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2" r:id="rId5"/>
    <p:sldId id="262" r:id="rId6"/>
    <p:sldId id="273" r:id="rId7"/>
    <p:sldId id="263" r:id="rId8"/>
    <p:sldId id="264" r:id="rId9"/>
    <p:sldId id="265" r:id="rId10"/>
    <p:sldId id="266" r:id="rId11"/>
    <p:sldId id="267" r:id="rId12"/>
    <p:sldId id="27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22"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D1033-520D-4D8B-B313-F336018750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337924-777C-4EEE-91A8-A7525FA05083}">
      <dgm:prSet/>
      <dgm:spPr/>
      <dgm:t>
        <a:bodyPr/>
        <a:lstStyle/>
        <a:p>
          <a:pPr>
            <a:lnSpc>
              <a:spcPct val="100000"/>
            </a:lnSpc>
          </a:pPr>
          <a:r>
            <a:rPr lang="en-GB" dirty="0"/>
            <a:t>Scouting was started by Lord Robert Baden-Powell, who was an Officer in the British Army.</a:t>
          </a:r>
          <a:endParaRPr lang="en-US" dirty="0"/>
        </a:p>
      </dgm:t>
    </dgm:pt>
    <dgm:pt modelId="{D08E5596-7C0A-4F44-83F1-2B36DB8709EB}" type="parTrans" cxnId="{80113992-74E2-48E8-A541-D18C10951763}">
      <dgm:prSet/>
      <dgm:spPr/>
      <dgm:t>
        <a:bodyPr/>
        <a:lstStyle/>
        <a:p>
          <a:endParaRPr lang="en-US"/>
        </a:p>
      </dgm:t>
    </dgm:pt>
    <dgm:pt modelId="{DDFA3C8A-2B64-42DD-B7F9-EE59D34A7AFD}" type="sibTrans" cxnId="{80113992-74E2-48E8-A541-D18C10951763}">
      <dgm:prSet/>
      <dgm:spPr/>
      <dgm:t>
        <a:bodyPr/>
        <a:lstStyle/>
        <a:p>
          <a:endParaRPr lang="en-US"/>
        </a:p>
      </dgm:t>
    </dgm:pt>
    <dgm:pt modelId="{9E6F29B8-8DBC-4B62-B7B1-5BF1D3E56244}">
      <dgm:prSet/>
      <dgm:spPr/>
      <dgm:t>
        <a:bodyPr/>
        <a:lstStyle/>
        <a:p>
          <a:pPr>
            <a:lnSpc>
              <a:spcPct val="100000"/>
            </a:lnSpc>
          </a:pPr>
          <a:r>
            <a:rPr lang="en-GB" dirty="0"/>
            <a:t>At first, only boys over the age of eleven were allowed to become Scouts. He organised the very first Scout Camp in 1907. It took place on </a:t>
          </a:r>
          <a:r>
            <a:rPr lang="en-GB" dirty="0" err="1"/>
            <a:t>Brownsea</a:t>
          </a:r>
          <a:r>
            <a:rPr lang="en-GB" dirty="0"/>
            <a:t> Island in Dorset and a group of older boys tried out all sorts of exciting activities. </a:t>
          </a:r>
          <a:endParaRPr lang="en-US" dirty="0"/>
        </a:p>
      </dgm:t>
    </dgm:pt>
    <dgm:pt modelId="{A967DEDF-73B1-4DB6-B552-B3AFF1D4F071}" type="parTrans" cxnId="{9EC190D3-0BA3-4EAD-893F-FC4DE5C8F816}">
      <dgm:prSet/>
      <dgm:spPr/>
      <dgm:t>
        <a:bodyPr/>
        <a:lstStyle/>
        <a:p>
          <a:endParaRPr lang="en-US"/>
        </a:p>
      </dgm:t>
    </dgm:pt>
    <dgm:pt modelId="{906C2CBC-D61C-4080-8C9B-CD33EC8F18DC}" type="sibTrans" cxnId="{9EC190D3-0BA3-4EAD-893F-FC4DE5C8F816}">
      <dgm:prSet/>
      <dgm:spPr/>
      <dgm:t>
        <a:bodyPr/>
        <a:lstStyle/>
        <a:p>
          <a:endParaRPr lang="en-US"/>
        </a:p>
      </dgm:t>
    </dgm:pt>
    <dgm:pt modelId="{94661557-0370-4B99-B558-2C7B25BE37D6}">
      <dgm:prSet/>
      <dgm:spPr/>
      <dgm:t>
        <a:bodyPr/>
        <a:lstStyle/>
        <a:p>
          <a:pPr>
            <a:lnSpc>
              <a:spcPct val="100000"/>
            </a:lnSpc>
          </a:pPr>
          <a:r>
            <a:rPr lang="en-GB" dirty="0"/>
            <a:t>As only boys over the age of eleven were allowed to become Scouts their younger brothers weren't too happy about this because they also wanted to join in with all the fun!</a:t>
          </a:r>
          <a:endParaRPr lang="en-US" dirty="0"/>
        </a:p>
      </dgm:t>
    </dgm:pt>
    <dgm:pt modelId="{495B498A-2E80-46B8-989C-1722DE3B69EA}" type="parTrans" cxnId="{6EB38AA5-4664-40DE-B4CD-5474BAD81EE6}">
      <dgm:prSet/>
      <dgm:spPr/>
      <dgm:t>
        <a:bodyPr/>
        <a:lstStyle/>
        <a:p>
          <a:endParaRPr lang="en-US"/>
        </a:p>
      </dgm:t>
    </dgm:pt>
    <dgm:pt modelId="{CA649725-27BE-4D06-8CBA-016F1DEB71E1}" type="sibTrans" cxnId="{6EB38AA5-4664-40DE-B4CD-5474BAD81EE6}">
      <dgm:prSet/>
      <dgm:spPr/>
      <dgm:t>
        <a:bodyPr/>
        <a:lstStyle/>
        <a:p>
          <a:endParaRPr lang="en-US"/>
        </a:p>
      </dgm:t>
    </dgm:pt>
    <dgm:pt modelId="{0A62B263-4B66-4147-9188-73F5DB9CCC99}" type="pres">
      <dgm:prSet presAssocID="{6B7D1033-520D-4D8B-B313-F3360187501E}" presName="linear" presStyleCnt="0">
        <dgm:presLayoutVars>
          <dgm:animLvl val="lvl"/>
          <dgm:resizeHandles val="exact"/>
        </dgm:presLayoutVars>
      </dgm:prSet>
      <dgm:spPr/>
    </dgm:pt>
    <dgm:pt modelId="{13D1CF98-285F-487C-8BE2-6BB1CF568D9E}" type="pres">
      <dgm:prSet presAssocID="{E2337924-777C-4EEE-91A8-A7525FA05083}" presName="parentText" presStyleLbl="node1" presStyleIdx="0" presStyleCnt="3">
        <dgm:presLayoutVars>
          <dgm:chMax val="0"/>
          <dgm:bulletEnabled val="1"/>
        </dgm:presLayoutVars>
      </dgm:prSet>
      <dgm:spPr/>
    </dgm:pt>
    <dgm:pt modelId="{7AF38BBD-92B9-4995-B157-8BD3C0CB58C8}" type="pres">
      <dgm:prSet presAssocID="{DDFA3C8A-2B64-42DD-B7F9-EE59D34A7AFD}" presName="spacer" presStyleCnt="0"/>
      <dgm:spPr/>
    </dgm:pt>
    <dgm:pt modelId="{121FFDDC-3D98-4162-AA55-7A6AC6DF0D80}" type="pres">
      <dgm:prSet presAssocID="{9E6F29B8-8DBC-4B62-B7B1-5BF1D3E56244}" presName="parentText" presStyleLbl="node1" presStyleIdx="1" presStyleCnt="3">
        <dgm:presLayoutVars>
          <dgm:chMax val="0"/>
          <dgm:bulletEnabled val="1"/>
        </dgm:presLayoutVars>
      </dgm:prSet>
      <dgm:spPr/>
    </dgm:pt>
    <dgm:pt modelId="{653137E0-A12E-482E-A9A3-7DC41894F755}" type="pres">
      <dgm:prSet presAssocID="{906C2CBC-D61C-4080-8C9B-CD33EC8F18DC}" presName="spacer" presStyleCnt="0"/>
      <dgm:spPr/>
    </dgm:pt>
    <dgm:pt modelId="{35B1A2D6-4E34-4F94-A02A-8C7552B422C4}" type="pres">
      <dgm:prSet presAssocID="{94661557-0370-4B99-B558-2C7B25BE37D6}" presName="parentText" presStyleLbl="node1" presStyleIdx="2" presStyleCnt="3">
        <dgm:presLayoutVars>
          <dgm:chMax val="0"/>
          <dgm:bulletEnabled val="1"/>
        </dgm:presLayoutVars>
      </dgm:prSet>
      <dgm:spPr/>
    </dgm:pt>
  </dgm:ptLst>
  <dgm:cxnLst>
    <dgm:cxn modelId="{E0BE9225-FE7D-40E5-9F77-8860FCD70136}" type="presOf" srcId="{94661557-0370-4B99-B558-2C7B25BE37D6}" destId="{35B1A2D6-4E34-4F94-A02A-8C7552B422C4}" srcOrd="0" destOrd="0" presId="urn:microsoft.com/office/officeart/2005/8/layout/vList2"/>
    <dgm:cxn modelId="{80113992-74E2-48E8-A541-D18C10951763}" srcId="{6B7D1033-520D-4D8B-B313-F3360187501E}" destId="{E2337924-777C-4EEE-91A8-A7525FA05083}" srcOrd="0" destOrd="0" parTransId="{D08E5596-7C0A-4F44-83F1-2B36DB8709EB}" sibTransId="{DDFA3C8A-2B64-42DD-B7F9-EE59D34A7AFD}"/>
    <dgm:cxn modelId="{6EB38AA5-4664-40DE-B4CD-5474BAD81EE6}" srcId="{6B7D1033-520D-4D8B-B313-F3360187501E}" destId="{94661557-0370-4B99-B558-2C7B25BE37D6}" srcOrd="2" destOrd="0" parTransId="{495B498A-2E80-46B8-989C-1722DE3B69EA}" sibTransId="{CA649725-27BE-4D06-8CBA-016F1DEB71E1}"/>
    <dgm:cxn modelId="{0A9F88C9-73AB-456D-9E4A-57F995D1DFD9}" type="presOf" srcId="{E2337924-777C-4EEE-91A8-A7525FA05083}" destId="{13D1CF98-285F-487C-8BE2-6BB1CF568D9E}" srcOrd="0" destOrd="0" presId="urn:microsoft.com/office/officeart/2005/8/layout/vList2"/>
    <dgm:cxn modelId="{5FB4C7D0-0B05-4152-8F44-9094A6EA2FF6}" type="presOf" srcId="{9E6F29B8-8DBC-4B62-B7B1-5BF1D3E56244}" destId="{121FFDDC-3D98-4162-AA55-7A6AC6DF0D80}" srcOrd="0" destOrd="0" presId="urn:microsoft.com/office/officeart/2005/8/layout/vList2"/>
    <dgm:cxn modelId="{9EC190D3-0BA3-4EAD-893F-FC4DE5C8F816}" srcId="{6B7D1033-520D-4D8B-B313-F3360187501E}" destId="{9E6F29B8-8DBC-4B62-B7B1-5BF1D3E56244}" srcOrd="1" destOrd="0" parTransId="{A967DEDF-73B1-4DB6-B552-B3AFF1D4F071}" sibTransId="{906C2CBC-D61C-4080-8C9B-CD33EC8F18DC}"/>
    <dgm:cxn modelId="{C1301EF4-9AE4-435F-8905-EEA91C7295B7}" type="presOf" srcId="{6B7D1033-520D-4D8B-B313-F3360187501E}" destId="{0A62B263-4B66-4147-9188-73F5DB9CCC99}" srcOrd="0" destOrd="0" presId="urn:microsoft.com/office/officeart/2005/8/layout/vList2"/>
    <dgm:cxn modelId="{490F7386-7402-44CC-9BB0-825EC28677F7}" type="presParOf" srcId="{0A62B263-4B66-4147-9188-73F5DB9CCC99}" destId="{13D1CF98-285F-487C-8BE2-6BB1CF568D9E}" srcOrd="0" destOrd="0" presId="urn:microsoft.com/office/officeart/2005/8/layout/vList2"/>
    <dgm:cxn modelId="{D7108170-ACC1-4D25-8300-5ED71BCA786D}" type="presParOf" srcId="{0A62B263-4B66-4147-9188-73F5DB9CCC99}" destId="{7AF38BBD-92B9-4995-B157-8BD3C0CB58C8}" srcOrd="1" destOrd="0" presId="urn:microsoft.com/office/officeart/2005/8/layout/vList2"/>
    <dgm:cxn modelId="{B018E8A0-C0F7-4E7B-B41E-4A3261C5F4B8}" type="presParOf" srcId="{0A62B263-4B66-4147-9188-73F5DB9CCC99}" destId="{121FFDDC-3D98-4162-AA55-7A6AC6DF0D80}" srcOrd="2" destOrd="0" presId="urn:microsoft.com/office/officeart/2005/8/layout/vList2"/>
    <dgm:cxn modelId="{07D846D6-2120-4B46-9B69-84A24A289469}" type="presParOf" srcId="{0A62B263-4B66-4147-9188-73F5DB9CCC99}" destId="{653137E0-A12E-482E-A9A3-7DC41894F755}" srcOrd="3" destOrd="0" presId="urn:microsoft.com/office/officeart/2005/8/layout/vList2"/>
    <dgm:cxn modelId="{20356638-44C9-4CEE-9718-C6785F020950}" type="presParOf" srcId="{0A62B263-4B66-4147-9188-73F5DB9CCC99}" destId="{35B1A2D6-4E34-4F94-A02A-8C7552B422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D1033-520D-4D8B-B313-F336018750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337924-777C-4EEE-91A8-A7525FA05083}">
      <dgm:prSet/>
      <dgm:spPr/>
      <dgm:t>
        <a:bodyPr/>
        <a:lstStyle/>
        <a:p>
          <a:pPr>
            <a:lnSpc>
              <a:spcPct val="100000"/>
            </a:lnSpc>
          </a:pPr>
          <a:r>
            <a:rPr lang="en-GB" b="0" i="0" u="none" dirty="0"/>
            <a:t>One Cub Scout ceremony that you will see every week is the Grand Howl. This is a special greeting that the Pack gives to the Leaders at the start of the Pack meeting.</a:t>
          </a:r>
        </a:p>
        <a:p>
          <a:pPr>
            <a:lnSpc>
              <a:spcPct val="100000"/>
            </a:lnSpc>
          </a:pPr>
          <a:r>
            <a:rPr lang="en-GB" b="0" i="0" u="none" dirty="0"/>
            <a:t>You will be shown how to take part in this when you join the Pack. The Grand Howl helps you remember you Promise to "Do Your Best".</a:t>
          </a:r>
          <a:endParaRPr lang="en-GB" dirty="0"/>
        </a:p>
        <a:p>
          <a:pPr>
            <a:lnSpc>
              <a:spcPct val="100000"/>
            </a:lnSpc>
          </a:pPr>
          <a:r>
            <a:rPr lang="en-GB" dirty="0"/>
            <a:t>The first Grand Howl took place in 1916.</a:t>
          </a:r>
          <a:endParaRPr lang="en-US" dirty="0"/>
        </a:p>
      </dgm:t>
    </dgm:pt>
    <dgm:pt modelId="{D08E5596-7C0A-4F44-83F1-2B36DB8709EB}" type="parTrans" cxnId="{80113992-74E2-48E8-A541-D18C10951763}">
      <dgm:prSet/>
      <dgm:spPr/>
      <dgm:t>
        <a:bodyPr/>
        <a:lstStyle/>
        <a:p>
          <a:endParaRPr lang="en-US"/>
        </a:p>
      </dgm:t>
    </dgm:pt>
    <dgm:pt modelId="{DDFA3C8A-2B64-42DD-B7F9-EE59D34A7AFD}" type="sibTrans" cxnId="{80113992-74E2-48E8-A541-D18C10951763}">
      <dgm:prSet/>
      <dgm:spPr/>
      <dgm:t>
        <a:bodyPr/>
        <a:lstStyle/>
        <a:p>
          <a:endParaRPr lang="en-US"/>
        </a:p>
      </dgm:t>
    </dgm:pt>
    <dgm:pt modelId="{9E6F29B8-8DBC-4B62-B7B1-5BF1D3E56244}">
      <dgm:prSet/>
      <dgm:spPr/>
      <dgm:t>
        <a:bodyPr/>
        <a:lstStyle/>
        <a:p>
          <a:pPr>
            <a:lnSpc>
              <a:spcPct val="100000"/>
            </a:lnSpc>
          </a:pPr>
          <a:r>
            <a:rPr lang="en-GB" b="0" i="0" u="none" dirty="0"/>
            <a:t>At the opening ceremony, after the Grand Howl, all the Cubs face the flag. One Six will lead the ceremony each week and the Sixer in charge will pull on a rope to let the Union Flag fly freely. This is called "breaking the flag". At the end of the meeting the same Sixer will lower the flag.</a:t>
          </a:r>
        </a:p>
        <a:p>
          <a:pPr>
            <a:lnSpc>
              <a:spcPct val="100000"/>
            </a:lnSpc>
          </a:pPr>
          <a:endParaRPr lang="en-GB" b="0" i="0" u="none" dirty="0"/>
        </a:p>
        <a:p>
          <a:pPr>
            <a:lnSpc>
              <a:spcPct val="100000"/>
            </a:lnSpc>
          </a:pPr>
          <a:r>
            <a:rPr lang="en-GB" b="0" i="0" u="none" dirty="0"/>
            <a:t>The Flag ceremonies give you a chance to think about your Promise and also about the Queen and the country you live in.</a:t>
          </a:r>
          <a:endParaRPr lang="en-US" dirty="0"/>
        </a:p>
      </dgm:t>
    </dgm:pt>
    <dgm:pt modelId="{A967DEDF-73B1-4DB6-B552-B3AFF1D4F071}" type="parTrans" cxnId="{9EC190D3-0BA3-4EAD-893F-FC4DE5C8F816}">
      <dgm:prSet/>
      <dgm:spPr/>
      <dgm:t>
        <a:bodyPr/>
        <a:lstStyle/>
        <a:p>
          <a:endParaRPr lang="en-US"/>
        </a:p>
      </dgm:t>
    </dgm:pt>
    <dgm:pt modelId="{906C2CBC-D61C-4080-8C9B-CD33EC8F18DC}" type="sibTrans" cxnId="{9EC190D3-0BA3-4EAD-893F-FC4DE5C8F816}">
      <dgm:prSet/>
      <dgm:spPr/>
      <dgm:t>
        <a:bodyPr/>
        <a:lstStyle/>
        <a:p>
          <a:endParaRPr lang="en-US"/>
        </a:p>
      </dgm:t>
    </dgm:pt>
    <dgm:pt modelId="{0A62B263-4B66-4147-9188-73F5DB9CCC99}" type="pres">
      <dgm:prSet presAssocID="{6B7D1033-520D-4D8B-B313-F3360187501E}" presName="linear" presStyleCnt="0">
        <dgm:presLayoutVars>
          <dgm:animLvl val="lvl"/>
          <dgm:resizeHandles val="exact"/>
        </dgm:presLayoutVars>
      </dgm:prSet>
      <dgm:spPr/>
    </dgm:pt>
    <dgm:pt modelId="{13D1CF98-285F-487C-8BE2-6BB1CF568D9E}" type="pres">
      <dgm:prSet presAssocID="{E2337924-777C-4EEE-91A8-A7525FA05083}" presName="parentText" presStyleLbl="node1" presStyleIdx="0" presStyleCnt="2" custLinFactNeighborX="216">
        <dgm:presLayoutVars>
          <dgm:chMax val="0"/>
          <dgm:bulletEnabled val="1"/>
        </dgm:presLayoutVars>
      </dgm:prSet>
      <dgm:spPr/>
    </dgm:pt>
    <dgm:pt modelId="{7AF38BBD-92B9-4995-B157-8BD3C0CB58C8}" type="pres">
      <dgm:prSet presAssocID="{DDFA3C8A-2B64-42DD-B7F9-EE59D34A7AFD}" presName="spacer" presStyleCnt="0"/>
      <dgm:spPr/>
    </dgm:pt>
    <dgm:pt modelId="{121FFDDC-3D98-4162-AA55-7A6AC6DF0D80}" type="pres">
      <dgm:prSet presAssocID="{9E6F29B8-8DBC-4B62-B7B1-5BF1D3E56244}" presName="parentText" presStyleLbl="node1" presStyleIdx="1" presStyleCnt="2">
        <dgm:presLayoutVars>
          <dgm:chMax val="0"/>
          <dgm:bulletEnabled val="1"/>
        </dgm:presLayoutVars>
      </dgm:prSet>
      <dgm:spPr/>
    </dgm:pt>
  </dgm:ptLst>
  <dgm:cxnLst>
    <dgm:cxn modelId="{80113992-74E2-48E8-A541-D18C10951763}" srcId="{6B7D1033-520D-4D8B-B313-F3360187501E}" destId="{E2337924-777C-4EEE-91A8-A7525FA05083}" srcOrd="0" destOrd="0" parTransId="{D08E5596-7C0A-4F44-83F1-2B36DB8709EB}" sibTransId="{DDFA3C8A-2B64-42DD-B7F9-EE59D34A7AFD}"/>
    <dgm:cxn modelId="{0A9F88C9-73AB-456D-9E4A-57F995D1DFD9}" type="presOf" srcId="{E2337924-777C-4EEE-91A8-A7525FA05083}" destId="{13D1CF98-285F-487C-8BE2-6BB1CF568D9E}" srcOrd="0" destOrd="0" presId="urn:microsoft.com/office/officeart/2005/8/layout/vList2"/>
    <dgm:cxn modelId="{5FB4C7D0-0B05-4152-8F44-9094A6EA2FF6}" type="presOf" srcId="{9E6F29B8-8DBC-4B62-B7B1-5BF1D3E56244}" destId="{121FFDDC-3D98-4162-AA55-7A6AC6DF0D80}" srcOrd="0" destOrd="0" presId="urn:microsoft.com/office/officeart/2005/8/layout/vList2"/>
    <dgm:cxn modelId="{9EC190D3-0BA3-4EAD-893F-FC4DE5C8F816}" srcId="{6B7D1033-520D-4D8B-B313-F3360187501E}" destId="{9E6F29B8-8DBC-4B62-B7B1-5BF1D3E56244}" srcOrd="1" destOrd="0" parTransId="{A967DEDF-73B1-4DB6-B552-B3AFF1D4F071}" sibTransId="{906C2CBC-D61C-4080-8C9B-CD33EC8F18DC}"/>
    <dgm:cxn modelId="{C1301EF4-9AE4-435F-8905-EEA91C7295B7}" type="presOf" srcId="{6B7D1033-520D-4D8B-B313-F3360187501E}" destId="{0A62B263-4B66-4147-9188-73F5DB9CCC99}" srcOrd="0" destOrd="0" presId="urn:microsoft.com/office/officeart/2005/8/layout/vList2"/>
    <dgm:cxn modelId="{490F7386-7402-44CC-9BB0-825EC28677F7}" type="presParOf" srcId="{0A62B263-4B66-4147-9188-73F5DB9CCC99}" destId="{13D1CF98-285F-487C-8BE2-6BB1CF568D9E}" srcOrd="0" destOrd="0" presId="urn:microsoft.com/office/officeart/2005/8/layout/vList2"/>
    <dgm:cxn modelId="{D7108170-ACC1-4D25-8300-5ED71BCA786D}" type="presParOf" srcId="{0A62B263-4B66-4147-9188-73F5DB9CCC99}" destId="{7AF38BBD-92B9-4995-B157-8BD3C0CB58C8}" srcOrd="1" destOrd="0" presId="urn:microsoft.com/office/officeart/2005/8/layout/vList2"/>
    <dgm:cxn modelId="{B018E8A0-C0F7-4E7B-B41E-4A3261C5F4B8}" type="presParOf" srcId="{0A62B263-4B66-4147-9188-73F5DB9CCC99}" destId="{121FFDDC-3D98-4162-AA55-7A6AC6DF0D8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D1033-520D-4D8B-B313-F336018750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337924-777C-4EEE-91A8-A7525FA05083}">
      <dgm:prSet/>
      <dgm:spPr/>
      <dgm:t>
        <a:bodyPr/>
        <a:lstStyle/>
        <a:p>
          <a:pPr>
            <a:lnSpc>
              <a:spcPct val="100000"/>
            </a:lnSpc>
          </a:pPr>
          <a:r>
            <a:rPr lang="en-GB" b="0" i="0" u="none" dirty="0"/>
            <a:t>Your Investiture is a special ceremony where you officially become a Cub Scout. You will gain your Membership Award and you will be presented with your Membership Badge. Before your Investiture, Bagheera will help you practise so that you know exactly what you need to do. She will also help you with remembering the Cub Scout Promise and Law. All of the Leaders and the other Cubs in your Pack will be at your Investiture. You can also invite your family and some friends along if you want to.</a:t>
          </a:r>
        </a:p>
      </dgm:t>
    </dgm:pt>
    <dgm:pt modelId="{D08E5596-7C0A-4F44-83F1-2B36DB8709EB}" type="parTrans" cxnId="{80113992-74E2-48E8-A541-D18C10951763}">
      <dgm:prSet/>
      <dgm:spPr/>
      <dgm:t>
        <a:bodyPr/>
        <a:lstStyle/>
        <a:p>
          <a:endParaRPr lang="en-US"/>
        </a:p>
      </dgm:t>
    </dgm:pt>
    <dgm:pt modelId="{DDFA3C8A-2B64-42DD-B7F9-EE59D34A7AFD}" type="sibTrans" cxnId="{80113992-74E2-48E8-A541-D18C10951763}">
      <dgm:prSet/>
      <dgm:spPr/>
      <dgm:t>
        <a:bodyPr/>
        <a:lstStyle/>
        <a:p>
          <a:endParaRPr lang="en-US"/>
        </a:p>
      </dgm:t>
    </dgm:pt>
    <dgm:pt modelId="{9E6F29B8-8DBC-4B62-B7B1-5BF1D3E56244}">
      <dgm:prSet/>
      <dgm:spPr/>
      <dgm:t>
        <a:bodyPr/>
        <a:lstStyle/>
        <a:p>
          <a:pPr>
            <a:lnSpc>
              <a:spcPct val="100000"/>
            </a:lnSpc>
          </a:pPr>
          <a:r>
            <a:rPr lang="en-US" dirty="0"/>
            <a:t>Before Your Investiture you will learn :</a:t>
          </a:r>
        </a:p>
        <a:p>
          <a:pPr>
            <a:lnSpc>
              <a:spcPct val="100000"/>
            </a:lnSpc>
          </a:pPr>
          <a:r>
            <a:rPr lang="en-US" dirty="0"/>
            <a:t>The Cub Scout Promise, Law and Motto</a:t>
          </a:r>
        </a:p>
        <a:p>
          <a:pPr>
            <a:lnSpc>
              <a:spcPct val="100000"/>
            </a:lnSpc>
          </a:pPr>
          <a:r>
            <a:rPr lang="en-US" dirty="0"/>
            <a:t>The Cub Scout Handshake</a:t>
          </a:r>
        </a:p>
        <a:p>
          <a:pPr>
            <a:lnSpc>
              <a:spcPct val="100000"/>
            </a:lnSpc>
          </a:pPr>
          <a:r>
            <a:rPr lang="en-US" dirty="0"/>
            <a:t>The Scout Salute and Sign</a:t>
          </a:r>
        </a:p>
      </dgm:t>
    </dgm:pt>
    <dgm:pt modelId="{A967DEDF-73B1-4DB6-B552-B3AFF1D4F071}" type="parTrans" cxnId="{9EC190D3-0BA3-4EAD-893F-FC4DE5C8F816}">
      <dgm:prSet/>
      <dgm:spPr/>
      <dgm:t>
        <a:bodyPr/>
        <a:lstStyle/>
        <a:p>
          <a:endParaRPr lang="en-US"/>
        </a:p>
      </dgm:t>
    </dgm:pt>
    <dgm:pt modelId="{906C2CBC-D61C-4080-8C9B-CD33EC8F18DC}" type="sibTrans" cxnId="{9EC190D3-0BA3-4EAD-893F-FC4DE5C8F816}">
      <dgm:prSet/>
      <dgm:spPr/>
      <dgm:t>
        <a:bodyPr/>
        <a:lstStyle/>
        <a:p>
          <a:endParaRPr lang="en-US"/>
        </a:p>
      </dgm:t>
    </dgm:pt>
    <dgm:pt modelId="{0A62B263-4B66-4147-9188-73F5DB9CCC99}" type="pres">
      <dgm:prSet presAssocID="{6B7D1033-520D-4D8B-B313-F3360187501E}" presName="linear" presStyleCnt="0">
        <dgm:presLayoutVars>
          <dgm:animLvl val="lvl"/>
          <dgm:resizeHandles val="exact"/>
        </dgm:presLayoutVars>
      </dgm:prSet>
      <dgm:spPr/>
    </dgm:pt>
    <dgm:pt modelId="{13D1CF98-285F-487C-8BE2-6BB1CF568D9E}" type="pres">
      <dgm:prSet presAssocID="{E2337924-777C-4EEE-91A8-A7525FA05083}" presName="parentText" presStyleLbl="node1" presStyleIdx="0" presStyleCnt="2" custLinFactNeighborX="216">
        <dgm:presLayoutVars>
          <dgm:chMax val="0"/>
          <dgm:bulletEnabled val="1"/>
        </dgm:presLayoutVars>
      </dgm:prSet>
      <dgm:spPr/>
    </dgm:pt>
    <dgm:pt modelId="{7AF38BBD-92B9-4995-B157-8BD3C0CB58C8}" type="pres">
      <dgm:prSet presAssocID="{DDFA3C8A-2B64-42DD-B7F9-EE59D34A7AFD}" presName="spacer" presStyleCnt="0"/>
      <dgm:spPr/>
    </dgm:pt>
    <dgm:pt modelId="{121FFDDC-3D98-4162-AA55-7A6AC6DF0D80}" type="pres">
      <dgm:prSet presAssocID="{9E6F29B8-8DBC-4B62-B7B1-5BF1D3E56244}" presName="parentText" presStyleLbl="node1" presStyleIdx="1" presStyleCnt="2">
        <dgm:presLayoutVars>
          <dgm:chMax val="0"/>
          <dgm:bulletEnabled val="1"/>
        </dgm:presLayoutVars>
      </dgm:prSet>
      <dgm:spPr/>
    </dgm:pt>
  </dgm:ptLst>
  <dgm:cxnLst>
    <dgm:cxn modelId="{80113992-74E2-48E8-A541-D18C10951763}" srcId="{6B7D1033-520D-4D8B-B313-F3360187501E}" destId="{E2337924-777C-4EEE-91A8-A7525FA05083}" srcOrd="0" destOrd="0" parTransId="{D08E5596-7C0A-4F44-83F1-2B36DB8709EB}" sibTransId="{DDFA3C8A-2B64-42DD-B7F9-EE59D34A7AFD}"/>
    <dgm:cxn modelId="{0A9F88C9-73AB-456D-9E4A-57F995D1DFD9}" type="presOf" srcId="{E2337924-777C-4EEE-91A8-A7525FA05083}" destId="{13D1CF98-285F-487C-8BE2-6BB1CF568D9E}" srcOrd="0" destOrd="0" presId="urn:microsoft.com/office/officeart/2005/8/layout/vList2"/>
    <dgm:cxn modelId="{5FB4C7D0-0B05-4152-8F44-9094A6EA2FF6}" type="presOf" srcId="{9E6F29B8-8DBC-4B62-B7B1-5BF1D3E56244}" destId="{121FFDDC-3D98-4162-AA55-7A6AC6DF0D80}" srcOrd="0" destOrd="0" presId="urn:microsoft.com/office/officeart/2005/8/layout/vList2"/>
    <dgm:cxn modelId="{9EC190D3-0BA3-4EAD-893F-FC4DE5C8F816}" srcId="{6B7D1033-520D-4D8B-B313-F3360187501E}" destId="{9E6F29B8-8DBC-4B62-B7B1-5BF1D3E56244}" srcOrd="1" destOrd="0" parTransId="{A967DEDF-73B1-4DB6-B552-B3AFF1D4F071}" sibTransId="{906C2CBC-D61C-4080-8C9B-CD33EC8F18DC}"/>
    <dgm:cxn modelId="{C1301EF4-9AE4-435F-8905-EEA91C7295B7}" type="presOf" srcId="{6B7D1033-520D-4D8B-B313-F3360187501E}" destId="{0A62B263-4B66-4147-9188-73F5DB9CCC99}" srcOrd="0" destOrd="0" presId="urn:microsoft.com/office/officeart/2005/8/layout/vList2"/>
    <dgm:cxn modelId="{490F7386-7402-44CC-9BB0-825EC28677F7}" type="presParOf" srcId="{0A62B263-4B66-4147-9188-73F5DB9CCC99}" destId="{13D1CF98-285F-487C-8BE2-6BB1CF568D9E}" srcOrd="0" destOrd="0" presId="urn:microsoft.com/office/officeart/2005/8/layout/vList2"/>
    <dgm:cxn modelId="{D7108170-ACC1-4D25-8300-5ED71BCA786D}" type="presParOf" srcId="{0A62B263-4B66-4147-9188-73F5DB9CCC99}" destId="{7AF38BBD-92B9-4995-B157-8BD3C0CB58C8}" srcOrd="1" destOrd="0" presId="urn:microsoft.com/office/officeart/2005/8/layout/vList2"/>
    <dgm:cxn modelId="{B018E8A0-C0F7-4E7B-B41E-4A3261C5F4B8}" type="presParOf" srcId="{0A62B263-4B66-4147-9188-73F5DB9CCC99}" destId="{121FFDDC-3D98-4162-AA55-7A6AC6DF0D8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1CF98-285F-487C-8BE2-6BB1CF568D9E}">
      <dsp:nvSpPr>
        <dsp:cNvPr id="0" name=""/>
        <dsp:cNvSpPr/>
      </dsp:nvSpPr>
      <dsp:spPr>
        <a:xfrm>
          <a:off x="0" y="531219"/>
          <a:ext cx="6513603" cy="15692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t>Scouting was started by Lord Robert Baden-Powell, who was an Officer in the British Army.</a:t>
          </a:r>
          <a:endParaRPr lang="en-US" sz="2000" kern="1200" dirty="0"/>
        </a:p>
      </dsp:txBody>
      <dsp:txXfrm>
        <a:off x="76605" y="607824"/>
        <a:ext cx="6360393" cy="1416052"/>
      </dsp:txXfrm>
    </dsp:sp>
    <dsp:sp modelId="{121FFDDC-3D98-4162-AA55-7A6AC6DF0D80}">
      <dsp:nvSpPr>
        <dsp:cNvPr id="0" name=""/>
        <dsp:cNvSpPr/>
      </dsp:nvSpPr>
      <dsp:spPr>
        <a:xfrm>
          <a:off x="0" y="2158081"/>
          <a:ext cx="6513603" cy="156926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t>At first, only boys over the age of eleven were allowed to become Scouts. He organised the very first Scout Camp in 1907. It took place on </a:t>
          </a:r>
          <a:r>
            <a:rPr lang="en-GB" sz="2000" kern="1200" dirty="0" err="1"/>
            <a:t>Brownsea</a:t>
          </a:r>
          <a:r>
            <a:rPr lang="en-GB" sz="2000" kern="1200" dirty="0"/>
            <a:t> Island in Dorset and a group of older boys tried out all sorts of exciting activities. </a:t>
          </a:r>
          <a:endParaRPr lang="en-US" sz="2000" kern="1200" dirty="0"/>
        </a:p>
      </dsp:txBody>
      <dsp:txXfrm>
        <a:off x="76605" y="2234686"/>
        <a:ext cx="6360393" cy="1416052"/>
      </dsp:txXfrm>
    </dsp:sp>
    <dsp:sp modelId="{35B1A2D6-4E34-4F94-A02A-8C7552B422C4}">
      <dsp:nvSpPr>
        <dsp:cNvPr id="0" name=""/>
        <dsp:cNvSpPr/>
      </dsp:nvSpPr>
      <dsp:spPr>
        <a:xfrm>
          <a:off x="0" y="3784944"/>
          <a:ext cx="6513603" cy="15692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t>As only boys over the age of eleven were allowed to become Scouts their younger brothers weren't too happy about this because they also wanted to join in with all the fun!</a:t>
          </a:r>
          <a:endParaRPr lang="en-US" sz="2000" kern="1200" dirty="0"/>
        </a:p>
      </dsp:txBody>
      <dsp:txXfrm>
        <a:off x="76605" y="3861549"/>
        <a:ext cx="6360393" cy="1416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1CF98-285F-487C-8BE2-6BB1CF568D9E}">
      <dsp:nvSpPr>
        <dsp:cNvPr id="0" name=""/>
        <dsp:cNvSpPr/>
      </dsp:nvSpPr>
      <dsp:spPr>
        <a:xfrm>
          <a:off x="0" y="26308"/>
          <a:ext cx="6513603" cy="28904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GB" sz="1800" b="0" i="0" u="none" kern="1200" dirty="0"/>
            <a:t>One Cub Scout ceremony that you will see every week is the Grand Howl. This is a special greeting that the Pack gives to the Leaders at the start of the Pack meeting.</a:t>
          </a:r>
        </a:p>
        <a:p>
          <a:pPr marL="0" lvl="0" indent="0" algn="l" defTabSz="800100">
            <a:lnSpc>
              <a:spcPct val="100000"/>
            </a:lnSpc>
            <a:spcBef>
              <a:spcPct val="0"/>
            </a:spcBef>
            <a:spcAft>
              <a:spcPct val="35000"/>
            </a:spcAft>
            <a:buNone/>
          </a:pPr>
          <a:r>
            <a:rPr lang="en-GB" sz="1800" b="0" i="0" u="none" kern="1200" dirty="0"/>
            <a:t>You will be shown how to take part in this when you join the Pack. The Grand Howl helps you remember you Promise to "Do Your Best".</a:t>
          </a:r>
          <a:endParaRPr lang="en-GB" sz="1800" kern="1200" dirty="0"/>
        </a:p>
        <a:p>
          <a:pPr marL="0" lvl="0" indent="0" algn="l" defTabSz="800100">
            <a:lnSpc>
              <a:spcPct val="100000"/>
            </a:lnSpc>
            <a:spcBef>
              <a:spcPct val="0"/>
            </a:spcBef>
            <a:spcAft>
              <a:spcPct val="35000"/>
            </a:spcAft>
            <a:buNone/>
          </a:pPr>
          <a:r>
            <a:rPr lang="en-GB" sz="1800" kern="1200" dirty="0"/>
            <a:t>The first Grand Howl took place in 1916.</a:t>
          </a:r>
          <a:endParaRPr lang="en-US" sz="1800" kern="1200" dirty="0"/>
        </a:p>
      </dsp:txBody>
      <dsp:txXfrm>
        <a:off x="141102" y="167410"/>
        <a:ext cx="6231399" cy="2608280"/>
      </dsp:txXfrm>
    </dsp:sp>
    <dsp:sp modelId="{121FFDDC-3D98-4162-AA55-7A6AC6DF0D80}">
      <dsp:nvSpPr>
        <dsp:cNvPr id="0" name=""/>
        <dsp:cNvSpPr/>
      </dsp:nvSpPr>
      <dsp:spPr>
        <a:xfrm>
          <a:off x="0" y="2968633"/>
          <a:ext cx="6513603" cy="28904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GB" sz="1800" b="0" i="0" u="none" kern="1200" dirty="0"/>
            <a:t>At the opening ceremony, after the Grand Howl, all the Cubs face the flag. One Six will lead the ceremony each week and the Sixer in charge will pull on a rope to let the Union Flag fly freely. This is called "breaking the flag". At the end of the meeting the same Sixer will lower the flag.</a:t>
          </a:r>
        </a:p>
        <a:p>
          <a:pPr marL="0" lvl="0" indent="0" algn="l" defTabSz="800100">
            <a:lnSpc>
              <a:spcPct val="100000"/>
            </a:lnSpc>
            <a:spcBef>
              <a:spcPct val="0"/>
            </a:spcBef>
            <a:spcAft>
              <a:spcPct val="35000"/>
            </a:spcAft>
            <a:buNone/>
          </a:pPr>
          <a:endParaRPr lang="en-GB" sz="1800" b="0" i="0" u="none" kern="1200" dirty="0"/>
        </a:p>
        <a:p>
          <a:pPr marL="0" lvl="0" indent="0" algn="l" defTabSz="800100">
            <a:lnSpc>
              <a:spcPct val="100000"/>
            </a:lnSpc>
            <a:spcBef>
              <a:spcPct val="0"/>
            </a:spcBef>
            <a:spcAft>
              <a:spcPct val="35000"/>
            </a:spcAft>
            <a:buNone/>
          </a:pPr>
          <a:r>
            <a:rPr lang="en-GB" sz="1800" b="0" i="0" u="none" kern="1200" dirty="0"/>
            <a:t>The Flag ceremonies give you a chance to think about your Promise and also about the Queen and the country you live in.</a:t>
          </a:r>
          <a:endParaRPr lang="en-US" sz="1800" kern="1200" dirty="0"/>
        </a:p>
      </dsp:txBody>
      <dsp:txXfrm>
        <a:off x="141102" y="3109735"/>
        <a:ext cx="6231399" cy="2608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1CF98-285F-487C-8BE2-6BB1CF568D9E}">
      <dsp:nvSpPr>
        <dsp:cNvPr id="0" name=""/>
        <dsp:cNvSpPr/>
      </dsp:nvSpPr>
      <dsp:spPr>
        <a:xfrm>
          <a:off x="0" y="263233"/>
          <a:ext cx="6513603" cy="2653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GB" sz="1800" b="0" i="0" u="none" kern="1200" dirty="0"/>
            <a:t>Your Investiture is a special ceremony where you officially become a Cub Scout. You will gain your Membership Award and you will be presented with your Membership Badge. Before your Investiture, Bagheera will help you practise so that you know exactly what you need to do. She will also help you with remembering the Cub Scout Promise and Law. All of the Leaders and the other Cubs in your Pack will be at your Investiture. You can also invite your family and some friends along if you want to.</a:t>
          </a:r>
        </a:p>
      </dsp:txBody>
      <dsp:txXfrm>
        <a:off x="129536" y="392769"/>
        <a:ext cx="6254531" cy="2394487"/>
      </dsp:txXfrm>
    </dsp:sp>
    <dsp:sp modelId="{121FFDDC-3D98-4162-AA55-7A6AC6DF0D80}">
      <dsp:nvSpPr>
        <dsp:cNvPr id="0" name=""/>
        <dsp:cNvSpPr/>
      </dsp:nvSpPr>
      <dsp:spPr>
        <a:xfrm>
          <a:off x="0" y="2968633"/>
          <a:ext cx="6513603" cy="26535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Before Your Investiture you will learn :</a:t>
          </a:r>
        </a:p>
        <a:p>
          <a:pPr marL="0" lvl="0" indent="0" algn="l" defTabSz="800100">
            <a:lnSpc>
              <a:spcPct val="100000"/>
            </a:lnSpc>
            <a:spcBef>
              <a:spcPct val="0"/>
            </a:spcBef>
            <a:spcAft>
              <a:spcPct val="35000"/>
            </a:spcAft>
            <a:buNone/>
          </a:pPr>
          <a:r>
            <a:rPr lang="en-US" sz="1800" kern="1200" dirty="0"/>
            <a:t>The Cub Scout Promise, Law and Motto</a:t>
          </a:r>
        </a:p>
        <a:p>
          <a:pPr marL="0" lvl="0" indent="0" algn="l" defTabSz="800100">
            <a:lnSpc>
              <a:spcPct val="100000"/>
            </a:lnSpc>
            <a:spcBef>
              <a:spcPct val="0"/>
            </a:spcBef>
            <a:spcAft>
              <a:spcPct val="35000"/>
            </a:spcAft>
            <a:buNone/>
          </a:pPr>
          <a:r>
            <a:rPr lang="en-US" sz="1800" kern="1200" dirty="0"/>
            <a:t>The Cub Scout Handshake</a:t>
          </a:r>
        </a:p>
        <a:p>
          <a:pPr marL="0" lvl="0" indent="0" algn="l" defTabSz="800100">
            <a:lnSpc>
              <a:spcPct val="100000"/>
            </a:lnSpc>
            <a:spcBef>
              <a:spcPct val="0"/>
            </a:spcBef>
            <a:spcAft>
              <a:spcPct val="35000"/>
            </a:spcAft>
            <a:buNone/>
          </a:pPr>
          <a:r>
            <a:rPr lang="en-US" sz="1800" kern="1200" dirty="0"/>
            <a:t>The Scout Salute and Sign</a:t>
          </a:r>
        </a:p>
      </dsp:txBody>
      <dsp:txXfrm>
        <a:off x="129536" y="3098169"/>
        <a:ext cx="6254531" cy="23944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62B4-0EAF-4999-8959-16FFC0F58D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CE822-23BD-4DDE-9A83-B9002F180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49FA3F-20D5-47E1-8E05-713B1E1AFB0F}"/>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A746D228-4E07-4162-B184-E623DA6A8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AFD3AE-9368-42F1-8928-D5927F1EC834}"/>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12258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6C87-C0DC-4652-A8BA-557518E918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B887B-6C6C-4FFC-B6A2-BFACCB9F5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C3D7B-C050-430A-A496-1D730337A9E8}"/>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66822198-0371-4A61-87FB-21D329537D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366C6-98C2-4656-805D-41C0E032E005}"/>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395847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03443-D682-4D36-8657-89F420A478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046FD-476E-4ACF-9062-BAA158E3F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B5EEA-3167-461D-9623-73B077ACB33C}"/>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5666716E-E9C0-4F38-8960-CDEFBC38F8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FF2C6C-88EA-489D-B7BF-BAEF531BCEFA}"/>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324213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DFD7-486C-4E60-9801-E759E93497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5F1A9F-DF02-4308-A58E-BAF5B8D978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76757-EF6A-48E8-A9E0-7FF313070097}"/>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DD8625A5-6A8A-4D08-909A-AD60E78089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B81EA-5E0F-45A5-96C5-441EE0E21F1B}"/>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50893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5DD2-9FD4-4E01-AAC5-1D31B2E37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7227E0-42C6-4C0F-8BF9-27F9734E9D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4FF51-F799-40C4-BC5F-1CDBE1298813}"/>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BFED7D22-9965-4021-AAB7-F919F0190D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0E8B4-5DD6-4796-B6D2-B4244E9EA8E3}"/>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418270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9D67-B025-46D5-9A30-60C30A85F8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2F258-8DBE-42D5-A55A-D2B5162448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416A9C-AAB3-4DB2-929C-82F7FAC71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F3493B-FBD3-419A-9EF9-4A0E35F6B76E}"/>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6" name="Footer Placeholder 5">
            <a:extLst>
              <a:ext uri="{FF2B5EF4-FFF2-40B4-BE49-F238E27FC236}">
                <a16:creationId xmlns:a16="http://schemas.microsoft.com/office/drawing/2014/main" id="{9ACAABD2-D4E2-4079-8809-8130079C3C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A1DE12-4F4F-495A-A4FC-428F54F2750A}"/>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229560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C185-8BEA-484E-8F7B-340CF18106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ED3FD1-96C7-43FC-8829-5D04F502A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50A88-D584-46BF-A067-650DC46DF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8AA660-D69F-4A69-AE63-D74BB8035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C85F1-D73A-4457-8FCC-6B5E5167E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58452D-36E9-47A5-8838-D2737536E038}"/>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8" name="Footer Placeholder 7">
            <a:extLst>
              <a:ext uri="{FF2B5EF4-FFF2-40B4-BE49-F238E27FC236}">
                <a16:creationId xmlns:a16="http://schemas.microsoft.com/office/drawing/2014/main" id="{E14B9384-8668-4911-A475-B434522F10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E76064-FC0D-4502-8F4E-91BE90D4ECE5}"/>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85436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01FC-5095-4EAD-B0C8-60E7375637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20C82C3-F01E-4A9F-B024-A16C1BC419C9}"/>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4" name="Footer Placeholder 3">
            <a:extLst>
              <a:ext uri="{FF2B5EF4-FFF2-40B4-BE49-F238E27FC236}">
                <a16:creationId xmlns:a16="http://schemas.microsoft.com/office/drawing/2014/main" id="{4FA21B97-00F1-421D-9036-8F111D40CE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F51039-C488-4605-B085-D11B6EBE9170}"/>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48883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9F43F-29C5-46C5-8C1C-263964271054}"/>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3" name="Footer Placeholder 2">
            <a:extLst>
              <a:ext uri="{FF2B5EF4-FFF2-40B4-BE49-F238E27FC236}">
                <a16:creationId xmlns:a16="http://schemas.microsoft.com/office/drawing/2014/main" id="{1EC167A8-297F-445F-9344-00C1F14A34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F48829-0E33-4FD1-B8D1-DEF38947EDD0}"/>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231143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F69C-8C25-4520-8065-1A60D7915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F2F487-20CE-4C7C-98DD-82FCD79C5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6C3A3A-84F3-46FB-BA84-00485BCC4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EACF3-4B10-4420-BDE5-5F19B8B9576E}"/>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6" name="Footer Placeholder 5">
            <a:extLst>
              <a:ext uri="{FF2B5EF4-FFF2-40B4-BE49-F238E27FC236}">
                <a16:creationId xmlns:a16="http://schemas.microsoft.com/office/drawing/2014/main" id="{652CFA68-0C8D-429C-ADDE-A2C0B4520D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1484D0-FB9D-4C64-A92E-A4CBB5796110}"/>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184479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C2D9-6651-403E-B257-52CFEE3DF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3C3D26-D097-4AD0-98BF-CAB1AE32B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BF8ED5-A08D-43B3-9F5B-8433AF05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D846F-9345-4C34-912D-77619CE566BC}"/>
              </a:ext>
            </a:extLst>
          </p:cNvPr>
          <p:cNvSpPr>
            <a:spLocks noGrp="1"/>
          </p:cNvSpPr>
          <p:nvPr>
            <p:ph type="dt" sz="half" idx="10"/>
          </p:nvPr>
        </p:nvSpPr>
        <p:spPr/>
        <p:txBody>
          <a:bodyPr/>
          <a:lstStyle/>
          <a:p>
            <a:fld id="{EEEC3A56-88F9-449C-87D3-C9FD9ED8734B}" type="datetimeFigureOut">
              <a:rPr lang="en-GB" smtClean="0"/>
              <a:t>08/12/2020</a:t>
            </a:fld>
            <a:endParaRPr lang="en-GB"/>
          </a:p>
        </p:txBody>
      </p:sp>
      <p:sp>
        <p:nvSpPr>
          <p:cNvPr id="6" name="Footer Placeholder 5">
            <a:extLst>
              <a:ext uri="{FF2B5EF4-FFF2-40B4-BE49-F238E27FC236}">
                <a16:creationId xmlns:a16="http://schemas.microsoft.com/office/drawing/2014/main" id="{8E5B668E-8424-4851-92E3-6C7D1C40A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DBB4B6-A0DE-4942-B22C-5F0BFFC932A7}"/>
              </a:ext>
            </a:extLst>
          </p:cNvPr>
          <p:cNvSpPr>
            <a:spLocks noGrp="1"/>
          </p:cNvSpPr>
          <p:nvPr>
            <p:ph type="sldNum" sz="quarter" idx="12"/>
          </p:nvPr>
        </p:nvSpPr>
        <p:spPr/>
        <p:txBody>
          <a:bodyPr/>
          <a:lstStyle/>
          <a:p>
            <a:fld id="{295134DA-395F-4B55-B2F9-E57BC6137A80}" type="slidenum">
              <a:rPr lang="en-GB" smtClean="0"/>
              <a:t>‹#›</a:t>
            </a:fld>
            <a:endParaRPr lang="en-GB"/>
          </a:p>
        </p:txBody>
      </p:sp>
    </p:spTree>
    <p:extLst>
      <p:ext uri="{BB962C8B-B14F-4D97-AF65-F5344CB8AC3E}">
        <p14:creationId xmlns:p14="http://schemas.microsoft.com/office/powerpoint/2010/main" val="383817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9F9D0-3534-4698-A490-48C81E9F70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47AF48-28BA-487D-AF43-1ADA02514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8BFE0-6C74-4318-A68B-5370273D2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C3A56-88F9-449C-87D3-C9FD9ED8734B}" type="datetimeFigureOut">
              <a:rPr lang="en-GB" smtClean="0"/>
              <a:t>08/12/2020</a:t>
            </a:fld>
            <a:endParaRPr lang="en-GB"/>
          </a:p>
        </p:txBody>
      </p:sp>
      <p:sp>
        <p:nvSpPr>
          <p:cNvPr id="5" name="Footer Placeholder 4">
            <a:extLst>
              <a:ext uri="{FF2B5EF4-FFF2-40B4-BE49-F238E27FC236}">
                <a16:creationId xmlns:a16="http://schemas.microsoft.com/office/drawing/2014/main" id="{FF53723F-825D-4D79-A358-3BA6FCCC2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A55C6A-7EB5-4082-932A-159EB617E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134DA-395F-4B55-B2F9-E57BC6137A80}" type="slidenum">
              <a:rPr lang="en-GB" smtClean="0"/>
              <a:t>‹#›</a:t>
            </a:fld>
            <a:endParaRPr lang="en-GB"/>
          </a:p>
        </p:txBody>
      </p:sp>
    </p:spTree>
    <p:extLst>
      <p:ext uri="{BB962C8B-B14F-4D97-AF65-F5344CB8AC3E}">
        <p14:creationId xmlns:p14="http://schemas.microsoft.com/office/powerpoint/2010/main" val="428338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B501D5-518B-4CC8-BFF7-70DFE95954A0}"/>
              </a:ext>
            </a:extLst>
          </p:cNvPr>
          <p:cNvSpPr>
            <a:spLocks noGrp="1"/>
          </p:cNvSpPr>
          <p:nvPr>
            <p:ph type="ctrTitle"/>
          </p:nvPr>
        </p:nvSpPr>
        <p:spPr>
          <a:xfrm>
            <a:off x="1018604" y="1053042"/>
            <a:ext cx="4458424" cy="3068357"/>
          </a:xfrm>
        </p:spPr>
        <p:txBody>
          <a:bodyPr>
            <a:normAutofit/>
          </a:bodyPr>
          <a:lstStyle/>
          <a:p>
            <a:pPr algn="l"/>
            <a:r>
              <a:rPr lang="en-GB" dirty="0">
                <a:solidFill>
                  <a:srgbClr val="FFFFFF"/>
                </a:solidFill>
              </a:rPr>
              <a:t>An Introduction to Cubs</a:t>
            </a:r>
          </a:p>
        </p:txBody>
      </p:sp>
      <p:sp>
        <p:nvSpPr>
          <p:cNvPr id="3" name="Subtitle 2">
            <a:extLst>
              <a:ext uri="{FF2B5EF4-FFF2-40B4-BE49-F238E27FC236}">
                <a16:creationId xmlns:a16="http://schemas.microsoft.com/office/drawing/2014/main" id="{B75D451B-D044-402B-8137-CA27D06E95F0}"/>
              </a:ext>
            </a:extLst>
          </p:cNvPr>
          <p:cNvSpPr>
            <a:spLocks noGrp="1"/>
          </p:cNvSpPr>
          <p:nvPr>
            <p:ph type="subTitle" idx="1"/>
          </p:nvPr>
        </p:nvSpPr>
        <p:spPr>
          <a:xfrm>
            <a:off x="1018604" y="4292070"/>
            <a:ext cx="4458424" cy="1512888"/>
          </a:xfrm>
        </p:spPr>
        <p:txBody>
          <a:bodyPr>
            <a:normAutofit/>
          </a:bodyPr>
          <a:lstStyle/>
          <a:p>
            <a:pPr algn="l"/>
            <a:r>
              <a:rPr lang="en-GB" dirty="0">
                <a:solidFill>
                  <a:srgbClr val="6A9A60"/>
                </a:solidFill>
              </a:rPr>
              <a:t>History, Ceremonies and Expectations</a:t>
            </a:r>
          </a:p>
        </p:txBody>
      </p:sp>
      <p:pic>
        <p:nvPicPr>
          <p:cNvPr id="8" name="Picture 7" descr="A picture containing drawing, sign&#10;&#10;Description automatically generated">
            <a:extLst>
              <a:ext uri="{FF2B5EF4-FFF2-40B4-BE49-F238E27FC236}">
                <a16:creationId xmlns:a16="http://schemas.microsoft.com/office/drawing/2014/main" id="{DCE266B5-05A7-42B7-B20A-2ED7E6616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229" y="688504"/>
            <a:ext cx="5390093" cy="2051993"/>
          </a:xfrm>
          <a:prstGeom prst="rect">
            <a:avLst/>
          </a:prstGeom>
        </p:spPr>
      </p:pic>
      <p:cxnSp>
        <p:nvCxnSpPr>
          <p:cNvPr id="26" name="Straight Connector 25">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FBFB9A0-A017-4BCD-81DC-E6914366B3EE}"/>
              </a:ext>
            </a:extLst>
          </p:cNvPr>
          <p:cNvPicPr>
            <a:picLocks noChangeAspect="1"/>
          </p:cNvPicPr>
          <p:nvPr/>
        </p:nvPicPr>
        <p:blipFill rotWithShape="1">
          <a:blip r:embed="rId3"/>
          <a:srcRect b="1316"/>
          <a:stretch/>
        </p:blipFill>
        <p:spPr>
          <a:xfrm>
            <a:off x="6689997" y="3750733"/>
            <a:ext cx="4968557" cy="2794807"/>
          </a:xfrm>
          <a:prstGeom prst="rect">
            <a:avLst/>
          </a:prstGeom>
        </p:spPr>
      </p:pic>
    </p:spTree>
    <p:extLst>
      <p:ext uri="{BB962C8B-B14F-4D97-AF65-F5344CB8AC3E}">
        <p14:creationId xmlns:p14="http://schemas.microsoft.com/office/powerpoint/2010/main" val="15230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a:bodyPr>
          <a:lstStyle/>
          <a:p>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endParaRPr lang="en-GB" dirty="0">
              <a:solidFill>
                <a:srgbClr val="FFFFFF"/>
              </a:solidFill>
            </a:endParaRPr>
          </a:p>
        </p:txBody>
      </p:sp>
      <p:sp>
        <p:nvSpPr>
          <p:cNvPr id="9" name="Freeform: Shape 8">
            <a:extLst>
              <a:ext uri="{FF2B5EF4-FFF2-40B4-BE49-F238E27FC236}">
                <a16:creationId xmlns:a16="http://schemas.microsoft.com/office/drawing/2014/main" id="{7EB96DF8-1FB6-4297-B2B1-88B1E06746A5}"/>
              </a:ext>
            </a:extLst>
          </p:cNvPr>
          <p:cNvSpPr/>
          <p:nvPr/>
        </p:nvSpPr>
        <p:spPr>
          <a:xfrm>
            <a:off x="5419383" y="2306965"/>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endParaRPr lang="en-GB" dirty="0"/>
          </a:p>
          <a:p>
            <a:r>
              <a:rPr lang="en-GB" dirty="0"/>
              <a:t>The three fingers that you hold up should remind you of your promise to:</a:t>
            </a:r>
          </a:p>
          <a:p>
            <a:r>
              <a:rPr lang="en-GB" dirty="0"/>
              <a:t>Do your duty to God and to the Queen</a:t>
            </a:r>
          </a:p>
          <a:p>
            <a:r>
              <a:rPr lang="en-GB" dirty="0"/>
              <a:t>Help other people</a:t>
            </a:r>
          </a:p>
          <a:p>
            <a:r>
              <a:rPr lang="en-GB" dirty="0"/>
              <a:t>Keep the Cub Scout Law</a:t>
            </a:r>
          </a:p>
          <a:p>
            <a:pPr marL="0" lvl="0" indent="0" algn="l" defTabSz="889000">
              <a:lnSpc>
                <a:spcPct val="100000"/>
              </a:lnSpc>
              <a:spcBef>
                <a:spcPct val="0"/>
              </a:spcBef>
              <a:spcAft>
                <a:spcPct val="35000"/>
              </a:spcAft>
              <a:buNone/>
            </a:pPr>
            <a:endParaRPr lang="en-GB" sz="2000" kern="1200" dirty="0"/>
          </a:p>
        </p:txBody>
      </p:sp>
      <p:sp>
        <p:nvSpPr>
          <p:cNvPr id="8" name="Freeform: Shape 7">
            <a:extLst>
              <a:ext uri="{FF2B5EF4-FFF2-40B4-BE49-F238E27FC236}">
                <a16:creationId xmlns:a16="http://schemas.microsoft.com/office/drawing/2014/main" id="{8C145566-F007-4FB9-84A1-796C590413E2}"/>
              </a:ext>
            </a:extLst>
          </p:cNvPr>
          <p:cNvSpPr/>
          <p:nvPr/>
        </p:nvSpPr>
        <p:spPr>
          <a:xfrm>
            <a:off x="5419384" y="492254"/>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dirty="0"/>
              <a:t>The Scout Salute is made with the right hand. It is used during the opening ceremony on Pack night and also at other special times – such as when you are presented with a badge.</a:t>
            </a:r>
            <a:endParaRPr lang="en-US" sz="2000" kern="1200" dirty="0"/>
          </a:p>
        </p:txBody>
      </p:sp>
      <p:pic>
        <p:nvPicPr>
          <p:cNvPr id="5" name="Picture 4" descr="A picture containing drawing&#10;&#10;Description automatically generated">
            <a:extLst>
              <a:ext uri="{FF2B5EF4-FFF2-40B4-BE49-F238E27FC236}">
                <a16:creationId xmlns:a16="http://schemas.microsoft.com/office/drawing/2014/main" id="{CA45655C-CD14-4D6C-A27F-7B0C720E2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524" y="4098869"/>
            <a:ext cx="2631318" cy="2447679"/>
          </a:xfrm>
          <a:prstGeom prst="rect">
            <a:avLst/>
          </a:prstGeom>
        </p:spPr>
      </p:pic>
      <p:sp>
        <p:nvSpPr>
          <p:cNvPr id="12" name="Title 1">
            <a:extLst>
              <a:ext uri="{FF2B5EF4-FFF2-40B4-BE49-F238E27FC236}">
                <a16:creationId xmlns:a16="http://schemas.microsoft.com/office/drawing/2014/main" id="{CC4C00C2-B293-4AA4-A823-531C85A44E44}"/>
              </a:ext>
            </a:extLst>
          </p:cNvPr>
          <p:cNvSpPr txBox="1">
            <a:spLocks/>
          </p:cNvSpPr>
          <p:nvPr/>
        </p:nvSpPr>
        <p:spPr>
          <a:xfrm>
            <a:off x="1015429" y="1164404"/>
            <a:ext cx="3416158" cy="47954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solidFill>
                  <a:srgbClr val="FFFFFF"/>
                </a:solidFill>
              </a:rPr>
            </a:br>
            <a:br>
              <a:rPr lang="en-GB" dirty="0">
                <a:solidFill>
                  <a:srgbClr val="FFFFFF"/>
                </a:solidFill>
              </a:rPr>
            </a:br>
            <a:r>
              <a:rPr lang="en-GB" dirty="0">
                <a:solidFill>
                  <a:srgbClr val="FFFFFF"/>
                </a:solidFill>
              </a:rPr>
              <a:t>The Scout Salute</a:t>
            </a:r>
            <a:br>
              <a:rPr lang="en-GB" dirty="0">
                <a:solidFill>
                  <a:srgbClr val="FFFFFF"/>
                </a:solidFill>
              </a:rPr>
            </a:br>
            <a:br>
              <a:rPr lang="en-GB" dirty="0">
                <a:solidFill>
                  <a:srgbClr val="FFFFFF"/>
                </a:solidFill>
              </a:rPr>
            </a:br>
            <a:endParaRPr lang="en-GB" dirty="0">
              <a:solidFill>
                <a:srgbClr val="FFFFFF"/>
              </a:solidFill>
            </a:endParaRPr>
          </a:p>
        </p:txBody>
      </p:sp>
    </p:spTree>
    <p:extLst>
      <p:ext uri="{BB962C8B-B14F-4D97-AF65-F5344CB8AC3E}">
        <p14:creationId xmlns:p14="http://schemas.microsoft.com/office/powerpoint/2010/main" val="2940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fontScale="90000"/>
          </a:bodyPr>
          <a:lstStyle/>
          <a:p>
            <a:br>
              <a:rPr lang="en-GB" dirty="0">
                <a:solidFill>
                  <a:srgbClr val="FFFFFF"/>
                </a:solidFill>
              </a:rPr>
            </a:br>
            <a:br>
              <a:rPr lang="en-GB" dirty="0">
                <a:solidFill>
                  <a:srgbClr val="FFFFFF"/>
                </a:solidFill>
              </a:rPr>
            </a:br>
            <a:br>
              <a:rPr lang="en-GB" dirty="0">
                <a:solidFill>
                  <a:srgbClr val="FFFFFF"/>
                </a:solidFill>
              </a:rPr>
            </a:br>
            <a:r>
              <a:rPr lang="en-GB" dirty="0">
                <a:solidFill>
                  <a:srgbClr val="FFFFFF"/>
                </a:solidFill>
              </a:rPr>
              <a:t>The Scout Sign</a:t>
            </a:r>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endParaRPr lang="en-GB" dirty="0">
              <a:solidFill>
                <a:srgbClr val="FFFFFF"/>
              </a:solidFill>
            </a:endParaRPr>
          </a:p>
        </p:txBody>
      </p:sp>
      <p:sp>
        <p:nvSpPr>
          <p:cNvPr id="8" name="Freeform: Shape 7">
            <a:extLst>
              <a:ext uri="{FF2B5EF4-FFF2-40B4-BE49-F238E27FC236}">
                <a16:creationId xmlns:a16="http://schemas.microsoft.com/office/drawing/2014/main" id="{8C145566-F007-4FB9-84A1-796C590413E2}"/>
              </a:ext>
            </a:extLst>
          </p:cNvPr>
          <p:cNvSpPr/>
          <p:nvPr/>
        </p:nvSpPr>
        <p:spPr>
          <a:xfrm>
            <a:off x="5419384" y="492254"/>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dirty="0"/>
              <a:t>When you make your promise during your investiture you make a special kind of salute called the Scout Sign. It is the same as the salute except that you hold your hand at shoulder height instead of putting it up to you head.</a:t>
            </a:r>
            <a:endParaRPr lang="en-US" sz="2000" kern="1200" dirty="0"/>
          </a:p>
        </p:txBody>
      </p:sp>
      <p:sp>
        <p:nvSpPr>
          <p:cNvPr id="9" name="Freeform: Shape 8">
            <a:extLst>
              <a:ext uri="{FF2B5EF4-FFF2-40B4-BE49-F238E27FC236}">
                <a16:creationId xmlns:a16="http://schemas.microsoft.com/office/drawing/2014/main" id="{7EB96DF8-1FB6-4297-B2B1-88B1E06746A5}"/>
              </a:ext>
            </a:extLst>
          </p:cNvPr>
          <p:cNvSpPr/>
          <p:nvPr/>
        </p:nvSpPr>
        <p:spPr>
          <a:xfrm>
            <a:off x="5419383" y="2306965"/>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dirty="0"/>
              <a:t>You also make the Scout Sign whenever you are renewing your promise, for example at a parade on when another Cub Scout is invested.</a:t>
            </a:r>
            <a:endParaRPr lang="en-GB" sz="2000" kern="1200" dirty="0"/>
          </a:p>
        </p:txBody>
      </p:sp>
      <p:pic>
        <p:nvPicPr>
          <p:cNvPr id="3" name="Picture 2">
            <a:extLst>
              <a:ext uri="{FF2B5EF4-FFF2-40B4-BE49-F238E27FC236}">
                <a16:creationId xmlns:a16="http://schemas.microsoft.com/office/drawing/2014/main" id="{3E722ABD-48FC-4217-B49A-C61A29CF37AE}"/>
              </a:ext>
            </a:extLst>
          </p:cNvPr>
          <p:cNvPicPr>
            <a:picLocks noChangeAspect="1"/>
          </p:cNvPicPr>
          <p:nvPr/>
        </p:nvPicPr>
        <p:blipFill>
          <a:blip r:embed="rId2"/>
          <a:stretch>
            <a:fillRect/>
          </a:stretch>
        </p:blipFill>
        <p:spPr>
          <a:xfrm>
            <a:off x="10039048" y="4121676"/>
            <a:ext cx="1035333" cy="2588334"/>
          </a:xfrm>
          <a:prstGeom prst="rect">
            <a:avLst/>
          </a:prstGeom>
        </p:spPr>
      </p:pic>
    </p:spTree>
    <p:extLst>
      <p:ext uri="{BB962C8B-B14F-4D97-AF65-F5344CB8AC3E}">
        <p14:creationId xmlns:p14="http://schemas.microsoft.com/office/powerpoint/2010/main" val="12432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fontScale="90000"/>
          </a:bodyPr>
          <a:lstStyle/>
          <a:p>
            <a:br>
              <a:rPr lang="en-GB" dirty="0">
                <a:solidFill>
                  <a:srgbClr val="FFFFFF"/>
                </a:solidFill>
              </a:rPr>
            </a:br>
            <a:br>
              <a:rPr lang="en-GB" dirty="0">
                <a:solidFill>
                  <a:srgbClr val="FFFFFF"/>
                </a:solidFill>
              </a:rPr>
            </a:br>
            <a:br>
              <a:rPr lang="en-GB" dirty="0">
                <a:solidFill>
                  <a:srgbClr val="FFFFFF"/>
                </a:solidFill>
              </a:rPr>
            </a:br>
            <a:r>
              <a:rPr lang="en-GB" dirty="0">
                <a:solidFill>
                  <a:srgbClr val="FFFFFF"/>
                </a:solidFill>
              </a:rPr>
              <a:t>The Scout Handshake</a:t>
            </a:r>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endParaRPr lang="en-GB" dirty="0">
              <a:solidFill>
                <a:srgbClr val="FFFFFF"/>
              </a:solidFill>
            </a:endParaRPr>
          </a:p>
        </p:txBody>
      </p:sp>
      <p:sp>
        <p:nvSpPr>
          <p:cNvPr id="8" name="Freeform: Shape 7">
            <a:extLst>
              <a:ext uri="{FF2B5EF4-FFF2-40B4-BE49-F238E27FC236}">
                <a16:creationId xmlns:a16="http://schemas.microsoft.com/office/drawing/2014/main" id="{8C145566-F007-4FB9-84A1-796C590413E2}"/>
              </a:ext>
            </a:extLst>
          </p:cNvPr>
          <p:cNvSpPr/>
          <p:nvPr/>
        </p:nvSpPr>
        <p:spPr>
          <a:xfrm>
            <a:off x="5419384" y="492254"/>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dirty="0"/>
              <a:t>Cub Scouts (and everyone else in the Scout family) shake hands with their left hand. Why do they do this?</a:t>
            </a:r>
            <a:endParaRPr lang="en-US" sz="2000" kern="1200" dirty="0"/>
          </a:p>
        </p:txBody>
      </p:sp>
      <p:sp>
        <p:nvSpPr>
          <p:cNvPr id="9" name="Freeform: Shape 8">
            <a:extLst>
              <a:ext uri="{FF2B5EF4-FFF2-40B4-BE49-F238E27FC236}">
                <a16:creationId xmlns:a16="http://schemas.microsoft.com/office/drawing/2014/main" id="{7EB96DF8-1FB6-4297-B2B1-88B1E06746A5}"/>
              </a:ext>
            </a:extLst>
          </p:cNvPr>
          <p:cNvSpPr/>
          <p:nvPr/>
        </p:nvSpPr>
        <p:spPr>
          <a:xfrm>
            <a:off x="5419383" y="5148639"/>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dirty="0"/>
              <a:t>You also make the Scout Sign whenever you are renewing your promise, for example at a parade on when another Cub Scout is invested.</a:t>
            </a:r>
            <a:endParaRPr lang="en-GB" sz="2000" kern="1200" dirty="0"/>
          </a:p>
        </p:txBody>
      </p:sp>
      <p:pic>
        <p:nvPicPr>
          <p:cNvPr id="5" name="Picture 4" descr="A picture containing drawing&#10;&#10;Description automatically generated">
            <a:extLst>
              <a:ext uri="{FF2B5EF4-FFF2-40B4-BE49-F238E27FC236}">
                <a16:creationId xmlns:a16="http://schemas.microsoft.com/office/drawing/2014/main" id="{5EA9A02B-95D1-4956-AB3D-0CF6A9DD5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172" y="2315236"/>
            <a:ext cx="5836986" cy="2666899"/>
          </a:xfrm>
          <a:prstGeom prst="rect">
            <a:avLst/>
          </a:prstGeom>
        </p:spPr>
      </p:pic>
    </p:spTree>
    <p:extLst>
      <p:ext uri="{BB962C8B-B14F-4D97-AF65-F5344CB8AC3E}">
        <p14:creationId xmlns:p14="http://schemas.microsoft.com/office/powerpoint/2010/main" val="159532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n animal&#10;&#10;Description automatically generated">
            <a:extLst>
              <a:ext uri="{FF2B5EF4-FFF2-40B4-BE49-F238E27FC236}">
                <a16:creationId xmlns:a16="http://schemas.microsoft.com/office/drawing/2014/main" id="{2C17F38F-26E4-4BE5-9916-A82911066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344" y="4243793"/>
            <a:ext cx="1431953" cy="1976705"/>
          </a:xfrm>
          <a:prstGeom prst="rect">
            <a:avLst/>
          </a:prstGeom>
        </p:spPr>
      </p:pic>
      <p:pic>
        <p:nvPicPr>
          <p:cNvPr id="22" name="Picture 21" descr="A close up of an animal&#10;&#10;Description automatically generated">
            <a:extLst>
              <a:ext uri="{FF2B5EF4-FFF2-40B4-BE49-F238E27FC236}">
                <a16:creationId xmlns:a16="http://schemas.microsoft.com/office/drawing/2014/main" id="{B7500DF8-88A8-43EB-ADD2-0FDB9BCEE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04" y="4239350"/>
            <a:ext cx="1431953" cy="1930748"/>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4FEE7924-28A6-4EC6-B7E3-6225620AE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965" y="4428306"/>
            <a:ext cx="1918650" cy="1920697"/>
          </a:xfrm>
          <a:prstGeom prst="rect">
            <a:avLst/>
          </a:prstGeom>
        </p:spPr>
      </p:pic>
      <p:sp>
        <p:nvSpPr>
          <p:cNvPr id="2" name="Title 1">
            <a:extLst>
              <a:ext uri="{FF2B5EF4-FFF2-40B4-BE49-F238E27FC236}">
                <a16:creationId xmlns:a16="http://schemas.microsoft.com/office/drawing/2014/main" id="{5B078F0F-E1F2-4760-A2CE-F517EC62DC95}"/>
              </a:ext>
            </a:extLst>
          </p:cNvPr>
          <p:cNvSpPr>
            <a:spLocks noGrp="1"/>
          </p:cNvSpPr>
          <p:nvPr>
            <p:ph type="title"/>
          </p:nvPr>
        </p:nvSpPr>
        <p:spPr>
          <a:solidFill>
            <a:schemeClr val="tx1">
              <a:lumMod val="65000"/>
              <a:lumOff val="35000"/>
            </a:schemeClr>
          </a:solidFill>
        </p:spPr>
        <p:txBody>
          <a:bodyPr/>
          <a:lstStyle/>
          <a:p>
            <a:pPr algn="ctr"/>
            <a:r>
              <a:rPr lang="en-GB" dirty="0">
                <a:solidFill>
                  <a:schemeClr val="bg1"/>
                </a:solidFill>
              </a:rPr>
              <a:t>Your Leaders</a:t>
            </a:r>
          </a:p>
        </p:txBody>
      </p:sp>
      <p:sp>
        <p:nvSpPr>
          <p:cNvPr id="4" name="Freeform: Shape 3">
            <a:extLst>
              <a:ext uri="{FF2B5EF4-FFF2-40B4-BE49-F238E27FC236}">
                <a16:creationId xmlns:a16="http://schemas.microsoft.com/office/drawing/2014/main" id="{ABEE6E93-1592-4A30-8C37-8B3D28766CE8}"/>
              </a:ext>
            </a:extLst>
          </p:cNvPr>
          <p:cNvSpPr/>
          <p:nvPr/>
        </p:nvSpPr>
        <p:spPr>
          <a:xfrm>
            <a:off x="343633" y="2109796"/>
            <a:ext cx="3573194" cy="1569261"/>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805" tIns="152805" rIns="152805" bIns="152805" numCol="1" spcCol="1270" anchor="ctr" anchorCtr="0">
            <a:noAutofit/>
          </a:bodyPr>
          <a:lstStyle/>
          <a:p>
            <a:pPr algn="ctr"/>
            <a:r>
              <a:rPr lang="en-GB" sz="6600" dirty="0"/>
              <a:t>Akela</a:t>
            </a:r>
          </a:p>
        </p:txBody>
      </p:sp>
      <p:sp>
        <p:nvSpPr>
          <p:cNvPr id="5" name="Freeform: Shape 4">
            <a:extLst>
              <a:ext uri="{FF2B5EF4-FFF2-40B4-BE49-F238E27FC236}">
                <a16:creationId xmlns:a16="http://schemas.microsoft.com/office/drawing/2014/main" id="{DC77ED0D-3072-4C06-B635-934CBAB0BBF0}"/>
              </a:ext>
            </a:extLst>
          </p:cNvPr>
          <p:cNvSpPr/>
          <p:nvPr/>
        </p:nvSpPr>
        <p:spPr>
          <a:xfrm>
            <a:off x="4300684" y="2109796"/>
            <a:ext cx="3573194"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pPr marL="0" lvl="0" indent="0" algn="ctr" defTabSz="889000">
              <a:lnSpc>
                <a:spcPct val="100000"/>
              </a:lnSpc>
              <a:spcBef>
                <a:spcPct val="0"/>
              </a:spcBef>
              <a:spcAft>
                <a:spcPct val="35000"/>
              </a:spcAft>
              <a:buNone/>
            </a:pPr>
            <a:r>
              <a:rPr lang="en-GB" sz="6600" dirty="0" err="1"/>
              <a:t>Baghera</a:t>
            </a:r>
            <a:endParaRPr lang="en-GB" sz="6600" dirty="0"/>
          </a:p>
        </p:txBody>
      </p:sp>
      <p:sp>
        <p:nvSpPr>
          <p:cNvPr id="6" name="Freeform: Shape 5">
            <a:extLst>
              <a:ext uri="{FF2B5EF4-FFF2-40B4-BE49-F238E27FC236}">
                <a16:creationId xmlns:a16="http://schemas.microsoft.com/office/drawing/2014/main" id="{1ED76DC5-D858-4A5D-994A-034ABACFCE41}"/>
              </a:ext>
            </a:extLst>
          </p:cNvPr>
          <p:cNvSpPr/>
          <p:nvPr/>
        </p:nvSpPr>
        <p:spPr>
          <a:xfrm>
            <a:off x="8257735" y="2109796"/>
            <a:ext cx="3573194"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2805" tIns="152805" rIns="152805" bIns="152805" numCol="1" spcCol="1270" anchor="ctr" anchorCtr="0">
            <a:noAutofit/>
          </a:bodyPr>
          <a:lstStyle/>
          <a:p>
            <a:pPr marL="0" lvl="0" indent="0" algn="ctr" defTabSz="889000">
              <a:lnSpc>
                <a:spcPct val="100000"/>
              </a:lnSpc>
              <a:spcBef>
                <a:spcPct val="0"/>
              </a:spcBef>
              <a:spcAft>
                <a:spcPct val="35000"/>
              </a:spcAft>
              <a:buNone/>
            </a:pPr>
            <a:r>
              <a:rPr lang="en-US" sz="6600" kern="1200" dirty="0"/>
              <a:t>Baloo</a:t>
            </a:r>
          </a:p>
        </p:txBody>
      </p:sp>
    </p:spTree>
    <p:extLst>
      <p:ext uri="{BB962C8B-B14F-4D97-AF65-F5344CB8AC3E}">
        <p14:creationId xmlns:p14="http://schemas.microsoft.com/office/powerpoint/2010/main" val="42531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The Start of Scouting</a:t>
            </a:r>
          </a:p>
        </p:txBody>
      </p:sp>
      <p:graphicFrame>
        <p:nvGraphicFramePr>
          <p:cNvPr id="15" name="Content Placeholder 2">
            <a:extLst>
              <a:ext uri="{FF2B5EF4-FFF2-40B4-BE49-F238E27FC236}">
                <a16:creationId xmlns:a16="http://schemas.microsoft.com/office/drawing/2014/main" id="{1F03BA6E-99C9-42AC-8F4E-41037FCAF449}"/>
              </a:ext>
            </a:extLst>
          </p:cNvPr>
          <p:cNvGraphicFramePr>
            <a:graphicFrameLocks noGrp="1"/>
          </p:cNvGraphicFramePr>
          <p:nvPr>
            <p:ph idx="1"/>
            <p:extLst>
              <p:ext uri="{D42A27DB-BD31-4B8C-83A1-F6EECF244321}">
                <p14:modId xmlns:p14="http://schemas.microsoft.com/office/powerpoint/2010/main" val="351728215"/>
              </p:ext>
            </p:extLst>
          </p:nvPr>
        </p:nvGraphicFramePr>
        <p:xfrm>
          <a:off x="5302722"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erson wearing a uniform&#10;&#10;Description automatically generated">
            <a:extLst>
              <a:ext uri="{FF2B5EF4-FFF2-40B4-BE49-F238E27FC236}">
                <a16:creationId xmlns:a16="http://schemas.microsoft.com/office/drawing/2014/main" id="{FD7EA8FD-76E5-418A-B86A-757331A59F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971" y="423490"/>
            <a:ext cx="5049257" cy="6011020"/>
          </a:xfrm>
          <a:prstGeom prst="rect">
            <a:avLst/>
          </a:prstGeom>
        </p:spPr>
      </p:pic>
    </p:spTree>
    <p:extLst>
      <p:ext uri="{BB962C8B-B14F-4D97-AF65-F5344CB8AC3E}">
        <p14:creationId xmlns:p14="http://schemas.microsoft.com/office/powerpoint/2010/main" val="275011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31296"/>
            <a:ext cx="3416158" cy="4795408"/>
          </a:xfrm>
        </p:spPr>
        <p:txBody>
          <a:bodyPr>
            <a:normAutofit/>
          </a:bodyPr>
          <a:lstStyle/>
          <a:p>
            <a:r>
              <a:rPr lang="en-GB" dirty="0">
                <a:solidFill>
                  <a:srgbClr val="FFFFFF"/>
                </a:solidFill>
              </a:rPr>
              <a:t>Wolf Cubs and The Jungle Book</a:t>
            </a:r>
          </a:p>
        </p:txBody>
      </p:sp>
      <p:grpSp>
        <p:nvGrpSpPr>
          <p:cNvPr id="21" name="Group 20">
            <a:extLst>
              <a:ext uri="{FF2B5EF4-FFF2-40B4-BE49-F238E27FC236}">
                <a16:creationId xmlns:a16="http://schemas.microsoft.com/office/drawing/2014/main" id="{42B8D9C9-8ED8-4C5B-8EDB-21BDA33D63BC}"/>
              </a:ext>
            </a:extLst>
          </p:cNvPr>
          <p:cNvGrpSpPr/>
          <p:nvPr/>
        </p:nvGrpSpPr>
        <p:grpSpPr>
          <a:xfrm>
            <a:off x="5061894" y="703027"/>
            <a:ext cx="6513603" cy="1569262"/>
            <a:chOff x="0" y="531219"/>
            <a:chExt cx="6513603" cy="1569262"/>
          </a:xfrm>
        </p:grpSpPr>
        <p:sp>
          <p:nvSpPr>
            <p:cNvPr id="22" name="Rectangle: Rounded Corners 21">
              <a:extLst>
                <a:ext uri="{FF2B5EF4-FFF2-40B4-BE49-F238E27FC236}">
                  <a16:creationId xmlns:a16="http://schemas.microsoft.com/office/drawing/2014/main" id="{448406B4-F17F-4C4B-A757-D0795D6D2A51}"/>
                </a:ext>
              </a:extLst>
            </p:cNvPr>
            <p:cNvSpPr/>
            <p:nvPr/>
          </p:nvSpPr>
          <p:spPr>
            <a:xfrm>
              <a:off x="0" y="531219"/>
              <a:ext cx="6513603" cy="1569262"/>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D0664390-3C29-46AC-B0C6-16F503744B9C}"/>
                </a:ext>
              </a:extLst>
            </p:cNvPr>
            <p:cNvSpPr txBox="1"/>
            <p:nvPr/>
          </p:nvSpPr>
          <p:spPr>
            <a:xfrm>
              <a:off x="76605" y="607824"/>
              <a:ext cx="6360393" cy="1416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spcBef>
                  <a:spcPct val="0"/>
                </a:spcBef>
                <a:spcAft>
                  <a:spcPct val="35000"/>
                </a:spcAft>
              </a:pPr>
              <a:r>
                <a:rPr lang="en-GB" sz="2000" dirty="0"/>
                <a:t>In 1914 Lord Baden-Powell started an experimental scheme for younger boys. Lord Baden-Powell was good friends with Rudyard Kipling, the author of the Jungle Book. </a:t>
              </a:r>
            </a:p>
            <a:p>
              <a:pPr marL="0" lvl="0" indent="0" algn="l" defTabSz="889000">
                <a:lnSpc>
                  <a:spcPct val="100000"/>
                </a:lnSpc>
                <a:spcBef>
                  <a:spcPct val="0"/>
                </a:spcBef>
                <a:spcAft>
                  <a:spcPct val="35000"/>
                </a:spcAft>
                <a:buNone/>
              </a:pPr>
              <a:endParaRPr lang="en-US" sz="2000" kern="1200" dirty="0"/>
            </a:p>
          </p:txBody>
        </p:sp>
      </p:grpSp>
      <p:grpSp>
        <p:nvGrpSpPr>
          <p:cNvPr id="24" name="Group 23">
            <a:extLst>
              <a:ext uri="{FF2B5EF4-FFF2-40B4-BE49-F238E27FC236}">
                <a16:creationId xmlns:a16="http://schemas.microsoft.com/office/drawing/2014/main" id="{3DBC3E96-4F9B-4BA9-A937-A6F9F5A73847}"/>
              </a:ext>
            </a:extLst>
          </p:cNvPr>
          <p:cNvGrpSpPr/>
          <p:nvPr/>
        </p:nvGrpSpPr>
        <p:grpSpPr>
          <a:xfrm>
            <a:off x="5057884" y="2461489"/>
            <a:ext cx="6513603" cy="1569262"/>
            <a:chOff x="0" y="2158081"/>
            <a:chExt cx="6513603" cy="1569262"/>
          </a:xfrm>
        </p:grpSpPr>
        <p:sp>
          <p:nvSpPr>
            <p:cNvPr id="25" name="Rectangle: Rounded Corners 24">
              <a:extLst>
                <a:ext uri="{FF2B5EF4-FFF2-40B4-BE49-F238E27FC236}">
                  <a16:creationId xmlns:a16="http://schemas.microsoft.com/office/drawing/2014/main" id="{713D48E6-51BC-4B3E-BE1D-55B40807B9D7}"/>
                </a:ext>
              </a:extLst>
            </p:cNvPr>
            <p:cNvSpPr/>
            <p:nvPr/>
          </p:nvSpPr>
          <p:spPr>
            <a:xfrm>
              <a:off x="0" y="2158081"/>
              <a:ext cx="6513603" cy="1569262"/>
            </a:xfrm>
            <a:prstGeom prst="roundRect">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26" name="Rectangle: Rounded Corners 4">
              <a:extLst>
                <a:ext uri="{FF2B5EF4-FFF2-40B4-BE49-F238E27FC236}">
                  <a16:creationId xmlns:a16="http://schemas.microsoft.com/office/drawing/2014/main" id="{B4AC78BA-E95E-4CB1-9B4B-87F84E18B87B}"/>
                </a:ext>
              </a:extLst>
            </p:cNvPr>
            <p:cNvSpPr txBox="1"/>
            <p:nvPr/>
          </p:nvSpPr>
          <p:spPr>
            <a:xfrm>
              <a:off x="76605" y="2234686"/>
              <a:ext cx="6360393" cy="1416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spcBef>
                  <a:spcPct val="0"/>
                </a:spcBef>
                <a:spcAft>
                  <a:spcPct val="35000"/>
                </a:spcAft>
              </a:pPr>
              <a:endParaRPr lang="en-GB" sz="2000" dirty="0"/>
            </a:p>
            <a:p>
              <a:pPr defTabSz="889000">
                <a:spcBef>
                  <a:spcPct val="0"/>
                </a:spcBef>
                <a:spcAft>
                  <a:spcPct val="35000"/>
                </a:spcAft>
              </a:pPr>
              <a:r>
                <a:rPr lang="en-GB" sz="2000" kern="1200" dirty="0"/>
                <a:t> </a:t>
              </a:r>
              <a:r>
                <a:rPr lang="en-GB" sz="2000" dirty="0"/>
                <a:t>The programme for his Wolf Cubs was based on the </a:t>
              </a:r>
              <a:r>
                <a:rPr lang="en-GB" sz="2000" dirty="0" err="1"/>
                <a:t>Seonnee</a:t>
              </a:r>
              <a:r>
                <a:rPr lang="en-GB" sz="2000" dirty="0"/>
                <a:t> wolf pack from this book. This is why our leaders have names like Akela and Bagheera. When a new Cub Scout joins the Pack, he is like Mowgli entering the </a:t>
              </a:r>
              <a:r>
                <a:rPr lang="en-GB" sz="2000" dirty="0" err="1"/>
                <a:t>Seonnee</a:t>
              </a:r>
              <a:r>
                <a:rPr lang="en-GB" sz="2000" dirty="0"/>
                <a:t> wolf pack.</a:t>
              </a:r>
            </a:p>
            <a:p>
              <a:pPr marL="0" lvl="0" indent="0" algn="l" defTabSz="889000">
                <a:lnSpc>
                  <a:spcPct val="100000"/>
                </a:lnSpc>
                <a:spcBef>
                  <a:spcPct val="0"/>
                </a:spcBef>
                <a:spcAft>
                  <a:spcPct val="35000"/>
                </a:spcAft>
                <a:buNone/>
              </a:pPr>
              <a:endParaRPr lang="en-US" sz="2000" kern="1200" dirty="0"/>
            </a:p>
          </p:txBody>
        </p:sp>
      </p:grpSp>
    </p:spTree>
    <p:extLst>
      <p:ext uri="{BB962C8B-B14F-4D97-AF65-F5344CB8AC3E}">
        <p14:creationId xmlns:p14="http://schemas.microsoft.com/office/powerpoint/2010/main" val="318668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ok, text, food&#10;&#10;Description automatically generated">
            <a:extLst>
              <a:ext uri="{FF2B5EF4-FFF2-40B4-BE49-F238E27FC236}">
                <a16:creationId xmlns:a16="http://schemas.microsoft.com/office/drawing/2014/main" id="{39F080DD-727A-F444-93F5-BF7978766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09" y="181200"/>
            <a:ext cx="4577798" cy="6447602"/>
          </a:xfrm>
          <a:prstGeom prst="rect">
            <a:avLst/>
          </a:prstGeom>
        </p:spPr>
      </p:pic>
      <p:pic>
        <p:nvPicPr>
          <p:cNvPr id="7" name="Picture 6" descr="A picture containing room&#10;&#10;Description automatically generated">
            <a:extLst>
              <a:ext uri="{FF2B5EF4-FFF2-40B4-BE49-F238E27FC236}">
                <a16:creationId xmlns:a16="http://schemas.microsoft.com/office/drawing/2014/main" id="{35D7A648-E65C-8241-924B-B648F2C8A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884" y="199164"/>
            <a:ext cx="7134116" cy="6411674"/>
          </a:xfrm>
          <a:prstGeom prst="rect">
            <a:avLst/>
          </a:prstGeom>
        </p:spPr>
      </p:pic>
    </p:spTree>
    <p:extLst>
      <p:ext uri="{BB962C8B-B14F-4D97-AF65-F5344CB8AC3E}">
        <p14:creationId xmlns:p14="http://schemas.microsoft.com/office/powerpoint/2010/main" val="39568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The First Cub Scouts</a:t>
            </a:r>
          </a:p>
        </p:txBody>
      </p:sp>
      <p:grpSp>
        <p:nvGrpSpPr>
          <p:cNvPr id="21" name="Group 20">
            <a:extLst>
              <a:ext uri="{FF2B5EF4-FFF2-40B4-BE49-F238E27FC236}">
                <a16:creationId xmlns:a16="http://schemas.microsoft.com/office/drawing/2014/main" id="{42B8D9C9-8ED8-4C5B-8EDB-21BDA33D63BC}"/>
              </a:ext>
            </a:extLst>
          </p:cNvPr>
          <p:cNvGrpSpPr/>
          <p:nvPr/>
        </p:nvGrpSpPr>
        <p:grpSpPr>
          <a:xfrm>
            <a:off x="5061894" y="295063"/>
            <a:ext cx="6513603" cy="3794037"/>
            <a:chOff x="0" y="531219"/>
            <a:chExt cx="6513603" cy="1645866"/>
          </a:xfrm>
        </p:grpSpPr>
        <p:sp>
          <p:nvSpPr>
            <p:cNvPr id="22" name="Rectangle: Rounded Corners 21">
              <a:extLst>
                <a:ext uri="{FF2B5EF4-FFF2-40B4-BE49-F238E27FC236}">
                  <a16:creationId xmlns:a16="http://schemas.microsoft.com/office/drawing/2014/main" id="{448406B4-F17F-4C4B-A757-D0795D6D2A51}"/>
                </a:ext>
              </a:extLst>
            </p:cNvPr>
            <p:cNvSpPr/>
            <p:nvPr/>
          </p:nvSpPr>
          <p:spPr>
            <a:xfrm>
              <a:off x="0" y="531219"/>
              <a:ext cx="6513603" cy="1569262"/>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D0664390-3C29-46AC-B0C6-16F503744B9C}"/>
                </a:ext>
              </a:extLst>
            </p:cNvPr>
            <p:cNvSpPr txBox="1"/>
            <p:nvPr/>
          </p:nvSpPr>
          <p:spPr>
            <a:xfrm>
              <a:off x="76605" y="607823"/>
              <a:ext cx="6360393" cy="1569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en-GB" sz="2000" dirty="0"/>
                <a:t>In 1916 a Wolf Cub wore either a blue or green knitted jumper, a knotted scarf, shorts, long socks and a green cap with yellow piping. Stars were worn on the cap and Sixer and Seconder stripes were worn on the arm.</a:t>
              </a:r>
            </a:p>
            <a:p>
              <a:endParaRPr lang="en-GB" sz="2000" dirty="0"/>
            </a:p>
            <a:p>
              <a:r>
                <a:rPr lang="en-GB" sz="2000" dirty="0"/>
                <a:t>The Cubs who gained both stars could work towards the proficiency badges and there was a Leaping Wolf Badge to help Cubs move up to Scouts.</a:t>
              </a:r>
              <a:endParaRPr lang="en-US" sz="2000" kern="1200" dirty="0"/>
            </a:p>
          </p:txBody>
        </p:sp>
      </p:grpSp>
      <p:sp>
        <p:nvSpPr>
          <p:cNvPr id="13" name="Freeform: Shape 12">
            <a:extLst>
              <a:ext uri="{FF2B5EF4-FFF2-40B4-BE49-F238E27FC236}">
                <a16:creationId xmlns:a16="http://schemas.microsoft.com/office/drawing/2014/main" id="{B836A911-3C9B-43C4-A349-BE242E2DA454}"/>
              </a:ext>
            </a:extLst>
          </p:cNvPr>
          <p:cNvSpPr/>
          <p:nvPr/>
        </p:nvSpPr>
        <p:spPr>
          <a:xfrm>
            <a:off x="5061894" y="4089100"/>
            <a:ext cx="6513603" cy="2768899"/>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pPr lvl="0" defTabSz="889000">
              <a:spcBef>
                <a:spcPct val="0"/>
              </a:spcBef>
              <a:spcAft>
                <a:spcPct val="35000"/>
              </a:spcAft>
            </a:pPr>
            <a:r>
              <a:rPr lang="en-GB" sz="2000" dirty="0"/>
              <a:t>In 1966 the Wolf Cubs changed their name to Cub Scouts. Instead of working for stars, they worked for three Arrow Badges. In 1991 more changes were made, with the badges being updated and girls being allowed to join for the first time. Most Groups now have girls in their Cub Packs. There are still some Packs which just have boys but, from 1 January 2007, all Scout Groups have to let girls join if they want to.</a:t>
            </a:r>
            <a:endParaRPr lang="en-US" sz="2000" kern="1200" dirty="0"/>
          </a:p>
        </p:txBody>
      </p:sp>
      <p:pic>
        <p:nvPicPr>
          <p:cNvPr id="4" name="Picture 3" descr="A person wearing a suit and tie&#10;&#10;Description automatically generated">
            <a:extLst>
              <a:ext uri="{FF2B5EF4-FFF2-40B4-BE49-F238E27FC236}">
                <a16:creationId xmlns:a16="http://schemas.microsoft.com/office/drawing/2014/main" id="{7653CE0D-E7FC-4FE3-BB50-C6CCA5545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02" y="419955"/>
            <a:ext cx="1872370" cy="5979505"/>
          </a:xfrm>
          <a:prstGeom prst="rect">
            <a:avLst/>
          </a:prstGeom>
        </p:spPr>
      </p:pic>
      <p:pic>
        <p:nvPicPr>
          <p:cNvPr id="6" name="Picture 5" descr="A group of people standing in a room&#10;&#10;Description automatically generated">
            <a:extLst>
              <a:ext uri="{FF2B5EF4-FFF2-40B4-BE49-F238E27FC236}">
                <a16:creationId xmlns:a16="http://schemas.microsoft.com/office/drawing/2014/main" id="{EFC0294F-9C1C-4A01-AB29-AD895F2045DD}"/>
              </a:ext>
            </a:extLst>
          </p:cNvPr>
          <p:cNvPicPr>
            <a:picLocks noChangeAspect="1"/>
          </p:cNvPicPr>
          <p:nvPr/>
        </p:nvPicPr>
        <p:blipFill rotWithShape="1">
          <a:blip r:embed="rId3">
            <a:extLst>
              <a:ext uri="{28A0092B-C50C-407E-A947-70E740481C1C}">
                <a14:useLocalDpi xmlns:a14="http://schemas.microsoft.com/office/drawing/2010/main" val="0"/>
              </a:ext>
            </a:extLst>
          </a:blip>
          <a:srcRect t="21948" r="61578" b="34769"/>
          <a:stretch/>
        </p:blipFill>
        <p:spPr>
          <a:xfrm>
            <a:off x="2083071" y="295063"/>
            <a:ext cx="2858639" cy="6104397"/>
          </a:xfrm>
          <a:prstGeom prst="rect">
            <a:avLst/>
          </a:prstGeom>
        </p:spPr>
      </p:pic>
      <p:pic>
        <p:nvPicPr>
          <p:cNvPr id="7" name="Picture 6">
            <a:extLst>
              <a:ext uri="{FF2B5EF4-FFF2-40B4-BE49-F238E27FC236}">
                <a16:creationId xmlns:a16="http://schemas.microsoft.com/office/drawing/2014/main" id="{C15FE12D-039C-4F19-88A1-1F239761B10B}"/>
              </a:ext>
            </a:extLst>
          </p:cNvPr>
          <p:cNvPicPr>
            <a:picLocks noChangeAspect="1"/>
          </p:cNvPicPr>
          <p:nvPr/>
        </p:nvPicPr>
        <p:blipFill>
          <a:blip r:embed="rId4"/>
          <a:stretch>
            <a:fillRect/>
          </a:stretch>
        </p:blipFill>
        <p:spPr>
          <a:xfrm>
            <a:off x="0" y="-41914"/>
            <a:ext cx="12304542" cy="6778349"/>
          </a:xfrm>
          <a:prstGeom prst="rect">
            <a:avLst/>
          </a:prstGeom>
        </p:spPr>
      </p:pic>
    </p:spTree>
    <p:extLst>
      <p:ext uri="{BB962C8B-B14F-4D97-AF65-F5344CB8AC3E}">
        <p14:creationId xmlns:p14="http://schemas.microsoft.com/office/powerpoint/2010/main" val="33047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74B4-02F4-234A-8DB3-EA3702DC39A9}"/>
              </a:ext>
            </a:extLst>
          </p:cNvPr>
          <p:cNvSpPr>
            <a:spLocks noGrp="1"/>
          </p:cNvSpPr>
          <p:nvPr>
            <p:ph type="title"/>
          </p:nvPr>
        </p:nvSpPr>
        <p:spPr/>
        <p:txBody>
          <a:bodyPr/>
          <a:lstStyle/>
          <a:p>
            <a:r>
              <a:rPr lang="en-US"/>
              <a:t>The Membership Badge</a:t>
            </a:r>
          </a:p>
        </p:txBody>
      </p:sp>
      <p:pic>
        <p:nvPicPr>
          <p:cNvPr id="5" name="Content Placeholder 4">
            <a:extLst>
              <a:ext uri="{FF2B5EF4-FFF2-40B4-BE49-F238E27FC236}">
                <a16:creationId xmlns:a16="http://schemas.microsoft.com/office/drawing/2014/main" id="{F7E77B92-01B0-6944-8E7C-7CB1546A1CB1}"/>
              </a:ext>
            </a:extLst>
          </p:cNvPr>
          <p:cNvPicPr>
            <a:picLocks noGrp="1" noChangeAspect="1"/>
          </p:cNvPicPr>
          <p:nvPr>
            <p:ph idx="1"/>
          </p:nvPr>
        </p:nvPicPr>
        <p:blipFill>
          <a:blip r:embed="rId2"/>
          <a:stretch>
            <a:fillRect/>
          </a:stretch>
        </p:blipFill>
        <p:spPr>
          <a:xfrm>
            <a:off x="2438400" y="1996281"/>
            <a:ext cx="7315200" cy="4010025"/>
          </a:xfrm>
          <a:prstGeom prst="rect">
            <a:avLst/>
          </a:prstGeom>
        </p:spPr>
      </p:pic>
    </p:spTree>
    <p:extLst>
      <p:ext uri="{BB962C8B-B14F-4D97-AF65-F5344CB8AC3E}">
        <p14:creationId xmlns:p14="http://schemas.microsoft.com/office/powerpoint/2010/main" val="1353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Ceremonies:</a:t>
            </a:r>
            <a:br>
              <a:rPr lang="en-GB" dirty="0">
                <a:solidFill>
                  <a:srgbClr val="FFFFFF"/>
                </a:solidFill>
              </a:rPr>
            </a:br>
            <a:br>
              <a:rPr lang="en-GB" dirty="0">
                <a:solidFill>
                  <a:srgbClr val="FFFFFF"/>
                </a:solidFill>
              </a:rPr>
            </a:br>
            <a:r>
              <a:rPr lang="en-GB" dirty="0">
                <a:solidFill>
                  <a:srgbClr val="FFFFFF"/>
                </a:solidFill>
              </a:rPr>
              <a:t>Grand Howl</a:t>
            </a:r>
            <a:br>
              <a:rPr lang="en-GB" dirty="0">
                <a:solidFill>
                  <a:srgbClr val="FFFFFF"/>
                </a:solidFill>
              </a:rPr>
            </a:br>
            <a:br>
              <a:rPr lang="en-GB" dirty="0">
                <a:solidFill>
                  <a:srgbClr val="FFFFFF"/>
                </a:solidFill>
              </a:rPr>
            </a:br>
            <a:r>
              <a:rPr lang="en-GB" dirty="0">
                <a:solidFill>
                  <a:srgbClr val="FFFFFF"/>
                </a:solidFill>
              </a:rPr>
              <a:t>Flag Break</a:t>
            </a:r>
            <a:br>
              <a:rPr lang="en-GB" dirty="0">
                <a:solidFill>
                  <a:srgbClr val="FFFFFF"/>
                </a:solidFill>
              </a:rPr>
            </a:br>
            <a:endParaRPr lang="en-GB" dirty="0">
              <a:solidFill>
                <a:srgbClr val="FFFFFF"/>
              </a:solidFill>
            </a:endParaRPr>
          </a:p>
        </p:txBody>
      </p:sp>
      <p:graphicFrame>
        <p:nvGraphicFramePr>
          <p:cNvPr id="15" name="Content Placeholder 2">
            <a:extLst>
              <a:ext uri="{FF2B5EF4-FFF2-40B4-BE49-F238E27FC236}">
                <a16:creationId xmlns:a16="http://schemas.microsoft.com/office/drawing/2014/main" id="{1F03BA6E-99C9-42AC-8F4E-41037FCAF449}"/>
              </a:ext>
            </a:extLst>
          </p:cNvPr>
          <p:cNvGraphicFramePr>
            <a:graphicFrameLocks noGrp="1"/>
          </p:cNvGraphicFramePr>
          <p:nvPr>
            <p:ph idx="1"/>
            <p:extLst>
              <p:ext uri="{D42A27DB-BD31-4B8C-83A1-F6EECF244321}">
                <p14:modId xmlns:p14="http://schemas.microsoft.com/office/powerpoint/2010/main" val="2029845816"/>
              </p:ext>
            </p:extLst>
          </p:nvPr>
        </p:nvGraphicFramePr>
        <p:xfrm>
          <a:off x="5302722"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07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Ceremonies</a:t>
            </a:r>
            <a:br>
              <a:rPr lang="en-GB" dirty="0">
                <a:solidFill>
                  <a:srgbClr val="FFFFFF"/>
                </a:solidFill>
              </a:rPr>
            </a:br>
            <a:r>
              <a:rPr lang="en-GB" dirty="0">
                <a:solidFill>
                  <a:srgbClr val="FFFFFF"/>
                </a:solidFill>
              </a:rPr>
              <a:t>Continued</a:t>
            </a:r>
            <a:br>
              <a:rPr lang="en-GB" dirty="0">
                <a:solidFill>
                  <a:srgbClr val="FFFFFF"/>
                </a:solidFill>
              </a:rPr>
            </a:br>
            <a:br>
              <a:rPr lang="en-GB" dirty="0">
                <a:solidFill>
                  <a:srgbClr val="FFFFFF"/>
                </a:solidFill>
              </a:rPr>
            </a:br>
            <a:endParaRPr lang="en-GB" dirty="0">
              <a:solidFill>
                <a:srgbClr val="FFFFFF"/>
              </a:solidFill>
            </a:endParaRPr>
          </a:p>
        </p:txBody>
      </p:sp>
      <p:graphicFrame>
        <p:nvGraphicFramePr>
          <p:cNvPr id="15" name="Content Placeholder 2">
            <a:extLst>
              <a:ext uri="{FF2B5EF4-FFF2-40B4-BE49-F238E27FC236}">
                <a16:creationId xmlns:a16="http://schemas.microsoft.com/office/drawing/2014/main" id="{1F03BA6E-99C9-42AC-8F4E-41037FCAF449}"/>
              </a:ext>
            </a:extLst>
          </p:cNvPr>
          <p:cNvGraphicFramePr>
            <a:graphicFrameLocks noGrp="1"/>
          </p:cNvGraphicFramePr>
          <p:nvPr>
            <p:ph idx="1"/>
            <p:extLst>
              <p:ext uri="{D42A27DB-BD31-4B8C-83A1-F6EECF244321}">
                <p14:modId xmlns:p14="http://schemas.microsoft.com/office/powerpoint/2010/main" val="2195795089"/>
              </p:ext>
            </p:extLst>
          </p:nvPr>
        </p:nvGraphicFramePr>
        <p:xfrm>
          <a:off x="5302722"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1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27B67B-C6A5-4235-B918-0ECA096A1263}"/>
              </a:ext>
            </a:extLst>
          </p:cNvPr>
          <p:cNvSpPr>
            <a:spLocks noGrp="1"/>
          </p:cNvSpPr>
          <p:nvPr>
            <p:ph type="title"/>
          </p:nvPr>
        </p:nvSpPr>
        <p:spPr>
          <a:xfrm>
            <a:off x="863029" y="1012004"/>
            <a:ext cx="3416158" cy="4795408"/>
          </a:xfrm>
        </p:spPr>
        <p:txBody>
          <a:bodyPr>
            <a:normAutofit fontScale="90000"/>
          </a:bodyPr>
          <a:lstStyle/>
          <a:p>
            <a:br>
              <a:rPr lang="en-GB" dirty="0">
                <a:solidFill>
                  <a:srgbClr val="FFFFFF"/>
                </a:solidFill>
              </a:rPr>
            </a:br>
            <a:br>
              <a:rPr lang="en-GB" dirty="0">
                <a:solidFill>
                  <a:srgbClr val="FFFFFF"/>
                </a:solidFill>
              </a:rPr>
            </a:br>
            <a:r>
              <a:rPr lang="en-GB" dirty="0">
                <a:solidFill>
                  <a:srgbClr val="FFFFFF"/>
                </a:solidFill>
              </a:rPr>
              <a:t>The Scout Promise</a:t>
            </a:r>
            <a:br>
              <a:rPr lang="en-GB" dirty="0">
                <a:solidFill>
                  <a:srgbClr val="FFFFFF"/>
                </a:solidFill>
              </a:rPr>
            </a:br>
            <a:br>
              <a:rPr lang="en-GB" dirty="0">
                <a:solidFill>
                  <a:srgbClr val="FFFFFF"/>
                </a:solidFill>
              </a:rPr>
            </a:br>
            <a:r>
              <a:rPr lang="en-GB" dirty="0">
                <a:solidFill>
                  <a:srgbClr val="FFFFFF"/>
                </a:solidFill>
              </a:rPr>
              <a:t>The Scout Law</a:t>
            </a:r>
            <a:br>
              <a:rPr lang="en-GB" dirty="0">
                <a:solidFill>
                  <a:srgbClr val="FFFFFF"/>
                </a:solidFill>
              </a:rPr>
            </a:br>
            <a:br>
              <a:rPr lang="en-GB" dirty="0">
                <a:solidFill>
                  <a:srgbClr val="FFFFFF"/>
                </a:solidFill>
              </a:rPr>
            </a:br>
            <a:r>
              <a:rPr lang="en-GB" dirty="0">
                <a:solidFill>
                  <a:srgbClr val="FFFFFF"/>
                </a:solidFill>
              </a:rPr>
              <a:t>The Scout Motto</a:t>
            </a:r>
            <a:br>
              <a:rPr lang="en-GB" dirty="0">
                <a:solidFill>
                  <a:srgbClr val="FFFFFF"/>
                </a:solidFill>
              </a:rPr>
            </a:br>
            <a:br>
              <a:rPr lang="en-GB" dirty="0">
                <a:solidFill>
                  <a:srgbClr val="FFFFFF"/>
                </a:solidFill>
              </a:rPr>
            </a:br>
            <a:endParaRPr lang="en-GB" dirty="0">
              <a:solidFill>
                <a:srgbClr val="FFFFFF"/>
              </a:solidFill>
            </a:endParaRPr>
          </a:p>
        </p:txBody>
      </p:sp>
      <p:sp>
        <p:nvSpPr>
          <p:cNvPr id="8" name="Freeform: Shape 7">
            <a:extLst>
              <a:ext uri="{FF2B5EF4-FFF2-40B4-BE49-F238E27FC236}">
                <a16:creationId xmlns:a16="http://schemas.microsoft.com/office/drawing/2014/main" id="{8C145566-F007-4FB9-84A1-796C590413E2}"/>
              </a:ext>
            </a:extLst>
          </p:cNvPr>
          <p:cNvSpPr/>
          <p:nvPr/>
        </p:nvSpPr>
        <p:spPr>
          <a:xfrm>
            <a:off x="5419384" y="492254"/>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52805" tIns="152805" rIns="152805" bIns="152805" numCol="1" spcCol="1270" anchor="ctr" anchorCtr="0">
            <a:noAutofit/>
          </a:bodyPr>
          <a:lstStyle/>
          <a:p>
            <a:endParaRPr lang="en-GB" sz="2000" dirty="0"/>
          </a:p>
          <a:p>
            <a:r>
              <a:rPr lang="en-GB" sz="2000" dirty="0"/>
              <a:t>I promise that I will do my</a:t>
            </a:r>
            <a:r>
              <a:rPr lang="en-GB" dirty="0"/>
              <a:t> best </a:t>
            </a:r>
          </a:p>
          <a:p>
            <a:r>
              <a:rPr lang="en-GB" dirty="0"/>
              <a:t>To do my duty to God </a:t>
            </a:r>
          </a:p>
          <a:p>
            <a:r>
              <a:rPr lang="en-GB" dirty="0"/>
              <a:t>And to the Queen, </a:t>
            </a:r>
          </a:p>
          <a:p>
            <a:r>
              <a:rPr lang="en-GB" dirty="0"/>
              <a:t>To help other people </a:t>
            </a:r>
          </a:p>
          <a:p>
            <a:r>
              <a:rPr lang="en-GB" dirty="0"/>
              <a:t>And to keep the Cub Scout Law</a:t>
            </a:r>
          </a:p>
          <a:p>
            <a:pPr marL="0" lvl="0" indent="0" algn="l" defTabSz="889000">
              <a:lnSpc>
                <a:spcPct val="100000"/>
              </a:lnSpc>
              <a:spcBef>
                <a:spcPct val="0"/>
              </a:spcBef>
              <a:spcAft>
                <a:spcPct val="35000"/>
              </a:spcAft>
              <a:buNone/>
            </a:pPr>
            <a:endParaRPr lang="en-US" sz="2000" kern="1200" dirty="0"/>
          </a:p>
        </p:txBody>
      </p:sp>
      <p:sp>
        <p:nvSpPr>
          <p:cNvPr id="9" name="Freeform: Shape 8">
            <a:extLst>
              <a:ext uri="{FF2B5EF4-FFF2-40B4-BE49-F238E27FC236}">
                <a16:creationId xmlns:a16="http://schemas.microsoft.com/office/drawing/2014/main" id="{7EB96DF8-1FB6-4297-B2B1-88B1E06746A5}"/>
              </a:ext>
            </a:extLst>
          </p:cNvPr>
          <p:cNvSpPr/>
          <p:nvPr/>
        </p:nvSpPr>
        <p:spPr>
          <a:xfrm>
            <a:off x="5419383" y="2306965"/>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52805" tIns="152805" rIns="152805" bIns="152805" numCol="1" spcCol="1270" anchor="ctr" anchorCtr="0">
            <a:noAutofit/>
          </a:bodyPr>
          <a:lstStyle/>
          <a:p>
            <a:pPr marL="0" lvl="0" indent="0" algn="l" defTabSz="889000">
              <a:lnSpc>
                <a:spcPct val="100000"/>
              </a:lnSpc>
              <a:spcBef>
                <a:spcPct val="0"/>
              </a:spcBef>
              <a:spcAft>
                <a:spcPct val="35000"/>
              </a:spcAft>
              <a:buNone/>
            </a:pPr>
            <a:r>
              <a:rPr lang="en-GB" sz="2000" dirty="0"/>
              <a:t>Cub Scouts always do their best.</a:t>
            </a:r>
          </a:p>
          <a:p>
            <a:pPr marL="0" lvl="0" indent="0" algn="l" defTabSz="889000">
              <a:lnSpc>
                <a:spcPct val="100000"/>
              </a:lnSpc>
              <a:spcBef>
                <a:spcPct val="0"/>
              </a:spcBef>
              <a:spcAft>
                <a:spcPct val="35000"/>
              </a:spcAft>
              <a:buNone/>
            </a:pPr>
            <a:r>
              <a:rPr lang="en-GB" sz="2000" kern="1200" dirty="0"/>
              <a:t>Think of others before themselves</a:t>
            </a:r>
          </a:p>
          <a:p>
            <a:pPr marL="0" lvl="0" indent="0" algn="l" defTabSz="889000">
              <a:lnSpc>
                <a:spcPct val="100000"/>
              </a:lnSpc>
              <a:spcBef>
                <a:spcPct val="0"/>
              </a:spcBef>
              <a:spcAft>
                <a:spcPct val="35000"/>
              </a:spcAft>
              <a:buNone/>
            </a:pPr>
            <a:r>
              <a:rPr lang="en-GB" sz="2000" dirty="0"/>
              <a:t>And do a good turn every day</a:t>
            </a:r>
            <a:endParaRPr lang="en-GB" sz="2000" kern="1200" dirty="0"/>
          </a:p>
        </p:txBody>
      </p:sp>
      <p:sp>
        <p:nvSpPr>
          <p:cNvPr id="11" name="Freeform: Shape 10">
            <a:extLst>
              <a:ext uri="{FF2B5EF4-FFF2-40B4-BE49-F238E27FC236}">
                <a16:creationId xmlns:a16="http://schemas.microsoft.com/office/drawing/2014/main" id="{1D007F3B-D07A-4B84-8559-64B2D9183CEB}"/>
              </a:ext>
            </a:extLst>
          </p:cNvPr>
          <p:cNvSpPr/>
          <p:nvPr/>
        </p:nvSpPr>
        <p:spPr>
          <a:xfrm>
            <a:off x="5419384" y="4121677"/>
            <a:ext cx="6513603" cy="1569262"/>
          </a:xfrm>
          <a:custGeom>
            <a:avLst/>
            <a:gdLst>
              <a:gd name="connsiteX0" fmla="*/ 0 w 6513603"/>
              <a:gd name="connsiteY0" fmla="*/ 261549 h 1569262"/>
              <a:gd name="connsiteX1" fmla="*/ 261549 w 6513603"/>
              <a:gd name="connsiteY1" fmla="*/ 0 h 1569262"/>
              <a:gd name="connsiteX2" fmla="*/ 6252054 w 6513603"/>
              <a:gd name="connsiteY2" fmla="*/ 0 h 1569262"/>
              <a:gd name="connsiteX3" fmla="*/ 6513603 w 6513603"/>
              <a:gd name="connsiteY3" fmla="*/ 261549 h 1569262"/>
              <a:gd name="connsiteX4" fmla="*/ 6513603 w 6513603"/>
              <a:gd name="connsiteY4" fmla="*/ 1307713 h 1569262"/>
              <a:gd name="connsiteX5" fmla="*/ 6252054 w 6513603"/>
              <a:gd name="connsiteY5" fmla="*/ 1569262 h 1569262"/>
              <a:gd name="connsiteX6" fmla="*/ 261549 w 6513603"/>
              <a:gd name="connsiteY6" fmla="*/ 1569262 h 1569262"/>
              <a:gd name="connsiteX7" fmla="*/ 0 w 6513603"/>
              <a:gd name="connsiteY7" fmla="*/ 1307713 h 1569262"/>
              <a:gd name="connsiteX8" fmla="*/ 0 w 6513603"/>
              <a:gd name="connsiteY8" fmla="*/ 261549 h 156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3603" h="1569262">
                <a:moveTo>
                  <a:pt x="0" y="261549"/>
                </a:moveTo>
                <a:cubicBezTo>
                  <a:pt x="0" y="117099"/>
                  <a:pt x="117099" y="0"/>
                  <a:pt x="261549" y="0"/>
                </a:cubicBezTo>
                <a:lnTo>
                  <a:pt x="6252054" y="0"/>
                </a:lnTo>
                <a:cubicBezTo>
                  <a:pt x="6396504" y="0"/>
                  <a:pt x="6513603" y="117099"/>
                  <a:pt x="6513603" y="261549"/>
                </a:cubicBezTo>
                <a:lnTo>
                  <a:pt x="6513603" y="1307713"/>
                </a:lnTo>
                <a:cubicBezTo>
                  <a:pt x="6513603" y="1452163"/>
                  <a:pt x="6396504" y="1569262"/>
                  <a:pt x="6252054" y="1569262"/>
                </a:cubicBezTo>
                <a:lnTo>
                  <a:pt x="261549" y="1569262"/>
                </a:lnTo>
                <a:cubicBezTo>
                  <a:pt x="117099" y="1569262"/>
                  <a:pt x="0" y="1452163"/>
                  <a:pt x="0" y="1307713"/>
                </a:cubicBezTo>
                <a:lnTo>
                  <a:pt x="0" y="261549"/>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52805" tIns="152805" rIns="152805" bIns="152805" numCol="1" spcCol="1270" anchor="ctr" anchorCtr="0">
            <a:noAutofit/>
          </a:bodyPr>
          <a:lstStyle/>
          <a:p>
            <a:pPr marL="0" lvl="0" indent="0" algn="l" defTabSz="889000">
              <a:lnSpc>
                <a:spcPct val="100000"/>
              </a:lnSpc>
              <a:spcBef>
                <a:spcPct val="0"/>
              </a:spcBef>
              <a:spcAft>
                <a:spcPct val="35000"/>
              </a:spcAft>
              <a:buNone/>
            </a:pPr>
            <a:r>
              <a:rPr lang="en-US" sz="2000" kern="1200" dirty="0"/>
              <a:t>Be prepared</a:t>
            </a:r>
          </a:p>
        </p:txBody>
      </p:sp>
    </p:spTree>
    <p:extLst>
      <p:ext uri="{BB962C8B-B14F-4D97-AF65-F5344CB8AC3E}">
        <p14:creationId xmlns:p14="http://schemas.microsoft.com/office/powerpoint/2010/main" val="31126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2532</TotalTime>
  <Words>955</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 Introduction to Cubs</vt:lpstr>
      <vt:lpstr>The Start of Scouting</vt:lpstr>
      <vt:lpstr>Wolf Cubs and The Jungle Book</vt:lpstr>
      <vt:lpstr>PowerPoint Presentation</vt:lpstr>
      <vt:lpstr>The First Cub Scouts</vt:lpstr>
      <vt:lpstr>The Membership Badge</vt:lpstr>
      <vt:lpstr>Ceremonies:  Grand Howl  Flag Break </vt:lpstr>
      <vt:lpstr>Ceremonies Continued  </vt:lpstr>
      <vt:lpstr>  The Scout Promise  The Scout Law  The Scout Motto  </vt:lpstr>
      <vt:lpstr>    </vt:lpstr>
      <vt:lpstr>   The Scout Sign    </vt:lpstr>
      <vt:lpstr>   The Scout Handshake    </vt:lpstr>
      <vt:lpstr>Your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Cubs</dc:title>
  <dc:creator>Deborah Osman</dc:creator>
  <cp:lastModifiedBy>Julian Greer</cp:lastModifiedBy>
  <cp:revision>14</cp:revision>
  <dcterms:created xsi:type="dcterms:W3CDTF">2020-01-12T16:43:40Z</dcterms:created>
  <dcterms:modified xsi:type="dcterms:W3CDTF">2020-12-08T13:17:39Z</dcterms:modified>
</cp:coreProperties>
</file>