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414" r:id="rId4"/>
    <p:sldId id="258" r:id="rId5"/>
    <p:sldId id="432" r:id="rId6"/>
    <p:sldId id="434" r:id="rId7"/>
    <p:sldId id="435" r:id="rId8"/>
    <p:sldId id="433" r:id="rId9"/>
    <p:sldId id="436" r:id="rId10"/>
    <p:sldId id="437" r:id="rId11"/>
    <p:sldId id="438" r:id="rId12"/>
    <p:sldId id="439" r:id="rId13"/>
    <p:sldId id="443" r:id="rId14"/>
    <p:sldId id="444" r:id="rId15"/>
    <p:sldId id="445" r:id="rId16"/>
    <p:sldId id="446" r:id="rId17"/>
    <p:sldId id="458" r:id="rId18"/>
    <p:sldId id="447" r:id="rId19"/>
    <p:sldId id="449" r:id="rId20"/>
    <p:sldId id="451" r:id="rId21"/>
    <p:sldId id="442" r:id="rId22"/>
    <p:sldId id="448" r:id="rId23"/>
    <p:sldId id="450" r:id="rId24"/>
    <p:sldId id="452" r:id="rId25"/>
    <p:sldId id="453" r:id="rId26"/>
    <p:sldId id="454" r:id="rId27"/>
    <p:sldId id="455" r:id="rId28"/>
    <p:sldId id="456" r:id="rId29"/>
    <p:sldId id="457" r:id="rId30"/>
  </p:sldIdLst>
  <p:sldSz cx="10694988" cy="756285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Nunito Sans Black" panose="00000A00000000000000" pitchFamily="2"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66FF"/>
    <a:srgbClr val="800080"/>
    <a:srgbClr val="3333CC"/>
    <a:srgbClr val="170D47"/>
    <a:srgbClr val="F2F1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7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855" y="685800"/>
            <a:ext cx="4848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69659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52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406381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237364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106138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16298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99219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2011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90454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238813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126380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46606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ce9ce025_0_10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ce9ce02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11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05236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1595955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48123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274942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1408082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4211886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13179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731288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1989787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15044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800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65463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235080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94373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408999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46520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ce9ce025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ce9ce0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(Central Processing Unit)</a:t>
            </a:r>
            <a:endParaRPr dirty="0"/>
          </a:p>
        </p:txBody>
      </p:sp>
    </p:spTree>
    <p:extLst>
      <p:ext uri="{BB962C8B-B14F-4D97-AF65-F5344CB8AC3E}">
        <p14:creationId xmlns:p14="http://schemas.microsoft.com/office/powerpoint/2010/main" val="372344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874" y="1237717"/>
            <a:ext cx="8021241" cy="2632992"/>
          </a:xfrm>
        </p:spPr>
        <p:txBody>
          <a:bodyPr anchor="b"/>
          <a:lstStyle>
            <a:lvl1pPr algn="ctr">
              <a:defRPr sz="5263"/>
            </a:lvl1pPr>
          </a:lstStyle>
          <a:p>
            <a:r>
              <a:rPr lang="en-US"/>
              <a:t>Click to edit Master title style</a:t>
            </a:r>
            <a:endParaRPr lang="en-GB"/>
          </a:p>
        </p:txBody>
      </p:sp>
      <p:sp>
        <p:nvSpPr>
          <p:cNvPr id="3" name="Subtitle 2"/>
          <p:cNvSpPr>
            <a:spLocks noGrp="1"/>
          </p:cNvSpPr>
          <p:nvPr>
            <p:ph type="subTitle" idx="1"/>
          </p:nvPr>
        </p:nvSpPr>
        <p:spPr>
          <a:xfrm>
            <a:off x="1336874" y="3972247"/>
            <a:ext cx="8021241" cy="1825938"/>
          </a:xfrm>
        </p:spPr>
        <p:txBody>
          <a:bodyPr/>
          <a:lstStyle>
            <a:lvl1pPr marL="0" indent="0" algn="ctr">
              <a:buNone/>
              <a:defRPr sz="2105"/>
            </a:lvl1pPr>
            <a:lvl2pPr marL="401056" indent="0" algn="ctr">
              <a:buNone/>
              <a:defRPr sz="1754"/>
            </a:lvl2pPr>
            <a:lvl3pPr marL="802112" indent="0" algn="ctr">
              <a:buNone/>
              <a:defRPr sz="1579"/>
            </a:lvl3pPr>
            <a:lvl4pPr marL="1203168" indent="0" algn="ctr">
              <a:buNone/>
              <a:defRPr sz="1404"/>
            </a:lvl4pPr>
            <a:lvl5pPr marL="1604223" indent="0" algn="ctr">
              <a:buNone/>
              <a:defRPr sz="1404"/>
            </a:lvl5pPr>
            <a:lvl6pPr marL="2005279" indent="0" algn="ctr">
              <a:buNone/>
              <a:defRPr sz="1404"/>
            </a:lvl6pPr>
            <a:lvl7pPr marL="2406335" indent="0" algn="ctr">
              <a:buNone/>
              <a:defRPr sz="1404"/>
            </a:lvl7pPr>
            <a:lvl8pPr marL="2807391" indent="0" algn="ctr">
              <a:buNone/>
              <a:defRPr sz="1404"/>
            </a:lvl8pPr>
            <a:lvl9pPr marL="3208447" indent="0" algn="ctr">
              <a:buNone/>
              <a:defRPr sz="1404"/>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60F688-1944-49D0-BC37-2F5C2513287B}"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405828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60F688-1944-49D0-BC37-2F5C2513287B}"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85003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601" y="402652"/>
            <a:ext cx="2306107" cy="640916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35280" y="402652"/>
            <a:ext cx="6784633"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60F688-1944-49D0-BC37-2F5C2513287B}"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74896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591" y="654416"/>
            <a:ext cx="9966300" cy="842100"/>
          </a:xfrm>
          <a:prstGeom prst="rect">
            <a:avLst/>
          </a:prstGeom>
        </p:spPr>
        <p:txBody>
          <a:bodyPr spcFirstLastPara="1" wrap="square" lIns="104900" tIns="104900" rIns="104900" bIns="104900"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8" name="Google Shape;18;p4"/>
          <p:cNvSpPr txBox="1">
            <a:spLocks noGrp="1"/>
          </p:cNvSpPr>
          <p:nvPr>
            <p:ph type="body" idx="1"/>
          </p:nvPr>
        </p:nvSpPr>
        <p:spPr>
          <a:xfrm>
            <a:off x="364591" y="1694733"/>
            <a:ext cx="9966300" cy="5023800"/>
          </a:xfrm>
          <a:prstGeom prst="rect">
            <a:avLst/>
          </a:prstGeom>
        </p:spPr>
        <p:txBody>
          <a:bodyPr spcFirstLastPara="1" wrap="square" lIns="104900" tIns="104900" rIns="104900" bIns="104900" anchor="t" anchorCtr="0">
            <a:noAutofit/>
          </a:bodyPr>
          <a:lstStyle>
            <a:lvl1pPr marL="457200" lvl="0" indent="-361950">
              <a:spcBef>
                <a:spcPts val="0"/>
              </a:spcBef>
              <a:spcAft>
                <a:spcPts val="0"/>
              </a:spcAft>
              <a:buSzPts val="2100"/>
              <a:buChar char="●"/>
              <a:defRPr/>
            </a:lvl1pPr>
            <a:lvl2pPr marL="914400" lvl="1" indent="-330200">
              <a:spcBef>
                <a:spcPts val="1800"/>
              </a:spcBef>
              <a:spcAft>
                <a:spcPts val="0"/>
              </a:spcAft>
              <a:buSzPts val="1600"/>
              <a:buChar char="○"/>
              <a:defRPr/>
            </a:lvl2pPr>
            <a:lvl3pPr marL="1371600" lvl="2" indent="-330200">
              <a:spcBef>
                <a:spcPts val="1800"/>
              </a:spcBef>
              <a:spcAft>
                <a:spcPts val="0"/>
              </a:spcAft>
              <a:buSzPts val="1600"/>
              <a:buChar char="■"/>
              <a:defRPr/>
            </a:lvl3pPr>
            <a:lvl4pPr marL="1828800" lvl="3" indent="-330200">
              <a:spcBef>
                <a:spcPts val="1800"/>
              </a:spcBef>
              <a:spcAft>
                <a:spcPts val="0"/>
              </a:spcAft>
              <a:buSzPts val="1600"/>
              <a:buChar char="●"/>
              <a:defRPr/>
            </a:lvl4pPr>
            <a:lvl5pPr marL="2286000" lvl="4" indent="-330200">
              <a:spcBef>
                <a:spcPts val="1800"/>
              </a:spcBef>
              <a:spcAft>
                <a:spcPts val="0"/>
              </a:spcAft>
              <a:buSzPts val="1600"/>
              <a:buChar char="○"/>
              <a:defRPr/>
            </a:lvl5pPr>
            <a:lvl6pPr marL="2743200" lvl="5" indent="-330200">
              <a:spcBef>
                <a:spcPts val="1800"/>
              </a:spcBef>
              <a:spcAft>
                <a:spcPts val="0"/>
              </a:spcAft>
              <a:buSzPts val="1600"/>
              <a:buChar char="■"/>
              <a:defRPr/>
            </a:lvl6pPr>
            <a:lvl7pPr marL="3200400" lvl="6" indent="-330200">
              <a:spcBef>
                <a:spcPts val="1800"/>
              </a:spcBef>
              <a:spcAft>
                <a:spcPts val="0"/>
              </a:spcAft>
              <a:buSzPts val="1600"/>
              <a:buChar char="●"/>
              <a:defRPr/>
            </a:lvl7pPr>
            <a:lvl8pPr marL="3657600" lvl="7" indent="-330200">
              <a:spcBef>
                <a:spcPts val="1800"/>
              </a:spcBef>
              <a:spcAft>
                <a:spcPts val="0"/>
              </a:spcAft>
              <a:buSzPts val="1600"/>
              <a:buChar char="○"/>
              <a:defRPr/>
            </a:lvl8pPr>
            <a:lvl9pPr marL="4114800" lvl="8" indent="-330200">
              <a:spcBef>
                <a:spcPts val="1800"/>
              </a:spcBef>
              <a:spcAft>
                <a:spcPts val="1800"/>
              </a:spcAft>
              <a:buSzPts val="1600"/>
              <a:buChar char="■"/>
              <a:defRPr/>
            </a:lvl9pPr>
          </a:lstStyle>
          <a:p>
            <a:endParaRPr/>
          </a:p>
        </p:txBody>
      </p:sp>
      <p:sp>
        <p:nvSpPr>
          <p:cNvPr id="19" name="Google Shape;19;p4"/>
          <p:cNvSpPr txBox="1">
            <a:spLocks noGrp="1"/>
          </p:cNvSpPr>
          <p:nvPr>
            <p:ph type="sldNum" idx="12"/>
          </p:nvPr>
        </p:nvSpPr>
        <p:spPr>
          <a:xfrm>
            <a:off x="9910107" y="6857336"/>
            <a:ext cx="641700" cy="578700"/>
          </a:xfrm>
          <a:prstGeom prst="rect">
            <a:avLst/>
          </a:prstGeom>
        </p:spPr>
        <p:txBody>
          <a:bodyPr spcFirstLastPara="1" wrap="square" lIns="104900" tIns="104900" rIns="104900" bIns="104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0867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60F688-1944-49D0-BC37-2F5C2513287B}"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63010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710" y="1885462"/>
            <a:ext cx="9224427" cy="3145935"/>
          </a:xfrm>
        </p:spPr>
        <p:txBody>
          <a:bodyPr anchor="b"/>
          <a:lstStyle>
            <a:lvl1pPr>
              <a:defRPr sz="5263"/>
            </a:lvl1pPr>
          </a:lstStyle>
          <a:p>
            <a:r>
              <a:rPr lang="en-US"/>
              <a:t>Click to edit Master title style</a:t>
            </a:r>
            <a:endParaRPr lang="en-GB"/>
          </a:p>
        </p:txBody>
      </p:sp>
      <p:sp>
        <p:nvSpPr>
          <p:cNvPr id="3" name="Text Placeholder 2"/>
          <p:cNvSpPr>
            <a:spLocks noGrp="1"/>
          </p:cNvSpPr>
          <p:nvPr>
            <p:ph type="body" idx="1"/>
          </p:nvPr>
        </p:nvSpPr>
        <p:spPr>
          <a:xfrm>
            <a:off x="729710" y="5061158"/>
            <a:ext cx="9224427" cy="1654373"/>
          </a:xfrm>
        </p:spPr>
        <p:txBody>
          <a:bodyPr/>
          <a:lstStyle>
            <a:lvl1pPr marL="0" indent="0">
              <a:buNone/>
              <a:defRPr sz="2105">
                <a:solidFill>
                  <a:schemeClr val="tx1">
                    <a:tint val="75000"/>
                  </a:schemeClr>
                </a:solidFill>
              </a:defRPr>
            </a:lvl1pPr>
            <a:lvl2pPr marL="401056" indent="0">
              <a:buNone/>
              <a:defRPr sz="1754">
                <a:solidFill>
                  <a:schemeClr val="tx1">
                    <a:tint val="75000"/>
                  </a:schemeClr>
                </a:solidFill>
              </a:defRPr>
            </a:lvl2pPr>
            <a:lvl3pPr marL="802112" indent="0">
              <a:buNone/>
              <a:defRPr sz="1579">
                <a:solidFill>
                  <a:schemeClr val="tx1">
                    <a:tint val="75000"/>
                  </a:schemeClr>
                </a:solidFill>
              </a:defRPr>
            </a:lvl3pPr>
            <a:lvl4pPr marL="1203168" indent="0">
              <a:buNone/>
              <a:defRPr sz="1404">
                <a:solidFill>
                  <a:schemeClr val="tx1">
                    <a:tint val="75000"/>
                  </a:schemeClr>
                </a:solidFill>
              </a:defRPr>
            </a:lvl4pPr>
            <a:lvl5pPr marL="1604223" indent="0">
              <a:buNone/>
              <a:defRPr sz="1404">
                <a:solidFill>
                  <a:schemeClr val="tx1">
                    <a:tint val="75000"/>
                  </a:schemeClr>
                </a:solidFill>
              </a:defRPr>
            </a:lvl5pPr>
            <a:lvl6pPr marL="2005279" indent="0">
              <a:buNone/>
              <a:defRPr sz="1404">
                <a:solidFill>
                  <a:schemeClr val="tx1">
                    <a:tint val="75000"/>
                  </a:schemeClr>
                </a:solidFill>
              </a:defRPr>
            </a:lvl6pPr>
            <a:lvl7pPr marL="2406335" indent="0">
              <a:buNone/>
              <a:defRPr sz="1404">
                <a:solidFill>
                  <a:schemeClr val="tx1">
                    <a:tint val="75000"/>
                  </a:schemeClr>
                </a:solidFill>
              </a:defRPr>
            </a:lvl7pPr>
            <a:lvl8pPr marL="2807391" indent="0">
              <a:buNone/>
              <a:defRPr sz="1404">
                <a:solidFill>
                  <a:schemeClr val="tx1">
                    <a:tint val="75000"/>
                  </a:schemeClr>
                </a:solidFill>
              </a:defRPr>
            </a:lvl8pPr>
            <a:lvl9pPr marL="3208447" indent="0">
              <a:buNone/>
              <a:defRPr sz="14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0F688-1944-49D0-BC37-2F5C2513287B}"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57265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35280" y="2013259"/>
            <a:ext cx="4545370"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14338" y="2013259"/>
            <a:ext cx="4545370"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60F688-1944-49D0-BC37-2F5C2513287B}"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71076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74" y="402652"/>
            <a:ext cx="9224427" cy="1461801"/>
          </a:xfrm>
        </p:spPr>
        <p:txBody>
          <a:bodyPr/>
          <a:lstStyle/>
          <a:p>
            <a:r>
              <a:rPr lang="en-US"/>
              <a:t>Click to edit Master title style</a:t>
            </a:r>
            <a:endParaRPr lang="en-GB"/>
          </a:p>
        </p:txBody>
      </p:sp>
      <p:sp>
        <p:nvSpPr>
          <p:cNvPr id="3" name="Text Placeholder 2"/>
          <p:cNvSpPr>
            <a:spLocks noGrp="1"/>
          </p:cNvSpPr>
          <p:nvPr>
            <p:ph type="body" idx="1"/>
          </p:nvPr>
        </p:nvSpPr>
        <p:spPr>
          <a:xfrm>
            <a:off x="736674" y="1853949"/>
            <a:ext cx="4524481" cy="908592"/>
          </a:xfrm>
        </p:spPr>
        <p:txBody>
          <a:bodyPr anchor="b"/>
          <a:lstStyle>
            <a:lvl1pPr marL="0" indent="0">
              <a:buNone/>
              <a:defRPr sz="2105" b="1"/>
            </a:lvl1pPr>
            <a:lvl2pPr marL="401056" indent="0">
              <a:buNone/>
              <a:defRPr sz="1754" b="1"/>
            </a:lvl2pPr>
            <a:lvl3pPr marL="802112" indent="0">
              <a:buNone/>
              <a:defRPr sz="1579" b="1"/>
            </a:lvl3pPr>
            <a:lvl4pPr marL="1203168" indent="0">
              <a:buNone/>
              <a:defRPr sz="1404" b="1"/>
            </a:lvl4pPr>
            <a:lvl5pPr marL="1604223" indent="0">
              <a:buNone/>
              <a:defRPr sz="1404" b="1"/>
            </a:lvl5pPr>
            <a:lvl6pPr marL="2005279" indent="0">
              <a:buNone/>
              <a:defRPr sz="1404" b="1"/>
            </a:lvl6pPr>
            <a:lvl7pPr marL="2406335" indent="0">
              <a:buNone/>
              <a:defRPr sz="1404" b="1"/>
            </a:lvl7pPr>
            <a:lvl8pPr marL="2807391" indent="0">
              <a:buNone/>
              <a:defRPr sz="1404" b="1"/>
            </a:lvl8pPr>
            <a:lvl9pPr marL="3208447" indent="0">
              <a:buNone/>
              <a:defRPr sz="1404" b="1"/>
            </a:lvl9pPr>
          </a:lstStyle>
          <a:p>
            <a:pPr lvl="0"/>
            <a:r>
              <a:rPr lang="en-US"/>
              <a:t>Click to edit Master text styles</a:t>
            </a:r>
          </a:p>
        </p:txBody>
      </p:sp>
      <p:sp>
        <p:nvSpPr>
          <p:cNvPr id="4" name="Content Placeholder 3"/>
          <p:cNvSpPr>
            <a:spLocks noGrp="1"/>
          </p:cNvSpPr>
          <p:nvPr>
            <p:ph sz="half" idx="2"/>
          </p:nvPr>
        </p:nvSpPr>
        <p:spPr>
          <a:xfrm>
            <a:off x="736674" y="2762541"/>
            <a:ext cx="4524481"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4338" y="1853949"/>
            <a:ext cx="4546763" cy="908592"/>
          </a:xfrm>
        </p:spPr>
        <p:txBody>
          <a:bodyPr anchor="b"/>
          <a:lstStyle>
            <a:lvl1pPr marL="0" indent="0">
              <a:buNone/>
              <a:defRPr sz="2105" b="1"/>
            </a:lvl1pPr>
            <a:lvl2pPr marL="401056" indent="0">
              <a:buNone/>
              <a:defRPr sz="1754" b="1"/>
            </a:lvl2pPr>
            <a:lvl3pPr marL="802112" indent="0">
              <a:buNone/>
              <a:defRPr sz="1579" b="1"/>
            </a:lvl3pPr>
            <a:lvl4pPr marL="1203168" indent="0">
              <a:buNone/>
              <a:defRPr sz="1404" b="1"/>
            </a:lvl4pPr>
            <a:lvl5pPr marL="1604223" indent="0">
              <a:buNone/>
              <a:defRPr sz="1404" b="1"/>
            </a:lvl5pPr>
            <a:lvl6pPr marL="2005279" indent="0">
              <a:buNone/>
              <a:defRPr sz="1404" b="1"/>
            </a:lvl6pPr>
            <a:lvl7pPr marL="2406335" indent="0">
              <a:buNone/>
              <a:defRPr sz="1404" b="1"/>
            </a:lvl7pPr>
            <a:lvl8pPr marL="2807391" indent="0">
              <a:buNone/>
              <a:defRPr sz="1404" b="1"/>
            </a:lvl8pPr>
            <a:lvl9pPr marL="3208447" indent="0">
              <a:buNone/>
              <a:defRPr sz="1404" b="1"/>
            </a:lvl9pPr>
          </a:lstStyle>
          <a:p>
            <a:pPr lvl="0"/>
            <a:r>
              <a:rPr lang="en-US"/>
              <a:t>Click to edit Master text styles</a:t>
            </a:r>
          </a:p>
        </p:txBody>
      </p:sp>
      <p:sp>
        <p:nvSpPr>
          <p:cNvPr id="6" name="Content Placeholder 5"/>
          <p:cNvSpPr>
            <a:spLocks noGrp="1"/>
          </p:cNvSpPr>
          <p:nvPr>
            <p:ph sz="quarter" idx="4"/>
          </p:nvPr>
        </p:nvSpPr>
        <p:spPr>
          <a:xfrm>
            <a:off x="5414338" y="2762541"/>
            <a:ext cx="45467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60F688-1944-49D0-BC37-2F5C2513287B}" type="datetimeFigureOut">
              <a:rPr lang="en-GB" smtClean="0"/>
              <a:t>02/09/2020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09463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60F688-1944-49D0-BC37-2F5C2513287B}" type="datetimeFigureOut">
              <a:rPr lang="en-GB" smtClean="0"/>
              <a:t>02/09/2020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93809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0F688-1944-49D0-BC37-2F5C2513287B}" type="datetimeFigureOut">
              <a:rPr lang="en-GB" smtClean="0"/>
              <a:t>02/09/2020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824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74" y="504190"/>
            <a:ext cx="3449412" cy="1764665"/>
          </a:xfrm>
        </p:spPr>
        <p:txBody>
          <a:bodyPr anchor="b"/>
          <a:lstStyle>
            <a:lvl1pPr>
              <a:defRPr sz="2807"/>
            </a:lvl1pPr>
          </a:lstStyle>
          <a:p>
            <a:r>
              <a:rPr lang="en-US"/>
              <a:t>Click to edit Master title style</a:t>
            </a:r>
            <a:endParaRPr lang="en-GB"/>
          </a:p>
        </p:txBody>
      </p:sp>
      <p:sp>
        <p:nvSpPr>
          <p:cNvPr id="3" name="Content Placeholder 2"/>
          <p:cNvSpPr>
            <a:spLocks noGrp="1"/>
          </p:cNvSpPr>
          <p:nvPr>
            <p:ph idx="1"/>
          </p:nvPr>
        </p:nvSpPr>
        <p:spPr>
          <a:xfrm>
            <a:off x="4546763" y="1088911"/>
            <a:ext cx="5414338" cy="5374525"/>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36674" y="2268855"/>
            <a:ext cx="3449412" cy="4203335"/>
          </a:xfrm>
        </p:spPr>
        <p:txBody>
          <a:bodyPr/>
          <a:lstStyle>
            <a:lvl1pPr marL="0" indent="0">
              <a:buNone/>
              <a:defRPr sz="1404"/>
            </a:lvl1pPr>
            <a:lvl2pPr marL="401056" indent="0">
              <a:buNone/>
              <a:defRPr sz="1228"/>
            </a:lvl2pPr>
            <a:lvl3pPr marL="802112" indent="0">
              <a:buNone/>
              <a:defRPr sz="1053"/>
            </a:lvl3pPr>
            <a:lvl4pPr marL="1203168" indent="0">
              <a:buNone/>
              <a:defRPr sz="877"/>
            </a:lvl4pPr>
            <a:lvl5pPr marL="1604223" indent="0">
              <a:buNone/>
              <a:defRPr sz="877"/>
            </a:lvl5pPr>
            <a:lvl6pPr marL="2005279" indent="0">
              <a:buNone/>
              <a:defRPr sz="877"/>
            </a:lvl6pPr>
            <a:lvl7pPr marL="2406335" indent="0">
              <a:buNone/>
              <a:defRPr sz="877"/>
            </a:lvl7pPr>
            <a:lvl8pPr marL="2807391" indent="0">
              <a:buNone/>
              <a:defRPr sz="877"/>
            </a:lvl8pPr>
            <a:lvl9pPr marL="3208447"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F460F688-1944-49D0-BC37-2F5C2513287B}"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41152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74" y="504190"/>
            <a:ext cx="3449412" cy="1764665"/>
          </a:xfrm>
        </p:spPr>
        <p:txBody>
          <a:bodyPr anchor="b"/>
          <a:lstStyle>
            <a:lvl1pPr>
              <a:defRPr sz="2807"/>
            </a:lvl1pPr>
          </a:lstStyle>
          <a:p>
            <a:r>
              <a:rPr lang="en-US"/>
              <a:t>Click to edit Master title style</a:t>
            </a:r>
            <a:endParaRPr lang="en-GB"/>
          </a:p>
        </p:txBody>
      </p:sp>
      <p:sp>
        <p:nvSpPr>
          <p:cNvPr id="3" name="Picture Placeholder 2"/>
          <p:cNvSpPr>
            <a:spLocks noGrp="1"/>
          </p:cNvSpPr>
          <p:nvPr>
            <p:ph type="pic" idx="1"/>
          </p:nvPr>
        </p:nvSpPr>
        <p:spPr>
          <a:xfrm>
            <a:off x="4546763" y="1088911"/>
            <a:ext cx="5414338" cy="5374525"/>
          </a:xfrm>
        </p:spPr>
        <p:txBody>
          <a:bodyPr/>
          <a:lstStyle>
            <a:lvl1pPr marL="0" indent="0">
              <a:buNone/>
              <a:defRPr sz="2807"/>
            </a:lvl1pPr>
            <a:lvl2pPr marL="401056" indent="0">
              <a:buNone/>
              <a:defRPr sz="2456"/>
            </a:lvl2pPr>
            <a:lvl3pPr marL="802112" indent="0">
              <a:buNone/>
              <a:defRPr sz="2105"/>
            </a:lvl3pPr>
            <a:lvl4pPr marL="1203168" indent="0">
              <a:buNone/>
              <a:defRPr sz="1754"/>
            </a:lvl4pPr>
            <a:lvl5pPr marL="1604223" indent="0">
              <a:buNone/>
              <a:defRPr sz="1754"/>
            </a:lvl5pPr>
            <a:lvl6pPr marL="2005279" indent="0">
              <a:buNone/>
              <a:defRPr sz="1754"/>
            </a:lvl6pPr>
            <a:lvl7pPr marL="2406335" indent="0">
              <a:buNone/>
              <a:defRPr sz="1754"/>
            </a:lvl7pPr>
            <a:lvl8pPr marL="2807391" indent="0">
              <a:buNone/>
              <a:defRPr sz="1754"/>
            </a:lvl8pPr>
            <a:lvl9pPr marL="3208447" indent="0">
              <a:buNone/>
              <a:defRPr sz="1754"/>
            </a:lvl9pPr>
          </a:lstStyle>
          <a:p>
            <a:endParaRPr lang="en-GB"/>
          </a:p>
        </p:txBody>
      </p:sp>
      <p:sp>
        <p:nvSpPr>
          <p:cNvPr id="4" name="Text Placeholder 3"/>
          <p:cNvSpPr>
            <a:spLocks noGrp="1"/>
          </p:cNvSpPr>
          <p:nvPr>
            <p:ph type="body" sz="half" idx="2"/>
          </p:nvPr>
        </p:nvSpPr>
        <p:spPr>
          <a:xfrm>
            <a:off x="736674" y="2268855"/>
            <a:ext cx="3449412" cy="4203335"/>
          </a:xfrm>
        </p:spPr>
        <p:txBody>
          <a:bodyPr/>
          <a:lstStyle>
            <a:lvl1pPr marL="0" indent="0">
              <a:buNone/>
              <a:defRPr sz="1404"/>
            </a:lvl1pPr>
            <a:lvl2pPr marL="401056" indent="0">
              <a:buNone/>
              <a:defRPr sz="1228"/>
            </a:lvl2pPr>
            <a:lvl3pPr marL="802112" indent="0">
              <a:buNone/>
              <a:defRPr sz="1053"/>
            </a:lvl3pPr>
            <a:lvl4pPr marL="1203168" indent="0">
              <a:buNone/>
              <a:defRPr sz="877"/>
            </a:lvl4pPr>
            <a:lvl5pPr marL="1604223" indent="0">
              <a:buNone/>
              <a:defRPr sz="877"/>
            </a:lvl5pPr>
            <a:lvl6pPr marL="2005279" indent="0">
              <a:buNone/>
              <a:defRPr sz="877"/>
            </a:lvl6pPr>
            <a:lvl7pPr marL="2406335" indent="0">
              <a:buNone/>
              <a:defRPr sz="877"/>
            </a:lvl7pPr>
            <a:lvl8pPr marL="2807391" indent="0">
              <a:buNone/>
              <a:defRPr sz="877"/>
            </a:lvl8pPr>
            <a:lvl9pPr marL="3208447"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F460F688-1944-49D0-BC37-2F5C2513287B}"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68710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281" y="402652"/>
            <a:ext cx="9224427" cy="146180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35281" y="2013259"/>
            <a:ext cx="9224427"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35281" y="7009642"/>
            <a:ext cx="2406372" cy="402652"/>
          </a:xfrm>
          <a:prstGeom prst="rect">
            <a:avLst/>
          </a:prstGeom>
        </p:spPr>
        <p:txBody>
          <a:bodyPr vert="horz" lIns="91440" tIns="45720" rIns="91440" bIns="45720" rtlCol="0" anchor="ctr"/>
          <a:lstStyle>
            <a:lvl1pPr algn="l">
              <a:defRPr sz="1053">
                <a:solidFill>
                  <a:schemeClr val="tx1">
                    <a:tint val="75000"/>
                  </a:schemeClr>
                </a:solidFill>
              </a:defRPr>
            </a:lvl1pPr>
          </a:lstStyle>
          <a:p>
            <a:fld id="{F460F688-1944-49D0-BC37-2F5C2513287B}" type="datetimeFigureOut">
              <a:rPr lang="en-GB" smtClean="0"/>
              <a:t>02/09/2020</a:t>
            </a:fld>
            <a:endParaRPr lang="en-GB"/>
          </a:p>
        </p:txBody>
      </p:sp>
      <p:sp>
        <p:nvSpPr>
          <p:cNvPr id="5" name="Footer Placeholder 4"/>
          <p:cNvSpPr>
            <a:spLocks noGrp="1"/>
          </p:cNvSpPr>
          <p:nvPr>
            <p:ph type="ftr" sz="quarter" idx="3"/>
          </p:nvPr>
        </p:nvSpPr>
        <p:spPr>
          <a:xfrm>
            <a:off x="3542715" y="7009642"/>
            <a:ext cx="3609558" cy="402652"/>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3335" y="7009642"/>
            <a:ext cx="2406372" cy="402652"/>
          </a:xfrm>
          <a:prstGeom prst="rect">
            <a:avLst/>
          </a:prstGeom>
        </p:spPr>
        <p:txBody>
          <a:bodyPr vert="horz" lIns="91440" tIns="45720" rIns="91440" bIns="45720" rtlCol="0" anchor="ctr"/>
          <a:lstStyle>
            <a:lvl1pPr algn="r">
              <a:defRPr sz="1053">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79541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802112" rtl="0" eaLnBrk="1" latinLnBrk="0" hangingPunct="1">
        <a:lnSpc>
          <a:spcPct val="90000"/>
        </a:lnSpc>
        <a:spcBef>
          <a:spcPct val="0"/>
        </a:spcBef>
        <a:buNone/>
        <a:defRPr sz="3860" kern="1200">
          <a:solidFill>
            <a:schemeClr val="tx1"/>
          </a:solidFill>
          <a:latin typeface="+mj-lt"/>
          <a:ea typeface="+mj-ea"/>
          <a:cs typeface="+mj-cs"/>
        </a:defRPr>
      </a:lvl1pPr>
    </p:titleStyle>
    <p:bodyStyle>
      <a:lvl1pPr marL="200528" indent="-200528" algn="l" defTabSz="802112"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84" indent="-200528" algn="l" defTabSz="802112"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640" indent="-200528" algn="l" defTabSz="802112"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695" indent="-200528" algn="l" defTabSz="802112"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751" indent="-200528" algn="l" defTabSz="802112"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807" indent="-200528" algn="l" defTabSz="802112"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863" indent="-200528" algn="l" defTabSz="802112"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919" indent="-200528" algn="l" defTabSz="802112"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975" indent="-200528" algn="l" defTabSz="802112"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112" rtl="0" eaLnBrk="1" latinLnBrk="0" hangingPunct="1">
        <a:defRPr sz="1579" kern="1200">
          <a:solidFill>
            <a:schemeClr val="tx1"/>
          </a:solidFill>
          <a:latin typeface="+mn-lt"/>
          <a:ea typeface="+mn-ea"/>
          <a:cs typeface="+mn-cs"/>
        </a:defRPr>
      </a:lvl1pPr>
      <a:lvl2pPr marL="401056" algn="l" defTabSz="802112" rtl="0" eaLnBrk="1" latinLnBrk="0" hangingPunct="1">
        <a:defRPr sz="1579" kern="1200">
          <a:solidFill>
            <a:schemeClr val="tx1"/>
          </a:solidFill>
          <a:latin typeface="+mn-lt"/>
          <a:ea typeface="+mn-ea"/>
          <a:cs typeface="+mn-cs"/>
        </a:defRPr>
      </a:lvl2pPr>
      <a:lvl3pPr marL="802112" algn="l" defTabSz="802112" rtl="0" eaLnBrk="1" latinLnBrk="0" hangingPunct="1">
        <a:defRPr sz="1579" kern="1200">
          <a:solidFill>
            <a:schemeClr val="tx1"/>
          </a:solidFill>
          <a:latin typeface="+mn-lt"/>
          <a:ea typeface="+mn-ea"/>
          <a:cs typeface="+mn-cs"/>
        </a:defRPr>
      </a:lvl3pPr>
      <a:lvl4pPr marL="1203168" algn="l" defTabSz="802112" rtl="0" eaLnBrk="1" latinLnBrk="0" hangingPunct="1">
        <a:defRPr sz="1579" kern="1200">
          <a:solidFill>
            <a:schemeClr val="tx1"/>
          </a:solidFill>
          <a:latin typeface="+mn-lt"/>
          <a:ea typeface="+mn-ea"/>
          <a:cs typeface="+mn-cs"/>
        </a:defRPr>
      </a:lvl4pPr>
      <a:lvl5pPr marL="1604223" algn="l" defTabSz="802112" rtl="0" eaLnBrk="1" latinLnBrk="0" hangingPunct="1">
        <a:defRPr sz="1579" kern="1200">
          <a:solidFill>
            <a:schemeClr val="tx1"/>
          </a:solidFill>
          <a:latin typeface="+mn-lt"/>
          <a:ea typeface="+mn-ea"/>
          <a:cs typeface="+mn-cs"/>
        </a:defRPr>
      </a:lvl5pPr>
      <a:lvl6pPr marL="2005279" algn="l" defTabSz="802112" rtl="0" eaLnBrk="1" latinLnBrk="0" hangingPunct="1">
        <a:defRPr sz="1579" kern="1200">
          <a:solidFill>
            <a:schemeClr val="tx1"/>
          </a:solidFill>
          <a:latin typeface="+mn-lt"/>
          <a:ea typeface="+mn-ea"/>
          <a:cs typeface="+mn-cs"/>
        </a:defRPr>
      </a:lvl6pPr>
      <a:lvl7pPr marL="2406335" algn="l" defTabSz="802112" rtl="0" eaLnBrk="1" latinLnBrk="0" hangingPunct="1">
        <a:defRPr sz="1579" kern="1200">
          <a:solidFill>
            <a:schemeClr val="tx1"/>
          </a:solidFill>
          <a:latin typeface="+mn-lt"/>
          <a:ea typeface="+mn-ea"/>
          <a:cs typeface="+mn-cs"/>
        </a:defRPr>
      </a:lvl7pPr>
      <a:lvl8pPr marL="2807391" algn="l" defTabSz="802112" rtl="0" eaLnBrk="1" latinLnBrk="0" hangingPunct="1">
        <a:defRPr sz="1579" kern="1200">
          <a:solidFill>
            <a:schemeClr val="tx1"/>
          </a:solidFill>
          <a:latin typeface="+mn-lt"/>
          <a:ea typeface="+mn-ea"/>
          <a:cs typeface="+mn-cs"/>
        </a:defRPr>
      </a:lvl8pPr>
      <a:lvl9pPr marL="3208447" algn="l" defTabSz="802112"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ideo" Target="https://www.youtube.com/embed/9WqSfsmDyb0" TargetMode="External"/><Relationship Id="rId5" Type="http://schemas.openxmlformats.org/officeDocument/2006/relationships/image" Target="../media/image1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72071" y="662629"/>
            <a:ext cx="1457325" cy="1333500"/>
          </a:xfrm>
          <a:prstGeom prst="rect">
            <a:avLst/>
          </a:prstGeom>
          <a:noFill/>
          <a:ln>
            <a:noFill/>
          </a:ln>
          <a:effectLst>
            <a:outerShdw blurRad="57150" dist="19050" dir="5400000" algn="bl" rotWithShape="0">
              <a:srgbClr val="000000">
                <a:alpha val="50000"/>
              </a:srgbClr>
            </a:outerShdw>
          </a:effectLst>
        </p:spPr>
      </p:pic>
      <p:pic>
        <p:nvPicPr>
          <p:cNvPr id="5" name="Google Shape;54;p13">
            <a:extLst>
              <a:ext uri="{FF2B5EF4-FFF2-40B4-BE49-F238E27FC236}">
                <a16:creationId xmlns:a16="http://schemas.microsoft.com/office/drawing/2014/main" id="{4871BCDA-5532-429F-B4B8-1FA7FDF352A6}"/>
              </a:ext>
            </a:extLst>
          </p:cNvPr>
          <p:cNvPicPr preferRelativeResize="0"/>
          <p:nvPr/>
        </p:nvPicPr>
        <p:blipFill>
          <a:blip r:embed="rId3">
            <a:alphaModFix/>
          </a:blip>
          <a:stretch>
            <a:fillRect/>
          </a:stretch>
        </p:blipFill>
        <p:spPr>
          <a:xfrm>
            <a:off x="8665591" y="5676961"/>
            <a:ext cx="1457325" cy="1333500"/>
          </a:xfrm>
          <a:prstGeom prst="rect">
            <a:avLst/>
          </a:prstGeom>
          <a:noFill/>
          <a:ln>
            <a:noFill/>
          </a:ln>
          <a:effectLst>
            <a:outerShdw blurRad="57150" dist="19050" dir="5400000" algn="bl" rotWithShape="0">
              <a:srgbClr val="000000">
                <a:alpha val="50000"/>
              </a:srgbClr>
            </a:outerShdw>
          </a:effectLst>
        </p:spPr>
      </p:pic>
      <p:pic>
        <p:nvPicPr>
          <p:cNvPr id="7" name="Google Shape;54;p13">
            <a:extLst>
              <a:ext uri="{FF2B5EF4-FFF2-40B4-BE49-F238E27FC236}">
                <a16:creationId xmlns:a16="http://schemas.microsoft.com/office/drawing/2014/main" id="{122CAE01-C9B4-4B7E-98CD-F22064621B2B}"/>
              </a:ext>
            </a:extLst>
          </p:cNvPr>
          <p:cNvPicPr preferRelativeResize="0"/>
          <p:nvPr/>
        </p:nvPicPr>
        <p:blipFill>
          <a:blip r:embed="rId3">
            <a:alphaModFix/>
          </a:blip>
          <a:stretch>
            <a:fillRect/>
          </a:stretch>
        </p:blipFill>
        <p:spPr>
          <a:xfrm>
            <a:off x="8665590" y="687315"/>
            <a:ext cx="1457325" cy="1333500"/>
          </a:xfrm>
          <a:prstGeom prst="rect">
            <a:avLst/>
          </a:prstGeom>
          <a:noFill/>
          <a:ln>
            <a:noFill/>
          </a:ln>
          <a:effectLst>
            <a:outerShdw blurRad="57150" dist="19050" dir="5400000" algn="bl" rotWithShape="0">
              <a:srgbClr val="000000">
                <a:alpha val="50000"/>
              </a:srgbClr>
            </a:outerShdw>
          </a:effectLst>
        </p:spPr>
      </p:pic>
      <p:pic>
        <p:nvPicPr>
          <p:cNvPr id="8" name="Google Shape;54;p13">
            <a:extLst>
              <a:ext uri="{FF2B5EF4-FFF2-40B4-BE49-F238E27FC236}">
                <a16:creationId xmlns:a16="http://schemas.microsoft.com/office/drawing/2014/main" id="{2C74C7BC-FFB3-4BC5-8474-6E09C3AD6DD9}"/>
              </a:ext>
            </a:extLst>
          </p:cNvPr>
          <p:cNvPicPr preferRelativeResize="0"/>
          <p:nvPr/>
        </p:nvPicPr>
        <p:blipFill>
          <a:blip r:embed="rId3">
            <a:alphaModFix/>
          </a:blip>
          <a:stretch>
            <a:fillRect/>
          </a:stretch>
        </p:blipFill>
        <p:spPr>
          <a:xfrm>
            <a:off x="453052" y="5676961"/>
            <a:ext cx="1457325" cy="1333500"/>
          </a:xfrm>
          <a:prstGeom prst="rect">
            <a:avLst/>
          </a:prstGeom>
          <a:noFill/>
          <a:ln>
            <a:noFill/>
          </a:ln>
          <a:effectLst>
            <a:outerShdw blurRad="57150" dist="19050" dir="5400000" algn="bl" rotWithShape="0">
              <a:srgbClr val="000000">
                <a:alpha val="50000"/>
              </a:srgbClr>
            </a:outerShdw>
          </a:effectLst>
        </p:spPr>
      </p:pic>
      <p:pic>
        <p:nvPicPr>
          <p:cNvPr id="1026" name="Picture 2" descr="https://members.scouts.org.uk/images/content/Gruffalo%20Beaver%20Outdoor%20Challenge%20ba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959" y="2314757"/>
            <a:ext cx="2362773" cy="2742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2 – What do I eat?</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280941" y="1402079"/>
            <a:ext cx="2697480" cy="2431435"/>
          </a:xfrm>
          <a:prstGeom prst="rect">
            <a:avLst/>
          </a:prstGeom>
          <a:noFill/>
        </p:spPr>
        <p:txBody>
          <a:bodyPr wrap="square" rtlCol="0">
            <a:spAutoFit/>
          </a:bodyPr>
          <a:lstStyle/>
          <a:p>
            <a:r>
              <a:rPr lang="en-GB" sz="3600" dirty="0"/>
              <a:t>A - </a:t>
            </a:r>
            <a:r>
              <a:rPr lang="en-GB" sz="1600" dirty="0"/>
              <a:t>Food: </a:t>
            </a:r>
          </a:p>
          <a:p>
            <a:r>
              <a:rPr lang="en-GB" sz="1600" dirty="0"/>
              <a:t>Preferred foods include insects (especially flies), snails, slugs and worms. They catch their prey on their long sticky tongues</a:t>
            </a:r>
          </a:p>
          <a:p>
            <a:endParaRPr lang="en-GB" sz="3600" dirty="0"/>
          </a:p>
        </p:txBody>
      </p:sp>
      <p:sp>
        <p:nvSpPr>
          <p:cNvPr id="11" name="TextBox 10"/>
          <p:cNvSpPr txBox="1"/>
          <p:nvPr/>
        </p:nvSpPr>
        <p:spPr>
          <a:xfrm>
            <a:off x="7321378" y="1402079"/>
            <a:ext cx="2994273" cy="2616101"/>
          </a:xfrm>
          <a:prstGeom prst="rect">
            <a:avLst/>
          </a:prstGeom>
          <a:noFill/>
        </p:spPr>
        <p:txBody>
          <a:bodyPr wrap="square" rtlCol="0">
            <a:spAutoFit/>
          </a:bodyPr>
          <a:lstStyle/>
          <a:p>
            <a:r>
              <a:rPr lang="en-GB" sz="3600" dirty="0"/>
              <a:t>B – </a:t>
            </a:r>
            <a:r>
              <a:rPr lang="en-GB" sz="1600" dirty="0"/>
              <a:t>Food: These animals are opportunistic omnivores and will eat both plant and animal based food. Wild versions will eat a wide variety of seeds, grains, and other plant material as well as invertebrates, small vertebrates</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Food</a:t>
            </a:r>
          </a:p>
          <a:p>
            <a:r>
              <a:rPr lang="en-GB" sz="1600" dirty="0"/>
              <a:t>Varied diet of; fruits, berries and grasses. It also eats birds and small mammals like squirrels, rabbits and mice. Also invertebrates like crickets, caterpillars, grasshoppers, beetles and crayfish</a:t>
            </a:r>
          </a:p>
        </p:txBody>
      </p:sp>
      <p:sp>
        <p:nvSpPr>
          <p:cNvPr id="13" name="TextBox 12"/>
          <p:cNvSpPr txBox="1"/>
          <p:nvPr/>
        </p:nvSpPr>
        <p:spPr>
          <a:xfrm>
            <a:off x="4280941" y="4438708"/>
            <a:ext cx="2103120" cy="1692771"/>
          </a:xfrm>
          <a:prstGeom prst="rect">
            <a:avLst/>
          </a:prstGeom>
          <a:noFill/>
        </p:spPr>
        <p:txBody>
          <a:bodyPr wrap="square" rtlCol="0">
            <a:spAutoFit/>
          </a:bodyPr>
          <a:lstStyle/>
          <a:p>
            <a:r>
              <a:rPr lang="en-GB" sz="3600" dirty="0"/>
              <a:t>D</a:t>
            </a:r>
            <a:r>
              <a:rPr lang="en-GB" b="1" dirty="0"/>
              <a:t> - </a:t>
            </a:r>
            <a:r>
              <a:rPr lang="en-GB" sz="1600" dirty="0"/>
              <a:t>Food:</a:t>
            </a:r>
          </a:p>
          <a:p>
            <a:r>
              <a:rPr lang="en-GB" sz="1600" dirty="0"/>
              <a:t>Insects, caterpillars, seeds and nuts.</a:t>
            </a:r>
          </a:p>
          <a:p>
            <a:endParaRPr lang="en-GB" sz="3600" dirty="0"/>
          </a:p>
        </p:txBody>
      </p:sp>
      <p:sp>
        <p:nvSpPr>
          <p:cNvPr id="14" name="TextBox 13"/>
          <p:cNvSpPr txBox="1"/>
          <p:nvPr/>
        </p:nvSpPr>
        <p:spPr>
          <a:xfrm>
            <a:off x="7321377" y="4438708"/>
            <a:ext cx="2843703" cy="1877437"/>
          </a:xfrm>
          <a:prstGeom prst="rect">
            <a:avLst/>
          </a:prstGeom>
          <a:noFill/>
        </p:spPr>
        <p:txBody>
          <a:bodyPr wrap="square" rtlCol="0">
            <a:spAutoFit/>
          </a:bodyPr>
          <a:lstStyle/>
          <a:p>
            <a:r>
              <a:rPr lang="en-GB" sz="3600" dirty="0"/>
              <a:t>E - </a:t>
            </a:r>
            <a:r>
              <a:rPr lang="en-GB" sz="1600" dirty="0"/>
              <a:t>Food: Hazelnuts, acorns, beech mast, tree bark, fungi, buds, leaves, shoots, flowers; will also raid birds' nests for eggs and young.</a:t>
            </a:r>
          </a:p>
        </p:txBody>
      </p:sp>
      <p:pic>
        <p:nvPicPr>
          <p:cNvPr id="15" name="Picture 14"/>
          <p:cNvPicPr/>
          <p:nvPr/>
        </p:nvPicPr>
        <p:blipFill>
          <a:blip r:embed="rId4"/>
          <a:stretch>
            <a:fillRect/>
          </a:stretch>
        </p:blipFill>
        <p:spPr>
          <a:xfrm>
            <a:off x="321930" y="985792"/>
            <a:ext cx="3795410" cy="3106694"/>
          </a:xfrm>
          <a:prstGeom prst="rect">
            <a:avLst/>
          </a:prstGeom>
        </p:spPr>
      </p:pic>
    </p:spTree>
    <p:extLst>
      <p:ext uri="{BB962C8B-B14F-4D97-AF65-F5344CB8AC3E}">
        <p14:creationId xmlns:p14="http://schemas.microsoft.com/office/powerpoint/2010/main" val="29801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2 – Where do I live?</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280941" y="1402079"/>
            <a:ext cx="2697480" cy="1631216"/>
          </a:xfrm>
          <a:prstGeom prst="rect">
            <a:avLst/>
          </a:prstGeom>
          <a:noFill/>
        </p:spPr>
        <p:txBody>
          <a:bodyPr wrap="square" rtlCol="0">
            <a:spAutoFit/>
          </a:bodyPr>
          <a:lstStyle/>
          <a:p>
            <a:r>
              <a:rPr lang="en-GB" sz="3600" dirty="0"/>
              <a:t>A - </a:t>
            </a:r>
            <a:r>
              <a:rPr lang="en-GB" sz="1600" b="1" dirty="0"/>
              <a:t>Habitat:</a:t>
            </a:r>
            <a:endParaRPr lang="en-GB" sz="1600" dirty="0"/>
          </a:p>
          <a:p>
            <a:r>
              <a:rPr lang="en-GB" sz="1600" dirty="0"/>
              <a:t>Like areas with scattered trees such as; woodlands, hedgerows, parks and gardens, lives in a nest</a:t>
            </a:r>
            <a:endParaRPr lang="en-GB" sz="3600" dirty="0"/>
          </a:p>
        </p:txBody>
      </p:sp>
      <p:sp>
        <p:nvSpPr>
          <p:cNvPr id="11" name="TextBox 10"/>
          <p:cNvSpPr txBox="1"/>
          <p:nvPr/>
        </p:nvSpPr>
        <p:spPr>
          <a:xfrm>
            <a:off x="7321378" y="1402079"/>
            <a:ext cx="2994273" cy="2123658"/>
          </a:xfrm>
          <a:prstGeom prst="rect">
            <a:avLst/>
          </a:prstGeom>
          <a:noFill/>
        </p:spPr>
        <p:txBody>
          <a:bodyPr wrap="square" rtlCol="0">
            <a:spAutoFit/>
          </a:bodyPr>
          <a:lstStyle/>
          <a:p>
            <a:r>
              <a:rPr lang="en-GB" sz="3600" dirty="0"/>
              <a:t>B – </a:t>
            </a:r>
            <a:r>
              <a:rPr lang="en-GB" sz="1600" b="1" dirty="0"/>
              <a:t>Habitat:</a:t>
            </a:r>
            <a:endParaRPr lang="en-GB" sz="1600" dirty="0"/>
          </a:p>
          <a:p>
            <a:r>
              <a:rPr lang="en-GB" sz="1600" dirty="0"/>
              <a:t>Can be found in meadows, gardens and woodland. They hibernate and breed in puddles, ponds, lakes and canals, muddy burrows or at the bottom of ponds. </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a:t>
            </a:r>
            <a:r>
              <a:rPr lang="en-GB" sz="1600" b="1" dirty="0"/>
              <a:t>Habitat </a:t>
            </a:r>
            <a:endParaRPr lang="en-GB" sz="1600" dirty="0"/>
          </a:p>
          <a:p>
            <a:r>
              <a:rPr lang="en-GB" sz="1600" dirty="0"/>
              <a:t>These animals live around the world in many diverse habitats</a:t>
            </a:r>
            <a:r>
              <a:rPr lang="en-GB" sz="1600" b="1" dirty="0"/>
              <a:t> </a:t>
            </a:r>
            <a:r>
              <a:rPr lang="en-GB" sz="1600" dirty="0"/>
              <a:t>including; forests, grasslands, mountains, and deserts. They also adapt well to human environments such as farms, suburban areas</a:t>
            </a:r>
          </a:p>
        </p:txBody>
      </p:sp>
      <p:sp>
        <p:nvSpPr>
          <p:cNvPr id="13" name="TextBox 12"/>
          <p:cNvSpPr txBox="1"/>
          <p:nvPr/>
        </p:nvSpPr>
        <p:spPr>
          <a:xfrm>
            <a:off x="3548780" y="4472872"/>
            <a:ext cx="2103120" cy="2185214"/>
          </a:xfrm>
          <a:prstGeom prst="rect">
            <a:avLst/>
          </a:prstGeom>
          <a:noFill/>
        </p:spPr>
        <p:txBody>
          <a:bodyPr wrap="square" rtlCol="0">
            <a:spAutoFit/>
          </a:bodyPr>
          <a:lstStyle/>
          <a:p>
            <a:r>
              <a:rPr lang="en-GB" sz="3600" dirty="0"/>
              <a:t>D</a:t>
            </a:r>
            <a:r>
              <a:rPr lang="en-GB" b="1" dirty="0"/>
              <a:t> – </a:t>
            </a:r>
            <a:r>
              <a:rPr lang="en-GB" sz="1600" b="1" dirty="0"/>
              <a:t>Habitat </a:t>
            </a:r>
            <a:r>
              <a:rPr lang="en-GB" sz="1600" dirty="0"/>
              <a:t>They sleep in burrows when it's light and venture out to forage during the evenings.</a:t>
            </a:r>
          </a:p>
          <a:p>
            <a:endParaRPr lang="en-GB" sz="3600" dirty="0"/>
          </a:p>
        </p:txBody>
      </p:sp>
      <p:sp>
        <p:nvSpPr>
          <p:cNvPr id="14" name="TextBox 13"/>
          <p:cNvSpPr txBox="1"/>
          <p:nvPr/>
        </p:nvSpPr>
        <p:spPr>
          <a:xfrm>
            <a:off x="5995479" y="3704409"/>
            <a:ext cx="4510071" cy="2616101"/>
          </a:xfrm>
          <a:prstGeom prst="rect">
            <a:avLst/>
          </a:prstGeom>
          <a:noFill/>
        </p:spPr>
        <p:txBody>
          <a:bodyPr wrap="square" rtlCol="0">
            <a:spAutoFit/>
          </a:bodyPr>
          <a:lstStyle/>
          <a:p>
            <a:r>
              <a:rPr lang="en-GB" sz="3600" dirty="0"/>
              <a:t>E – </a:t>
            </a:r>
            <a:r>
              <a:rPr lang="en-GB" sz="1600" dirty="0"/>
              <a:t>Habitat They have a summer home and a winter home. The summer </a:t>
            </a:r>
            <a:r>
              <a:rPr lang="en-GB" sz="1600" dirty="0" err="1"/>
              <a:t>drey</a:t>
            </a:r>
            <a:r>
              <a:rPr lang="en-GB" sz="1600" dirty="0"/>
              <a:t> is flatter, lighter and more open as protection from the weather is less important. In autumn, this might be adapted or abandoned altogether in favour of a freshly built </a:t>
            </a:r>
            <a:r>
              <a:rPr lang="en-GB" sz="1600" dirty="0" err="1"/>
              <a:t>drey</a:t>
            </a:r>
            <a:r>
              <a:rPr lang="en-GB" sz="1600" dirty="0"/>
              <a:t> suitable for winter. In the colder, wetter weather, they need somewhere safe, warm and dry to raise the first litter of the year, born around February.</a:t>
            </a:r>
          </a:p>
        </p:txBody>
      </p:sp>
      <p:pic>
        <p:nvPicPr>
          <p:cNvPr id="15" name="Picture 14"/>
          <p:cNvPicPr/>
          <p:nvPr/>
        </p:nvPicPr>
        <p:blipFill>
          <a:blip r:embed="rId4"/>
          <a:stretch>
            <a:fillRect/>
          </a:stretch>
        </p:blipFill>
        <p:spPr>
          <a:xfrm>
            <a:off x="321930" y="985792"/>
            <a:ext cx="3795410" cy="3106694"/>
          </a:xfrm>
          <a:prstGeom prst="rect">
            <a:avLst/>
          </a:prstGeom>
        </p:spPr>
      </p:pic>
    </p:spTree>
    <p:extLst>
      <p:ext uri="{BB962C8B-B14F-4D97-AF65-F5344CB8AC3E}">
        <p14:creationId xmlns:p14="http://schemas.microsoft.com/office/powerpoint/2010/main" val="19811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3</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r>
              <a:rPr lang="en-GB" sz="3200" dirty="0"/>
              <a:t>What Animal is this?</a:t>
            </a:r>
          </a:p>
          <a:p>
            <a:pPr marL="95250" indent="0" algn="ctr">
              <a:buNone/>
            </a:pPr>
            <a:endParaRPr lang="en-GB" sz="3200" dirty="0"/>
          </a:p>
          <a:p>
            <a:pPr marL="95250" indent="0" algn="ctr">
              <a:buNone/>
            </a:pPr>
            <a:r>
              <a:rPr lang="en-GB" sz="3200" dirty="0"/>
              <a:t>FROG</a:t>
            </a:r>
          </a:p>
        </p:txBody>
      </p:sp>
      <p:pic>
        <p:nvPicPr>
          <p:cNvPr id="8" name="Picture 7"/>
          <p:cNvPicPr/>
          <p:nvPr/>
        </p:nvPicPr>
        <p:blipFill>
          <a:blip r:embed="rId4"/>
          <a:stretch>
            <a:fillRect/>
          </a:stretch>
        </p:blipFill>
        <p:spPr>
          <a:xfrm>
            <a:off x="2729063" y="1259174"/>
            <a:ext cx="5333486" cy="4242216"/>
          </a:xfrm>
          <a:prstGeom prst="rect">
            <a:avLst/>
          </a:prstGeom>
        </p:spPr>
      </p:pic>
    </p:spTree>
    <p:extLst>
      <p:ext uri="{BB962C8B-B14F-4D97-AF65-F5344CB8AC3E}">
        <p14:creationId xmlns:p14="http://schemas.microsoft.com/office/powerpoint/2010/main" val="34426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iterate type="wd">
                                    <p:tmPct val="10000"/>
                                  </p:iterate>
                                  <p:childTnLst>
                                    <p:set>
                                      <p:cBhvr>
                                        <p:cTn id="10" dur="1" fill="hold">
                                          <p:stCondLst>
                                            <p:cond delay="0"/>
                                          </p:stCondLst>
                                        </p:cTn>
                                        <p:tgtEl>
                                          <p:spTgt spid="3">
                                            <p:txEl>
                                              <p:pRg st="17" end="17"/>
                                            </p:txEl>
                                          </p:spTgt>
                                        </p:tgtEl>
                                        <p:attrNameLst>
                                          <p:attrName>style.visibility</p:attrName>
                                        </p:attrNameLst>
                                      </p:cBhvr>
                                      <p:to>
                                        <p:strVal val="visible"/>
                                      </p:to>
                                    </p:set>
                                    <p:animEffect transition="in" filter="wipe(left)">
                                      <p:cBhvr>
                                        <p:cTn id="11" dur="500"/>
                                        <p:tgtEl>
                                          <p:spTgt spid="3">
                                            <p:txEl>
                                              <p:pRg st="17" end="1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3">
                                            <p:txEl>
                                              <p:pRg st="19" end="19"/>
                                            </p:txEl>
                                          </p:spTgt>
                                        </p:tgtEl>
                                        <p:attrNameLst>
                                          <p:attrName>style.visibility</p:attrName>
                                        </p:attrNameLst>
                                      </p:cBhvr>
                                      <p:to>
                                        <p:strVal val="visible"/>
                                      </p:to>
                                    </p:set>
                                    <p:animEffect transition="in" filter="wipe(left)">
                                      <p:cBhvr>
                                        <p:cTn id="16"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3 - Footprints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7" name="Picture 6"/>
          <p:cNvPicPr/>
          <p:nvPr/>
        </p:nvPicPr>
        <p:blipFill>
          <a:blip r:embed="rId4"/>
          <a:stretch>
            <a:fillRect/>
          </a:stretch>
        </p:blipFill>
        <p:spPr>
          <a:xfrm>
            <a:off x="4572711" y="1895386"/>
            <a:ext cx="2691765" cy="2197100"/>
          </a:xfrm>
          <a:prstGeom prst="rect">
            <a:avLst/>
          </a:prstGeom>
        </p:spPr>
      </p:pic>
      <p:pic>
        <p:nvPicPr>
          <p:cNvPr id="9" name="Picture 8"/>
          <p:cNvPicPr/>
          <p:nvPr/>
        </p:nvPicPr>
        <p:blipFill>
          <a:blip r:embed="rId5"/>
          <a:stretch>
            <a:fillRect/>
          </a:stretch>
        </p:blipFill>
        <p:spPr>
          <a:xfrm>
            <a:off x="7454375" y="889750"/>
            <a:ext cx="1593850" cy="3449320"/>
          </a:xfrm>
          <a:prstGeom prst="rect">
            <a:avLst/>
          </a:prstGeom>
        </p:spPr>
      </p:pic>
      <p:pic>
        <p:nvPicPr>
          <p:cNvPr id="10" name="Picture 9"/>
          <p:cNvPicPr/>
          <p:nvPr/>
        </p:nvPicPr>
        <p:blipFill>
          <a:blip r:embed="rId6"/>
          <a:stretch>
            <a:fillRect/>
          </a:stretch>
        </p:blipFill>
        <p:spPr>
          <a:xfrm>
            <a:off x="349351" y="4920432"/>
            <a:ext cx="2790089" cy="229933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051" y="5074920"/>
            <a:ext cx="2964227" cy="2144847"/>
          </a:xfrm>
          <a:prstGeom prst="rect">
            <a:avLst/>
          </a:prstGeom>
        </p:spPr>
      </p:pic>
      <p:sp>
        <p:nvSpPr>
          <p:cNvPr id="4" name="TextBox 3"/>
          <p:cNvSpPr txBox="1"/>
          <p:nvPr/>
        </p:nvSpPr>
        <p:spPr>
          <a:xfrm>
            <a:off x="4846320" y="1271915"/>
            <a:ext cx="486181" cy="646331"/>
          </a:xfrm>
          <a:prstGeom prst="rect">
            <a:avLst/>
          </a:prstGeom>
          <a:noFill/>
        </p:spPr>
        <p:txBody>
          <a:bodyPr wrap="square" rtlCol="0">
            <a:spAutoFit/>
          </a:bodyPr>
          <a:lstStyle/>
          <a:p>
            <a:r>
              <a:rPr lang="en-GB" sz="3600" dirty="0"/>
              <a:t>A</a:t>
            </a:r>
          </a:p>
        </p:txBody>
      </p:sp>
      <p:sp>
        <p:nvSpPr>
          <p:cNvPr id="11" name="TextBox 10"/>
          <p:cNvSpPr txBox="1"/>
          <p:nvPr/>
        </p:nvSpPr>
        <p:spPr>
          <a:xfrm>
            <a:off x="9211162" y="2234460"/>
            <a:ext cx="486181" cy="646331"/>
          </a:xfrm>
          <a:prstGeom prst="rect">
            <a:avLst/>
          </a:prstGeom>
          <a:noFill/>
        </p:spPr>
        <p:txBody>
          <a:bodyPr wrap="square" rtlCol="0">
            <a:spAutoFit/>
          </a:bodyPr>
          <a:lstStyle/>
          <a:p>
            <a:r>
              <a:rPr lang="en-GB" sz="3600" dirty="0"/>
              <a:t>B</a:t>
            </a:r>
          </a:p>
        </p:txBody>
      </p:sp>
      <p:sp>
        <p:nvSpPr>
          <p:cNvPr id="12" name="TextBox 11"/>
          <p:cNvSpPr txBox="1"/>
          <p:nvPr/>
        </p:nvSpPr>
        <p:spPr>
          <a:xfrm>
            <a:off x="1414396" y="4360740"/>
            <a:ext cx="486181" cy="646331"/>
          </a:xfrm>
          <a:prstGeom prst="rect">
            <a:avLst/>
          </a:prstGeom>
          <a:noFill/>
        </p:spPr>
        <p:txBody>
          <a:bodyPr wrap="square" rtlCol="0">
            <a:spAutoFit/>
          </a:bodyPr>
          <a:lstStyle/>
          <a:p>
            <a:r>
              <a:rPr lang="en-GB" sz="3600" dirty="0"/>
              <a:t>C</a:t>
            </a:r>
          </a:p>
        </p:txBody>
      </p:sp>
      <p:sp>
        <p:nvSpPr>
          <p:cNvPr id="13" name="TextBox 12"/>
          <p:cNvSpPr txBox="1"/>
          <p:nvPr/>
        </p:nvSpPr>
        <p:spPr>
          <a:xfrm>
            <a:off x="4846320" y="4438708"/>
            <a:ext cx="486181" cy="646331"/>
          </a:xfrm>
          <a:prstGeom prst="rect">
            <a:avLst/>
          </a:prstGeom>
          <a:noFill/>
        </p:spPr>
        <p:txBody>
          <a:bodyPr wrap="square" rtlCol="0">
            <a:spAutoFit/>
          </a:bodyPr>
          <a:lstStyle/>
          <a:p>
            <a:r>
              <a:rPr lang="en-GB" sz="3600" dirty="0"/>
              <a:t>D</a:t>
            </a:r>
          </a:p>
        </p:txBody>
      </p:sp>
      <p:sp>
        <p:nvSpPr>
          <p:cNvPr id="14" name="TextBox 13"/>
          <p:cNvSpPr txBox="1"/>
          <p:nvPr/>
        </p:nvSpPr>
        <p:spPr>
          <a:xfrm>
            <a:off x="8035153" y="4414658"/>
            <a:ext cx="486181" cy="646331"/>
          </a:xfrm>
          <a:prstGeom prst="rect">
            <a:avLst/>
          </a:prstGeom>
          <a:noFill/>
        </p:spPr>
        <p:txBody>
          <a:bodyPr wrap="square" rtlCol="0">
            <a:spAutoFit/>
          </a:bodyPr>
          <a:lstStyle/>
          <a:p>
            <a:r>
              <a:rPr lang="en-GB" sz="3600" dirty="0"/>
              <a:t>E</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4375" y="5136577"/>
            <a:ext cx="1523687" cy="2056445"/>
          </a:xfrm>
          <a:prstGeom prst="rect">
            <a:avLst/>
          </a:prstGeom>
        </p:spPr>
      </p:pic>
      <p:pic>
        <p:nvPicPr>
          <p:cNvPr id="17" name="Picture 16"/>
          <p:cNvPicPr/>
          <p:nvPr/>
        </p:nvPicPr>
        <p:blipFill>
          <a:blip r:embed="rId9"/>
          <a:stretch>
            <a:fillRect/>
          </a:stretch>
        </p:blipFill>
        <p:spPr>
          <a:xfrm>
            <a:off x="246839" y="922535"/>
            <a:ext cx="3981173" cy="3416536"/>
          </a:xfrm>
          <a:prstGeom prst="rect">
            <a:avLst/>
          </a:prstGeom>
        </p:spPr>
      </p:pic>
    </p:spTree>
    <p:extLst>
      <p:ext uri="{BB962C8B-B14F-4D97-AF65-F5344CB8AC3E}">
        <p14:creationId xmlns:p14="http://schemas.microsoft.com/office/powerpoint/2010/main" val="15269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3 – What do I eat?</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280941" y="1402079"/>
            <a:ext cx="2697480" cy="2431435"/>
          </a:xfrm>
          <a:prstGeom prst="rect">
            <a:avLst/>
          </a:prstGeom>
          <a:noFill/>
        </p:spPr>
        <p:txBody>
          <a:bodyPr wrap="square" rtlCol="0">
            <a:spAutoFit/>
          </a:bodyPr>
          <a:lstStyle/>
          <a:p>
            <a:r>
              <a:rPr lang="en-GB" sz="3600" dirty="0"/>
              <a:t>A - </a:t>
            </a:r>
            <a:r>
              <a:rPr lang="en-GB" sz="1600" dirty="0"/>
              <a:t>Food: </a:t>
            </a:r>
          </a:p>
          <a:p>
            <a:r>
              <a:rPr lang="en-GB" sz="1600" dirty="0"/>
              <a:t>Preferred foods include insects (especially flies), snails, slugs and worms. They catch their prey on their long sticky tongues</a:t>
            </a:r>
          </a:p>
          <a:p>
            <a:endParaRPr lang="en-GB" sz="3600" dirty="0"/>
          </a:p>
        </p:txBody>
      </p:sp>
      <p:sp>
        <p:nvSpPr>
          <p:cNvPr id="11" name="TextBox 10"/>
          <p:cNvSpPr txBox="1"/>
          <p:nvPr/>
        </p:nvSpPr>
        <p:spPr>
          <a:xfrm>
            <a:off x="7321378" y="1402079"/>
            <a:ext cx="2994273" cy="2616101"/>
          </a:xfrm>
          <a:prstGeom prst="rect">
            <a:avLst/>
          </a:prstGeom>
          <a:noFill/>
        </p:spPr>
        <p:txBody>
          <a:bodyPr wrap="square" rtlCol="0">
            <a:spAutoFit/>
          </a:bodyPr>
          <a:lstStyle/>
          <a:p>
            <a:r>
              <a:rPr lang="en-GB" sz="3600" dirty="0"/>
              <a:t>B – </a:t>
            </a:r>
            <a:r>
              <a:rPr lang="en-GB" sz="1600" dirty="0"/>
              <a:t>Food: These animals are opportunistic omnivores and will eat both plant and animal based food. Wild versions will eat a wide variety of seeds, grains, and other plant material as well as invertebrates, small vertebrates</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Food</a:t>
            </a:r>
          </a:p>
          <a:p>
            <a:r>
              <a:rPr lang="en-GB" sz="1600" dirty="0"/>
              <a:t>Varied diet of; fruits, berries and grasses. It also eats birds and small mammals like squirrels, rabbits and mice. Also invertebrates like crickets, caterpillars, grasshoppers, beetles and crayfish</a:t>
            </a:r>
          </a:p>
        </p:txBody>
      </p:sp>
      <p:sp>
        <p:nvSpPr>
          <p:cNvPr id="13" name="TextBox 12"/>
          <p:cNvSpPr txBox="1"/>
          <p:nvPr/>
        </p:nvSpPr>
        <p:spPr>
          <a:xfrm>
            <a:off x="4280941" y="4438708"/>
            <a:ext cx="2103120" cy="1692771"/>
          </a:xfrm>
          <a:prstGeom prst="rect">
            <a:avLst/>
          </a:prstGeom>
          <a:noFill/>
        </p:spPr>
        <p:txBody>
          <a:bodyPr wrap="square" rtlCol="0">
            <a:spAutoFit/>
          </a:bodyPr>
          <a:lstStyle/>
          <a:p>
            <a:r>
              <a:rPr lang="en-GB" sz="3600" dirty="0"/>
              <a:t>D</a:t>
            </a:r>
            <a:r>
              <a:rPr lang="en-GB" b="1" dirty="0"/>
              <a:t> - </a:t>
            </a:r>
            <a:r>
              <a:rPr lang="en-GB" sz="1600" dirty="0"/>
              <a:t>Food:</a:t>
            </a:r>
          </a:p>
          <a:p>
            <a:r>
              <a:rPr lang="en-GB" sz="1600" dirty="0"/>
              <a:t>Insects, caterpillars, seeds and nuts.</a:t>
            </a:r>
          </a:p>
          <a:p>
            <a:endParaRPr lang="en-GB" sz="3600" dirty="0"/>
          </a:p>
        </p:txBody>
      </p:sp>
      <p:sp>
        <p:nvSpPr>
          <p:cNvPr id="14" name="TextBox 13"/>
          <p:cNvSpPr txBox="1"/>
          <p:nvPr/>
        </p:nvSpPr>
        <p:spPr>
          <a:xfrm>
            <a:off x="7321377" y="4438708"/>
            <a:ext cx="2843703" cy="1877437"/>
          </a:xfrm>
          <a:prstGeom prst="rect">
            <a:avLst/>
          </a:prstGeom>
          <a:noFill/>
        </p:spPr>
        <p:txBody>
          <a:bodyPr wrap="square" rtlCol="0">
            <a:spAutoFit/>
          </a:bodyPr>
          <a:lstStyle/>
          <a:p>
            <a:r>
              <a:rPr lang="en-GB" sz="3600" dirty="0"/>
              <a:t>E - </a:t>
            </a:r>
            <a:r>
              <a:rPr lang="en-GB" sz="1600" dirty="0"/>
              <a:t>Food: Hazelnuts, acorns, beech mast, tree bark, fungi, buds, leaves, shoots, flowers; will also raid birds' nests for eggs and young.</a:t>
            </a:r>
          </a:p>
        </p:txBody>
      </p:sp>
      <p:pic>
        <p:nvPicPr>
          <p:cNvPr id="16" name="Picture 15"/>
          <p:cNvPicPr/>
          <p:nvPr/>
        </p:nvPicPr>
        <p:blipFill>
          <a:blip r:embed="rId4"/>
          <a:stretch>
            <a:fillRect/>
          </a:stretch>
        </p:blipFill>
        <p:spPr>
          <a:xfrm>
            <a:off x="246839" y="922535"/>
            <a:ext cx="3981173" cy="3416536"/>
          </a:xfrm>
          <a:prstGeom prst="rect">
            <a:avLst/>
          </a:prstGeom>
        </p:spPr>
      </p:pic>
    </p:spTree>
    <p:extLst>
      <p:ext uri="{BB962C8B-B14F-4D97-AF65-F5344CB8AC3E}">
        <p14:creationId xmlns:p14="http://schemas.microsoft.com/office/powerpoint/2010/main" val="18283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3 – Where do I live?</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280941" y="1402079"/>
            <a:ext cx="2697480" cy="1631216"/>
          </a:xfrm>
          <a:prstGeom prst="rect">
            <a:avLst/>
          </a:prstGeom>
          <a:noFill/>
        </p:spPr>
        <p:txBody>
          <a:bodyPr wrap="square" rtlCol="0">
            <a:spAutoFit/>
          </a:bodyPr>
          <a:lstStyle/>
          <a:p>
            <a:r>
              <a:rPr lang="en-GB" sz="3600" dirty="0"/>
              <a:t>A - </a:t>
            </a:r>
            <a:r>
              <a:rPr lang="en-GB" sz="1600" b="1" dirty="0"/>
              <a:t>Habitat:</a:t>
            </a:r>
            <a:endParaRPr lang="en-GB" sz="1600" dirty="0"/>
          </a:p>
          <a:p>
            <a:r>
              <a:rPr lang="en-GB" sz="1600" dirty="0"/>
              <a:t>Likes areas with scattered trees such as; woodlands, hedgerows, parks and gardens, lives in a nest</a:t>
            </a:r>
            <a:endParaRPr lang="en-GB" sz="3600" dirty="0"/>
          </a:p>
        </p:txBody>
      </p:sp>
      <p:sp>
        <p:nvSpPr>
          <p:cNvPr id="11" name="TextBox 10"/>
          <p:cNvSpPr txBox="1"/>
          <p:nvPr/>
        </p:nvSpPr>
        <p:spPr>
          <a:xfrm>
            <a:off x="7321378" y="1402079"/>
            <a:ext cx="2994273" cy="2123658"/>
          </a:xfrm>
          <a:prstGeom prst="rect">
            <a:avLst/>
          </a:prstGeom>
          <a:noFill/>
        </p:spPr>
        <p:txBody>
          <a:bodyPr wrap="square" rtlCol="0">
            <a:spAutoFit/>
          </a:bodyPr>
          <a:lstStyle/>
          <a:p>
            <a:r>
              <a:rPr lang="en-GB" sz="3600" dirty="0"/>
              <a:t>B – </a:t>
            </a:r>
            <a:r>
              <a:rPr lang="en-GB" sz="1600" b="1" dirty="0"/>
              <a:t>Habitat:</a:t>
            </a:r>
            <a:endParaRPr lang="en-GB" sz="1600" dirty="0"/>
          </a:p>
          <a:p>
            <a:r>
              <a:rPr lang="en-GB" sz="1600" dirty="0"/>
              <a:t>Can be found in meadows, gardens and woodland. They hibernate and breed in puddles, ponds, lakes and canals, muddy burrows or at the bottom of ponds. </a:t>
            </a:r>
          </a:p>
        </p:txBody>
      </p:sp>
      <p:sp>
        <p:nvSpPr>
          <p:cNvPr id="12" name="TextBox 11"/>
          <p:cNvSpPr txBox="1"/>
          <p:nvPr/>
        </p:nvSpPr>
        <p:spPr>
          <a:xfrm>
            <a:off x="349351" y="4482231"/>
            <a:ext cx="3242025" cy="2369880"/>
          </a:xfrm>
          <a:prstGeom prst="rect">
            <a:avLst/>
          </a:prstGeom>
          <a:noFill/>
        </p:spPr>
        <p:txBody>
          <a:bodyPr wrap="square" rtlCol="0">
            <a:spAutoFit/>
          </a:bodyPr>
          <a:lstStyle/>
          <a:p>
            <a:r>
              <a:rPr lang="en-GB" sz="3600" dirty="0"/>
              <a:t>C -</a:t>
            </a:r>
            <a:r>
              <a:rPr lang="en-GB" sz="1600" dirty="0"/>
              <a:t> </a:t>
            </a:r>
            <a:r>
              <a:rPr lang="en-GB" sz="1600" b="1" dirty="0"/>
              <a:t>Habitat </a:t>
            </a:r>
            <a:endParaRPr lang="en-GB" sz="1600" dirty="0"/>
          </a:p>
          <a:p>
            <a:r>
              <a:rPr lang="en-GB" sz="1600" dirty="0"/>
              <a:t>These animals live around the world in many diverse habitats</a:t>
            </a:r>
            <a:r>
              <a:rPr lang="en-GB" sz="1600" b="1" dirty="0"/>
              <a:t> </a:t>
            </a:r>
            <a:r>
              <a:rPr lang="en-GB" sz="1600" dirty="0"/>
              <a:t>including; forests, grasslands, mountains, and deserts. They also adapt well to human environments such as farms, suburban areas</a:t>
            </a:r>
          </a:p>
        </p:txBody>
      </p:sp>
      <p:sp>
        <p:nvSpPr>
          <p:cNvPr id="13" name="TextBox 12"/>
          <p:cNvSpPr txBox="1"/>
          <p:nvPr/>
        </p:nvSpPr>
        <p:spPr>
          <a:xfrm>
            <a:off x="3548780" y="4472872"/>
            <a:ext cx="2103120" cy="2185214"/>
          </a:xfrm>
          <a:prstGeom prst="rect">
            <a:avLst/>
          </a:prstGeom>
          <a:noFill/>
        </p:spPr>
        <p:txBody>
          <a:bodyPr wrap="square" rtlCol="0">
            <a:spAutoFit/>
          </a:bodyPr>
          <a:lstStyle/>
          <a:p>
            <a:r>
              <a:rPr lang="en-GB" sz="3600" dirty="0"/>
              <a:t>D</a:t>
            </a:r>
            <a:r>
              <a:rPr lang="en-GB" b="1" dirty="0"/>
              <a:t> – </a:t>
            </a:r>
            <a:r>
              <a:rPr lang="en-GB" sz="1600" b="1" dirty="0"/>
              <a:t>Habitat </a:t>
            </a:r>
            <a:r>
              <a:rPr lang="en-GB" sz="1600" dirty="0"/>
              <a:t>They sleep in burrows when it's light and venture out to forage during the evenings.</a:t>
            </a:r>
          </a:p>
          <a:p>
            <a:endParaRPr lang="en-GB" sz="3600" dirty="0"/>
          </a:p>
        </p:txBody>
      </p:sp>
      <p:sp>
        <p:nvSpPr>
          <p:cNvPr id="14" name="TextBox 13"/>
          <p:cNvSpPr txBox="1"/>
          <p:nvPr/>
        </p:nvSpPr>
        <p:spPr>
          <a:xfrm>
            <a:off x="5995479" y="3704409"/>
            <a:ext cx="4510071" cy="2616101"/>
          </a:xfrm>
          <a:prstGeom prst="rect">
            <a:avLst/>
          </a:prstGeom>
          <a:noFill/>
        </p:spPr>
        <p:txBody>
          <a:bodyPr wrap="square" rtlCol="0">
            <a:spAutoFit/>
          </a:bodyPr>
          <a:lstStyle/>
          <a:p>
            <a:r>
              <a:rPr lang="en-GB" sz="3600" dirty="0"/>
              <a:t>E – </a:t>
            </a:r>
            <a:r>
              <a:rPr lang="en-GB" sz="1600" dirty="0"/>
              <a:t>Habitat They have a summer home and a winter home. The summer </a:t>
            </a:r>
            <a:r>
              <a:rPr lang="en-GB" sz="1600" dirty="0" err="1"/>
              <a:t>drey</a:t>
            </a:r>
            <a:r>
              <a:rPr lang="en-GB" sz="1600" dirty="0"/>
              <a:t> is flatter, lighter and more open as protection from the weather is less important. In autumn, this might be adapted or abandoned altogether in favour of a freshly built </a:t>
            </a:r>
            <a:r>
              <a:rPr lang="en-GB" sz="1600" dirty="0" err="1"/>
              <a:t>drey</a:t>
            </a:r>
            <a:r>
              <a:rPr lang="en-GB" sz="1600" dirty="0"/>
              <a:t> suitable for winter. In the colder, wetter weather, they need somewhere safe, warm and dry to raise the first litter of the year, born around February.</a:t>
            </a:r>
          </a:p>
        </p:txBody>
      </p:sp>
      <p:pic>
        <p:nvPicPr>
          <p:cNvPr id="16" name="Picture 15"/>
          <p:cNvPicPr/>
          <p:nvPr/>
        </p:nvPicPr>
        <p:blipFill>
          <a:blip r:embed="rId4"/>
          <a:stretch>
            <a:fillRect/>
          </a:stretch>
        </p:blipFill>
        <p:spPr>
          <a:xfrm>
            <a:off x="349351" y="1079621"/>
            <a:ext cx="3782784" cy="3242749"/>
          </a:xfrm>
          <a:prstGeom prst="rect">
            <a:avLst/>
          </a:prstGeom>
        </p:spPr>
      </p:pic>
    </p:spTree>
    <p:extLst>
      <p:ext uri="{BB962C8B-B14F-4D97-AF65-F5344CB8AC3E}">
        <p14:creationId xmlns:p14="http://schemas.microsoft.com/office/powerpoint/2010/main" val="20823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4</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r>
              <a:rPr lang="en-GB" sz="3200" dirty="0"/>
              <a:t>What Animal is this?</a:t>
            </a:r>
          </a:p>
          <a:p>
            <a:pPr marL="95250" indent="0" algn="ctr">
              <a:buNone/>
            </a:pPr>
            <a:endParaRPr lang="en-GB" sz="3200" dirty="0"/>
          </a:p>
          <a:p>
            <a:pPr marL="95250" indent="0" algn="ctr">
              <a:buNone/>
            </a:pPr>
            <a:r>
              <a:rPr lang="en-GB" sz="3200" dirty="0"/>
              <a:t>WOOD MOUSE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689" y="1178877"/>
            <a:ext cx="5756751" cy="4428029"/>
          </a:xfrm>
          <a:prstGeom prst="rect">
            <a:avLst/>
          </a:prstGeom>
        </p:spPr>
      </p:pic>
    </p:spTree>
    <p:extLst>
      <p:ext uri="{BB962C8B-B14F-4D97-AF65-F5344CB8AC3E}">
        <p14:creationId xmlns:p14="http://schemas.microsoft.com/office/powerpoint/2010/main" val="42894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
                                            <p:txEl>
                                              <p:pRg st="17" end="17"/>
                                            </p:txEl>
                                          </p:spTgt>
                                        </p:tgtEl>
                                        <p:attrNameLst>
                                          <p:attrName>style.visibility</p:attrName>
                                        </p:attrNameLst>
                                      </p:cBhvr>
                                      <p:to>
                                        <p:strVal val="visible"/>
                                      </p:to>
                                    </p:set>
                                    <p:animEffect transition="in" filter="wipe(left)">
                                      <p:cBhvr>
                                        <p:cTn id="12" dur="500"/>
                                        <p:tgtEl>
                                          <p:spTgt spid="3">
                                            <p:txEl>
                                              <p:pRg st="17"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xEl>
                                              <p:pRg st="19" end="19"/>
                                            </p:txEl>
                                          </p:spTgt>
                                        </p:tgtEl>
                                        <p:attrNameLst>
                                          <p:attrName>style.visibility</p:attrName>
                                        </p:attrNameLst>
                                      </p:cBhvr>
                                      <p:to>
                                        <p:strVal val="visible"/>
                                      </p:to>
                                    </p:set>
                                    <p:animEffect transition="in" filter="wipe(left)">
                                      <p:cBhvr>
                                        <p:cTn id="1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4">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4</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2" name="9WqSfsmDyb0"/>
          <p:cNvPicPr>
            <a:picLocks noRot="1" noChangeAspect="1"/>
          </p:cNvPicPr>
          <p:nvPr>
            <a:videoFile r:link="rId1"/>
          </p:nvPr>
        </p:nvPicPr>
        <p:blipFill>
          <a:blip r:embed="rId5"/>
          <a:stretch>
            <a:fillRect/>
          </a:stretch>
        </p:blipFill>
        <p:spPr>
          <a:xfrm>
            <a:off x="1344514" y="1178877"/>
            <a:ext cx="8102583" cy="4557703"/>
          </a:xfrm>
          <a:prstGeom prst="rect">
            <a:avLst/>
          </a:prstGeom>
        </p:spPr>
      </p:pic>
    </p:spTree>
    <p:extLst>
      <p:ext uri="{BB962C8B-B14F-4D97-AF65-F5344CB8AC3E}">
        <p14:creationId xmlns:p14="http://schemas.microsoft.com/office/powerpoint/2010/main" val="293682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4 - Footprints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7" name="Picture 6"/>
          <p:cNvPicPr/>
          <p:nvPr/>
        </p:nvPicPr>
        <p:blipFill>
          <a:blip r:embed="rId4"/>
          <a:stretch>
            <a:fillRect/>
          </a:stretch>
        </p:blipFill>
        <p:spPr>
          <a:xfrm>
            <a:off x="4572711" y="1895386"/>
            <a:ext cx="2691765" cy="2197100"/>
          </a:xfrm>
          <a:prstGeom prst="rect">
            <a:avLst/>
          </a:prstGeom>
        </p:spPr>
      </p:pic>
      <p:pic>
        <p:nvPicPr>
          <p:cNvPr id="9" name="Picture 8"/>
          <p:cNvPicPr/>
          <p:nvPr/>
        </p:nvPicPr>
        <p:blipFill>
          <a:blip r:embed="rId5"/>
          <a:stretch>
            <a:fillRect/>
          </a:stretch>
        </p:blipFill>
        <p:spPr>
          <a:xfrm>
            <a:off x="7454375" y="889750"/>
            <a:ext cx="1593850" cy="3449320"/>
          </a:xfrm>
          <a:prstGeom prst="rect">
            <a:avLst/>
          </a:prstGeom>
        </p:spPr>
      </p:pic>
      <p:pic>
        <p:nvPicPr>
          <p:cNvPr id="10" name="Picture 9"/>
          <p:cNvPicPr/>
          <p:nvPr/>
        </p:nvPicPr>
        <p:blipFill>
          <a:blip r:embed="rId6"/>
          <a:stretch>
            <a:fillRect/>
          </a:stretch>
        </p:blipFill>
        <p:spPr>
          <a:xfrm>
            <a:off x="349351" y="4920432"/>
            <a:ext cx="2790089" cy="229933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051" y="5074920"/>
            <a:ext cx="2964227" cy="2144847"/>
          </a:xfrm>
          <a:prstGeom prst="rect">
            <a:avLst/>
          </a:prstGeom>
        </p:spPr>
      </p:pic>
      <p:sp>
        <p:nvSpPr>
          <p:cNvPr id="4" name="TextBox 3"/>
          <p:cNvSpPr txBox="1"/>
          <p:nvPr/>
        </p:nvSpPr>
        <p:spPr>
          <a:xfrm>
            <a:off x="4846320" y="1271915"/>
            <a:ext cx="486181" cy="646331"/>
          </a:xfrm>
          <a:prstGeom prst="rect">
            <a:avLst/>
          </a:prstGeom>
          <a:noFill/>
        </p:spPr>
        <p:txBody>
          <a:bodyPr wrap="square" rtlCol="0">
            <a:spAutoFit/>
          </a:bodyPr>
          <a:lstStyle/>
          <a:p>
            <a:r>
              <a:rPr lang="en-GB" sz="3600" dirty="0"/>
              <a:t>A</a:t>
            </a:r>
          </a:p>
        </p:txBody>
      </p:sp>
      <p:sp>
        <p:nvSpPr>
          <p:cNvPr id="11" name="TextBox 10"/>
          <p:cNvSpPr txBox="1"/>
          <p:nvPr/>
        </p:nvSpPr>
        <p:spPr>
          <a:xfrm>
            <a:off x="9211162" y="2234460"/>
            <a:ext cx="486181" cy="646331"/>
          </a:xfrm>
          <a:prstGeom prst="rect">
            <a:avLst/>
          </a:prstGeom>
          <a:noFill/>
        </p:spPr>
        <p:txBody>
          <a:bodyPr wrap="square" rtlCol="0">
            <a:spAutoFit/>
          </a:bodyPr>
          <a:lstStyle/>
          <a:p>
            <a:r>
              <a:rPr lang="en-GB" sz="3600" dirty="0"/>
              <a:t>B</a:t>
            </a:r>
          </a:p>
        </p:txBody>
      </p:sp>
      <p:sp>
        <p:nvSpPr>
          <p:cNvPr id="12" name="TextBox 11"/>
          <p:cNvSpPr txBox="1"/>
          <p:nvPr/>
        </p:nvSpPr>
        <p:spPr>
          <a:xfrm>
            <a:off x="1414396" y="4360740"/>
            <a:ext cx="486181" cy="646331"/>
          </a:xfrm>
          <a:prstGeom prst="rect">
            <a:avLst/>
          </a:prstGeom>
          <a:noFill/>
        </p:spPr>
        <p:txBody>
          <a:bodyPr wrap="square" rtlCol="0">
            <a:spAutoFit/>
          </a:bodyPr>
          <a:lstStyle/>
          <a:p>
            <a:r>
              <a:rPr lang="en-GB" sz="3600" dirty="0"/>
              <a:t>C</a:t>
            </a:r>
          </a:p>
        </p:txBody>
      </p:sp>
      <p:sp>
        <p:nvSpPr>
          <p:cNvPr id="13" name="TextBox 12"/>
          <p:cNvSpPr txBox="1"/>
          <p:nvPr/>
        </p:nvSpPr>
        <p:spPr>
          <a:xfrm>
            <a:off x="4846320" y="4438708"/>
            <a:ext cx="486181" cy="646331"/>
          </a:xfrm>
          <a:prstGeom prst="rect">
            <a:avLst/>
          </a:prstGeom>
          <a:noFill/>
        </p:spPr>
        <p:txBody>
          <a:bodyPr wrap="square" rtlCol="0">
            <a:spAutoFit/>
          </a:bodyPr>
          <a:lstStyle/>
          <a:p>
            <a:r>
              <a:rPr lang="en-GB" sz="3600" dirty="0"/>
              <a:t>D</a:t>
            </a:r>
          </a:p>
        </p:txBody>
      </p:sp>
      <p:sp>
        <p:nvSpPr>
          <p:cNvPr id="14" name="TextBox 13"/>
          <p:cNvSpPr txBox="1"/>
          <p:nvPr/>
        </p:nvSpPr>
        <p:spPr>
          <a:xfrm>
            <a:off x="8035153" y="4414658"/>
            <a:ext cx="486181" cy="646331"/>
          </a:xfrm>
          <a:prstGeom prst="rect">
            <a:avLst/>
          </a:prstGeom>
          <a:noFill/>
        </p:spPr>
        <p:txBody>
          <a:bodyPr wrap="square" rtlCol="0">
            <a:spAutoFit/>
          </a:bodyPr>
          <a:lstStyle/>
          <a:p>
            <a:r>
              <a:rPr lang="en-GB" sz="3600" dirty="0"/>
              <a:t>E</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4375" y="5136577"/>
            <a:ext cx="1523687" cy="205644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46" y="959664"/>
            <a:ext cx="4008079" cy="3082970"/>
          </a:xfrm>
          <a:prstGeom prst="rect">
            <a:avLst/>
          </a:prstGeom>
        </p:spPr>
      </p:pic>
    </p:spTree>
    <p:extLst>
      <p:ext uri="{BB962C8B-B14F-4D97-AF65-F5344CB8AC3E}">
        <p14:creationId xmlns:p14="http://schemas.microsoft.com/office/powerpoint/2010/main" val="3807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4 – What do I eat?</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612958" y="1402079"/>
            <a:ext cx="2697480" cy="2431435"/>
          </a:xfrm>
          <a:prstGeom prst="rect">
            <a:avLst/>
          </a:prstGeom>
          <a:noFill/>
        </p:spPr>
        <p:txBody>
          <a:bodyPr wrap="square" rtlCol="0">
            <a:spAutoFit/>
          </a:bodyPr>
          <a:lstStyle/>
          <a:p>
            <a:r>
              <a:rPr lang="en-GB" sz="3600" dirty="0"/>
              <a:t>A - </a:t>
            </a:r>
            <a:r>
              <a:rPr lang="en-GB" sz="1600" dirty="0"/>
              <a:t>Food: </a:t>
            </a:r>
          </a:p>
          <a:p>
            <a:r>
              <a:rPr lang="en-GB" sz="1600" dirty="0"/>
              <a:t>Preferred foods include insects (especially flies), snails, slugs and worms. They catch their prey on their long sticky tongues</a:t>
            </a:r>
          </a:p>
          <a:p>
            <a:endParaRPr lang="en-GB" sz="3600" dirty="0"/>
          </a:p>
        </p:txBody>
      </p:sp>
      <p:sp>
        <p:nvSpPr>
          <p:cNvPr id="11" name="TextBox 10"/>
          <p:cNvSpPr txBox="1"/>
          <p:nvPr/>
        </p:nvSpPr>
        <p:spPr>
          <a:xfrm>
            <a:off x="7321378" y="1402079"/>
            <a:ext cx="2994273" cy="2616101"/>
          </a:xfrm>
          <a:prstGeom prst="rect">
            <a:avLst/>
          </a:prstGeom>
          <a:noFill/>
        </p:spPr>
        <p:txBody>
          <a:bodyPr wrap="square" rtlCol="0">
            <a:spAutoFit/>
          </a:bodyPr>
          <a:lstStyle/>
          <a:p>
            <a:r>
              <a:rPr lang="en-GB" sz="3600" dirty="0"/>
              <a:t>B – </a:t>
            </a:r>
            <a:r>
              <a:rPr lang="en-GB" sz="1600" dirty="0"/>
              <a:t>Food: These animals are opportunistic omnivores and will eat both plant and animal based food. Wild versions will eat a wide variety of seeds, </a:t>
            </a:r>
            <a:r>
              <a:rPr lang="en-GB" sz="1600"/>
              <a:t>hazelnuts, grains</a:t>
            </a:r>
            <a:r>
              <a:rPr lang="en-GB" sz="1600" dirty="0"/>
              <a:t>, and other plant material as well as invertebrates, small vertebrates</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Food</a:t>
            </a:r>
          </a:p>
          <a:p>
            <a:r>
              <a:rPr lang="en-GB" sz="1600" dirty="0"/>
              <a:t>Varied diet of; fruits, berries and grasses. It also eats birds and small mammals like squirrels, rabbits and mice. Also invertebrates like crickets, caterpillars, grasshoppers, beetles and crayfish</a:t>
            </a:r>
          </a:p>
        </p:txBody>
      </p:sp>
      <p:sp>
        <p:nvSpPr>
          <p:cNvPr id="13" name="TextBox 12"/>
          <p:cNvSpPr txBox="1"/>
          <p:nvPr/>
        </p:nvSpPr>
        <p:spPr>
          <a:xfrm>
            <a:off x="4280941" y="4438708"/>
            <a:ext cx="2103120" cy="1692771"/>
          </a:xfrm>
          <a:prstGeom prst="rect">
            <a:avLst/>
          </a:prstGeom>
          <a:noFill/>
        </p:spPr>
        <p:txBody>
          <a:bodyPr wrap="square" rtlCol="0">
            <a:spAutoFit/>
          </a:bodyPr>
          <a:lstStyle/>
          <a:p>
            <a:r>
              <a:rPr lang="en-GB" sz="3600" dirty="0"/>
              <a:t>D</a:t>
            </a:r>
            <a:r>
              <a:rPr lang="en-GB" b="1" dirty="0"/>
              <a:t> - </a:t>
            </a:r>
            <a:r>
              <a:rPr lang="en-GB" sz="1600" dirty="0"/>
              <a:t>Food:</a:t>
            </a:r>
          </a:p>
          <a:p>
            <a:r>
              <a:rPr lang="en-GB" sz="1600" dirty="0"/>
              <a:t>Insects, caterpillars, seeds and nuts.</a:t>
            </a:r>
          </a:p>
          <a:p>
            <a:endParaRPr lang="en-GB" sz="3600" dirty="0"/>
          </a:p>
        </p:txBody>
      </p:sp>
      <p:sp>
        <p:nvSpPr>
          <p:cNvPr id="14" name="TextBox 13"/>
          <p:cNvSpPr txBox="1"/>
          <p:nvPr/>
        </p:nvSpPr>
        <p:spPr>
          <a:xfrm>
            <a:off x="7321377" y="4438708"/>
            <a:ext cx="2843703" cy="1877437"/>
          </a:xfrm>
          <a:prstGeom prst="rect">
            <a:avLst/>
          </a:prstGeom>
          <a:noFill/>
        </p:spPr>
        <p:txBody>
          <a:bodyPr wrap="square" rtlCol="0">
            <a:spAutoFit/>
          </a:bodyPr>
          <a:lstStyle/>
          <a:p>
            <a:r>
              <a:rPr lang="en-GB" sz="3600" dirty="0"/>
              <a:t>E - </a:t>
            </a:r>
            <a:r>
              <a:rPr lang="en-GB" sz="1600" dirty="0"/>
              <a:t>Food: Hazelnuts, acorns, beech mast, tree bark, fungi, buds, leaves, shoots, flowers; will also raid birds' nests for eggs and young.</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46" y="959664"/>
            <a:ext cx="4008079" cy="3082970"/>
          </a:xfrm>
          <a:prstGeom prst="rect">
            <a:avLst/>
          </a:prstGeom>
        </p:spPr>
      </p:pic>
    </p:spTree>
    <p:extLst>
      <p:ext uri="{BB962C8B-B14F-4D97-AF65-F5344CB8AC3E}">
        <p14:creationId xmlns:p14="http://schemas.microsoft.com/office/powerpoint/2010/main" val="10045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189744" y="2133425"/>
            <a:ext cx="10315500" cy="1914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7200" dirty="0">
                <a:solidFill>
                  <a:srgbClr val="FFFFFF"/>
                </a:solidFill>
                <a:latin typeface="Nunito Sans Black"/>
                <a:ea typeface="Nunito Sans Black"/>
                <a:cs typeface="Nunito Sans Black"/>
                <a:sym typeface="Nunito Sans Black"/>
              </a:rPr>
              <a:t>Beaver Scouts – </a:t>
            </a:r>
          </a:p>
          <a:p>
            <a:pPr marL="0" lvl="0" indent="0" algn="ctr" rtl="0">
              <a:spcBef>
                <a:spcPts val="0"/>
              </a:spcBef>
              <a:spcAft>
                <a:spcPts val="0"/>
              </a:spcAft>
              <a:buNone/>
            </a:pPr>
            <a:r>
              <a:rPr lang="en-GB" sz="7200" dirty="0">
                <a:solidFill>
                  <a:srgbClr val="FFFFFF"/>
                </a:solidFill>
                <a:latin typeface="Nunito Sans Black"/>
                <a:ea typeface="Nunito Sans Black"/>
                <a:cs typeface="Nunito Sans Black"/>
                <a:sym typeface="Nunito Sans Black"/>
              </a:rPr>
              <a:t> Part 5 </a:t>
            </a:r>
          </a:p>
          <a:p>
            <a:pPr marL="0" lvl="0" indent="0" algn="ctr" rtl="0">
              <a:spcBef>
                <a:spcPts val="0"/>
              </a:spcBef>
              <a:spcAft>
                <a:spcPts val="0"/>
              </a:spcAft>
              <a:buNone/>
            </a:pPr>
            <a:r>
              <a:rPr lang="en-GB" sz="7200" dirty="0">
                <a:solidFill>
                  <a:srgbClr val="FFFFFF"/>
                </a:solidFill>
                <a:latin typeface="Nunito Sans Black"/>
                <a:ea typeface="Nunito Sans Black"/>
                <a:cs typeface="Nunito Sans Black"/>
                <a:sym typeface="Nunito Sans Black"/>
              </a:rPr>
              <a:t>Outdoor Challenge Badge</a:t>
            </a:r>
            <a:endParaRPr sz="7200" dirty="0">
              <a:solidFill>
                <a:srgbClr val="FFFFFF"/>
              </a:solidFill>
              <a:latin typeface="Nunito Sans Black"/>
              <a:ea typeface="Nunito Sans Black"/>
              <a:cs typeface="Nunito Sans Black"/>
              <a:sym typeface="Nunito Sans Black"/>
            </a:endParaRPr>
          </a:p>
        </p:txBody>
      </p:sp>
      <p:pic>
        <p:nvPicPr>
          <p:cNvPr id="61" name="Google Shape;61;p14"/>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pic>
        <p:nvPicPr>
          <p:cNvPr id="6" name="Google Shape;61;p14">
            <a:extLst>
              <a:ext uri="{FF2B5EF4-FFF2-40B4-BE49-F238E27FC236}">
                <a16:creationId xmlns:a16="http://schemas.microsoft.com/office/drawing/2014/main" id="{8BA667D4-84E0-405A-A48A-7DCAD9681E7B}"/>
              </a:ext>
            </a:extLst>
          </p:cNvPr>
          <p:cNvPicPr preferRelativeResize="0"/>
          <p:nvPr/>
        </p:nvPicPr>
        <p:blipFill>
          <a:blip r:embed="rId3">
            <a:alphaModFix amt="50000"/>
          </a:blip>
          <a:stretch>
            <a:fillRect/>
          </a:stretch>
        </p:blipFill>
        <p:spPr>
          <a:xfrm>
            <a:off x="480371" y="312353"/>
            <a:ext cx="1457325" cy="1333500"/>
          </a:xfrm>
          <a:prstGeom prst="rect">
            <a:avLst/>
          </a:prstGeom>
          <a:noFill/>
          <a:ln>
            <a:noFill/>
          </a:ln>
          <a:effectLst>
            <a:outerShdw blurRad="57150" dist="19050" dir="5400000" algn="bl" rotWithShape="0">
              <a:srgbClr val="000000">
                <a:alpha val="50000"/>
              </a:srgbClr>
            </a:outerShdw>
          </a:effectLst>
        </p:spPr>
      </p:pic>
      <p:pic>
        <p:nvPicPr>
          <p:cNvPr id="7" name="Google Shape;61;p14">
            <a:extLst>
              <a:ext uri="{FF2B5EF4-FFF2-40B4-BE49-F238E27FC236}">
                <a16:creationId xmlns:a16="http://schemas.microsoft.com/office/drawing/2014/main" id="{E425FF68-FE18-456A-9090-32BDDFC40C40}"/>
              </a:ext>
            </a:extLst>
          </p:cNvPr>
          <p:cNvPicPr preferRelativeResize="0"/>
          <p:nvPr/>
        </p:nvPicPr>
        <p:blipFill>
          <a:blip r:embed="rId3">
            <a:alphaModFix amt="50000"/>
          </a:blip>
          <a:stretch>
            <a:fillRect/>
          </a:stretch>
        </p:blipFill>
        <p:spPr>
          <a:xfrm>
            <a:off x="8631912" y="314486"/>
            <a:ext cx="1457325" cy="133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4 – Where do I live?</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623898" y="1402078"/>
            <a:ext cx="2697480" cy="1631216"/>
          </a:xfrm>
          <a:prstGeom prst="rect">
            <a:avLst/>
          </a:prstGeom>
          <a:noFill/>
        </p:spPr>
        <p:txBody>
          <a:bodyPr wrap="square" rtlCol="0">
            <a:spAutoFit/>
          </a:bodyPr>
          <a:lstStyle/>
          <a:p>
            <a:r>
              <a:rPr lang="en-GB" sz="3600" dirty="0"/>
              <a:t>A - </a:t>
            </a:r>
            <a:r>
              <a:rPr lang="en-GB" sz="1600" b="1" dirty="0"/>
              <a:t>Habitat:</a:t>
            </a:r>
            <a:endParaRPr lang="en-GB" sz="1600" dirty="0"/>
          </a:p>
          <a:p>
            <a:r>
              <a:rPr lang="en-GB" sz="1600" dirty="0"/>
              <a:t>Likes areas with scattered trees such as; woodlands, hedgerows, parks and gardens, lives in a nest</a:t>
            </a:r>
            <a:endParaRPr lang="en-GB" sz="3600" dirty="0"/>
          </a:p>
        </p:txBody>
      </p:sp>
      <p:sp>
        <p:nvSpPr>
          <p:cNvPr id="11" name="TextBox 10"/>
          <p:cNvSpPr txBox="1"/>
          <p:nvPr/>
        </p:nvSpPr>
        <p:spPr>
          <a:xfrm>
            <a:off x="7321378" y="1402079"/>
            <a:ext cx="2994273" cy="2123658"/>
          </a:xfrm>
          <a:prstGeom prst="rect">
            <a:avLst/>
          </a:prstGeom>
          <a:noFill/>
        </p:spPr>
        <p:txBody>
          <a:bodyPr wrap="square" rtlCol="0">
            <a:spAutoFit/>
          </a:bodyPr>
          <a:lstStyle/>
          <a:p>
            <a:r>
              <a:rPr lang="en-GB" sz="3600" dirty="0"/>
              <a:t>B – </a:t>
            </a:r>
            <a:r>
              <a:rPr lang="en-GB" sz="1600" b="1" dirty="0"/>
              <a:t>Habitat:</a:t>
            </a:r>
            <a:endParaRPr lang="en-GB" sz="1600" dirty="0"/>
          </a:p>
          <a:p>
            <a:r>
              <a:rPr lang="en-GB" sz="1600" dirty="0"/>
              <a:t>Can be found in meadows, gardens and woodland. They hibernate and breed in puddles, ponds, lakes and canals, muddy burrows or at the bottom of ponds. </a:t>
            </a:r>
          </a:p>
        </p:txBody>
      </p:sp>
      <p:sp>
        <p:nvSpPr>
          <p:cNvPr id="12" name="TextBox 11"/>
          <p:cNvSpPr txBox="1"/>
          <p:nvPr/>
        </p:nvSpPr>
        <p:spPr>
          <a:xfrm>
            <a:off x="349351" y="4482231"/>
            <a:ext cx="3242025" cy="2369880"/>
          </a:xfrm>
          <a:prstGeom prst="rect">
            <a:avLst/>
          </a:prstGeom>
          <a:noFill/>
        </p:spPr>
        <p:txBody>
          <a:bodyPr wrap="square" rtlCol="0">
            <a:spAutoFit/>
          </a:bodyPr>
          <a:lstStyle/>
          <a:p>
            <a:r>
              <a:rPr lang="en-GB" sz="3600" dirty="0"/>
              <a:t>C -</a:t>
            </a:r>
            <a:r>
              <a:rPr lang="en-GB" sz="1600" dirty="0"/>
              <a:t> </a:t>
            </a:r>
            <a:r>
              <a:rPr lang="en-GB" sz="1600" b="1" dirty="0"/>
              <a:t>Habitat </a:t>
            </a:r>
            <a:endParaRPr lang="en-GB" sz="1600" dirty="0"/>
          </a:p>
          <a:p>
            <a:r>
              <a:rPr lang="en-GB" sz="1600" dirty="0"/>
              <a:t>These animals live around the world in many diverse habitats</a:t>
            </a:r>
            <a:r>
              <a:rPr lang="en-GB" sz="1600" b="1" dirty="0"/>
              <a:t> </a:t>
            </a:r>
            <a:r>
              <a:rPr lang="en-GB" sz="1600" dirty="0"/>
              <a:t>including; forests, grasslands, mountains, and deserts. They also adapt well to human environments such as farms, suburban areas</a:t>
            </a:r>
          </a:p>
        </p:txBody>
      </p:sp>
      <p:sp>
        <p:nvSpPr>
          <p:cNvPr id="13" name="TextBox 12"/>
          <p:cNvSpPr txBox="1"/>
          <p:nvPr/>
        </p:nvSpPr>
        <p:spPr>
          <a:xfrm>
            <a:off x="3548780" y="4472872"/>
            <a:ext cx="2103120" cy="2185214"/>
          </a:xfrm>
          <a:prstGeom prst="rect">
            <a:avLst/>
          </a:prstGeom>
          <a:noFill/>
        </p:spPr>
        <p:txBody>
          <a:bodyPr wrap="square" rtlCol="0">
            <a:spAutoFit/>
          </a:bodyPr>
          <a:lstStyle/>
          <a:p>
            <a:r>
              <a:rPr lang="en-GB" sz="3600" dirty="0"/>
              <a:t>D</a:t>
            </a:r>
            <a:r>
              <a:rPr lang="en-GB" b="1" dirty="0"/>
              <a:t> – </a:t>
            </a:r>
            <a:r>
              <a:rPr lang="en-GB" sz="1600" b="1" dirty="0"/>
              <a:t>Habitat </a:t>
            </a:r>
            <a:r>
              <a:rPr lang="en-GB" sz="1600" dirty="0"/>
              <a:t>They sleep in burrows when it's light and venture out to forage during the evenings.</a:t>
            </a:r>
          </a:p>
          <a:p>
            <a:endParaRPr lang="en-GB" sz="3600" dirty="0"/>
          </a:p>
        </p:txBody>
      </p:sp>
      <p:sp>
        <p:nvSpPr>
          <p:cNvPr id="14" name="TextBox 13"/>
          <p:cNvSpPr txBox="1"/>
          <p:nvPr/>
        </p:nvSpPr>
        <p:spPr>
          <a:xfrm>
            <a:off x="5995479" y="3704409"/>
            <a:ext cx="4510071" cy="2616101"/>
          </a:xfrm>
          <a:prstGeom prst="rect">
            <a:avLst/>
          </a:prstGeom>
          <a:noFill/>
        </p:spPr>
        <p:txBody>
          <a:bodyPr wrap="square" rtlCol="0">
            <a:spAutoFit/>
          </a:bodyPr>
          <a:lstStyle/>
          <a:p>
            <a:r>
              <a:rPr lang="en-GB" sz="3600" dirty="0"/>
              <a:t>E – </a:t>
            </a:r>
            <a:r>
              <a:rPr lang="en-GB" sz="1600" dirty="0"/>
              <a:t>Habitat They have a summer home and a winter home. The summer </a:t>
            </a:r>
            <a:r>
              <a:rPr lang="en-GB" sz="1600" dirty="0" err="1"/>
              <a:t>drey</a:t>
            </a:r>
            <a:r>
              <a:rPr lang="en-GB" sz="1600" dirty="0"/>
              <a:t> is flatter, lighter and more open as protection from the weather is less important. In autumn, this might be adapted or abandoned altogether in favour of a freshly built </a:t>
            </a:r>
            <a:r>
              <a:rPr lang="en-GB" sz="1600" dirty="0" err="1"/>
              <a:t>drey</a:t>
            </a:r>
            <a:r>
              <a:rPr lang="en-GB" sz="1600" dirty="0"/>
              <a:t> suitable for winter. In the colder, wetter weather, they need somewhere safe, warm and dry to raise the first litter of the year, born around February.</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46" y="959664"/>
            <a:ext cx="4008079" cy="3082970"/>
          </a:xfrm>
          <a:prstGeom prst="rect">
            <a:avLst/>
          </a:prstGeom>
        </p:spPr>
      </p:pic>
    </p:spTree>
    <p:extLst>
      <p:ext uri="{BB962C8B-B14F-4D97-AF65-F5344CB8AC3E}">
        <p14:creationId xmlns:p14="http://schemas.microsoft.com/office/powerpoint/2010/main" val="13575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5</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r>
              <a:rPr lang="en-GB" sz="3200" dirty="0"/>
              <a:t>What Animal is this?</a:t>
            </a:r>
          </a:p>
          <a:p>
            <a:pPr marL="95250" indent="0" algn="ctr">
              <a:buNone/>
            </a:pPr>
            <a:endParaRPr lang="en-GB" sz="3200" dirty="0"/>
          </a:p>
          <a:p>
            <a:pPr marL="95250" indent="0" algn="ctr">
              <a:buNone/>
            </a:pPr>
            <a:r>
              <a:rPr lang="en-GB" sz="3200" dirty="0"/>
              <a:t>GREY SQUIRREL</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084" y="960895"/>
            <a:ext cx="5805496" cy="4907661"/>
          </a:xfrm>
          <a:prstGeom prst="rect">
            <a:avLst/>
          </a:prstGeom>
        </p:spPr>
      </p:pic>
    </p:spTree>
    <p:extLst>
      <p:ext uri="{BB962C8B-B14F-4D97-AF65-F5344CB8AC3E}">
        <p14:creationId xmlns:p14="http://schemas.microsoft.com/office/powerpoint/2010/main" val="18247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
                                            <p:txEl>
                                              <p:pRg st="17" end="17"/>
                                            </p:txEl>
                                          </p:spTgt>
                                        </p:tgtEl>
                                        <p:attrNameLst>
                                          <p:attrName>style.visibility</p:attrName>
                                        </p:attrNameLst>
                                      </p:cBhvr>
                                      <p:to>
                                        <p:strVal val="visible"/>
                                      </p:to>
                                    </p:set>
                                    <p:animEffect transition="in" filter="wipe(left)">
                                      <p:cBhvr>
                                        <p:cTn id="12" dur="500"/>
                                        <p:tgtEl>
                                          <p:spTgt spid="3">
                                            <p:txEl>
                                              <p:pRg st="17"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xEl>
                                              <p:pRg st="19" end="19"/>
                                            </p:txEl>
                                          </p:spTgt>
                                        </p:tgtEl>
                                        <p:attrNameLst>
                                          <p:attrName>style.visibility</p:attrName>
                                        </p:attrNameLst>
                                      </p:cBhvr>
                                      <p:to>
                                        <p:strVal val="visible"/>
                                      </p:to>
                                    </p:set>
                                    <p:animEffect transition="in" filter="wipe(left)">
                                      <p:cBhvr>
                                        <p:cTn id="1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5 - Footprints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7" name="Picture 6"/>
          <p:cNvPicPr/>
          <p:nvPr/>
        </p:nvPicPr>
        <p:blipFill>
          <a:blip r:embed="rId4"/>
          <a:stretch>
            <a:fillRect/>
          </a:stretch>
        </p:blipFill>
        <p:spPr>
          <a:xfrm>
            <a:off x="4572711" y="1895386"/>
            <a:ext cx="2691765" cy="2197100"/>
          </a:xfrm>
          <a:prstGeom prst="rect">
            <a:avLst/>
          </a:prstGeom>
        </p:spPr>
      </p:pic>
      <p:pic>
        <p:nvPicPr>
          <p:cNvPr id="9" name="Picture 8"/>
          <p:cNvPicPr/>
          <p:nvPr/>
        </p:nvPicPr>
        <p:blipFill>
          <a:blip r:embed="rId5"/>
          <a:stretch>
            <a:fillRect/>
          </a:stretch>
        </p:blipFill>
        <p:spPr>
          <a:xfrm>
            <a:off x="7454375" y="889750"/>
            <a:ext cx="1593850" cy="3449320"/>
          </a:xfrm>
          <a:prstGeom prst="rect">
            <a:avLst/>
          </a:prstGeom>
        </p:spPr>
      </p:pic>
      <p:pic>
        <p:nvPicPr>
          <p:cNvPr id="10" name="Picture 9"/>
          <p:cNvPicPr/>
          <p:nvPr/>
        </p:nvPicPr>
        <p:blipFill>
          <a:blip r:embed="rId6"/>
          <a:stretch>
            <a:fillRect/>
          </a:stretch>
        </p:blipFill>
        <p:spPr>
          <a:xfrm>
            <a:off x="349351" y="4920432"/>
            <a:ext cx="2790089" cy="229933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051" y="5074920"/>
            <a:ext cx="2964227" cy="2144847"/>
          </a:xfrm>
          <a:prstGeom prst="rect">
            <a:avLst/>
          </a:prstGeom>
        </p:spPr>
      </p:pic>
      <p:sp>
        <p:nvSpPr>
          <p:cNvPr id="4" name="TextBox 3"/>
          <p:cNvSpPr txBox="1"/>
          <p:nvPr/>
        </p:nvSpPr>
        <p:spPr>
          <a:xfrm>
            <a:off x="4846320" y="1271915"/>
            <a:ext cx="486181" cy="646331"/>
          </a:xfrm>
          <a:prstGeom prst="rect">
            <a:avLst/>
          </a:prstGeom>
          <a:noFill/>
        </p:spPr>
        <p:txBody>
          <a:bodyPr wrap="square" rtlCol="0">
            <a:spAutoFit/>
          </a:bodyPr>
          <a:lstStyle/>
          <a:p>
            <a:r>
              <a:rPr lang="en-GB" sz="3600" dirty="0"/>
              <a:t>A</a:t>
            </a:r>
          </a:p>
        </p:txBody>
      </p:sp>
      <p:sp>
        <p:nvSpPr>
          <p:cNvPr id="11" name="TextBox 10"/>
          <p:cNvSpPr txBox="1"/>
          <p:nvPr/>
        </p:nvSpPr>
        <p:spPr>
          <a:xfrm>
            <a:off x="9211162" y="2234460"/>
            <a:ext cx="486181" cy="646331"/>
          </a:xfrm>
          <a:prstGeom prst="rect">
            <a:avLst/>
          </a:prstGeom>
          <a:noFill/>
        </p:spPr>
        <p:txBody>
          <a:bodyPr wrap="square" rtlCol="0">
            <a:spAutoFit/>
          </a:bodyPr>
          <a:lstStyle/>
          <a:p>
            <a:r>
              <a:rPr lang="en-GB" sz="3600" dirty="0"/>
              <a:t>B</a:t>
            </a:r>
          </a:p>
        </p:txBody>
      </p:sp>
      <p:sp>
        <p:nvSpPr>
          <p:cNvPr id="12" name="TextBox 11"/>
          <p:cNvSpPr txBox="1"/>
          <p:nvPr/>
        </p:nvSpPr>
        <p:spPr>
          <a:xfrm>
            <a:off x="1414396" y="4360740"/>
            <a:ext cx="486181" cy="646331"/>
          </a:xfrm>
          <a:prstGeom prst="rect">
            <a:avLst/>
          </a:prstGeom>
          <a:noFill/>
        </p:spPr>
        <p:txBody>
          <a:bodyPr wrap="square" rtlCol="0">
            <a:spAutoFit/>
          </a:bodyPr>
          <a:lstStyle/>
          <a:p>
            <a:r>
              <a:rPr lang="en-GB" sz="3600" dirty="0"/>
              <a:t>C</a:t>
            </a:r>
          </a:p>
        </p:txBody>
      </p:sp>
      <p:sp>
        <p:nvSpPr>
          <p:cNvPr id="13" name="TextBox 12"/>
          <p:cNvSpPr txBox="1"/>
          <p:nvPr/>
        </p:nvSpPr>
        <p:spPr>
          <a:xfrm>
            <a:off x="4846320" y="4438708"/>
            <a:ext cx="486181" cy="646331"/>
          </a:xfrm>
          <a:prstGeom prst="rect">
            <a:avLst/>
          </a:prstGeom>
          <a:noFill/>
        </p:spPr>
        <p:txBody>
          <a:bodyPr wrap="square" rtlCol="0">
            <a:spAutoFit/>
          </a:bodyPr>
          <a:lstStyle/>
          <a:p>
            <a:r>
              <a:rPr lang="en-GB" sz="3600" dirty="0"/>
              <a:t>D</a:t>
            </a:r>
          </a:p>
        </p:txBody>
      </p:sp>
      <p:sp>
        <p:nvSpPr>
          <p:cNvPr id="14" name="TextBox 13"/>
          <p:cNvSpPr txBox="1"/>
          <p:nvPr/>
        </p:nvSpPr>
        <p:spPr>
          <a:xfrm>
            <a:off x="8035153" y="4414658"/>
            <a:ext cx="486181" cy="646331"/>
          </a:xfrm>
          <a:prstGeom prst="rect">
            <a:avLst/>
          </a:prstGeom>
          <a:noFill/>
        </p:spPr>
        <p:txBody>
          <a:bodyPr wrap="square" rtlCol="0">
            <a:spAutoFit/>
          </a:bodyPr>
          <a:lstStyle/>
          <a:p>
            <a:r>
              <a:rPr lang="en-GB" sz="3600" dirty="0"/>
              <a:t>E</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4375" y="5136577"/>
            <a:ext cx="1523687" cy="205644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940" y="980793"/>
            <a:ext cx="4048573" cy="3422451"/>
          </a:xfrm>
          <a:prstGeom prst="rect">
            <a:avLst/>
          </a:prstGeom>
        </p:spPr>
      </p:pic>
    </p:spTree>
    <p:extLst>
      <p:ext uri="{BB962C8B-B14F-4D97-AF65-F5344CB8AC3E}">
        <p14:creationId xmlns:p14="http://schemas.microsoft.com/office/powerpoint/2010/main" val="42843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5 – What do I eat?</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280941" y="1402079"/>
            <a:ext cx="2697480" cy="2431435"/>
          </a:xfrm>
          <a:prstGeom prst="rect">
            <a:avLst/>
          </a:prstGeom>
          <a:noFill/>
        </p:spPr>
        <p:txBody>
          <a:bodyPr wrap="square" rtlCol="0">
            <a:spAutoFit/>
          </a:bodyPr>
          <a:lstStyle/>
          <a:p>
            <a:r>
              <a:rPr lang="en-GB" sz="3600" dirty="0"/>
              <a:t>A - </a:t>
            </a:r>
            <a:r>
              <a:rPr lang="en-GB" sz="1600" dirty="0"/>
              <a:t>Food: </a:t>
            </a:r>
          </a:p>
          <a:p>
            <a:r>
              <a:rPr lang="en-GB" sz="1600" dirty="0"/>
              <a:t>Preferred foods include insects (especially flies), snails, slugs and worms. They catch their prey on their long sticky tongues</a:t>
            </a:r>
          </a:p>
          <a:p>
            <a:endParaRPr lang="en-GB" sz="3600" dirty="0"/>
          </a:p>
        </p:txBody>
      </p:sp>
      <p:sp>
        <p:nvSpPr>
          <p:cNvPr id="11" name="TextBox 10"/>
          <p:cNvSpPr txBox="1"/>
          <p:nvPr/>
        </p:nvSpPr>
        <p:spPr>
          <a:xfrm>
            <a:off x="7321378" y="1402079"/>
            <a:ext cx="2994273" cy="2616101"/>
          </a:xfrm>
          <a:prstGeom prst="rect">
            <a:avLst/>
          </a:prstGeom>
          <a:noFill/>
        </p:spPr>
        <p:txBody>
          <a:bodyPr wrap="square" rtlCol="0">
            <a:spAutoFit/>
          </a:bodyPr>
          <a:lstStyle/>
          <a:p>
            <a:r>
              <a:rPr lang="en-GB" sz="3600" dirty="0"/>
              <a:t>B – </a:t>
            </a:r>
            <a:r>
              <a:rPr lang="en-GB" sz="1600" dirty="0"/>
              <a:t>Food: These animals are opportunistic omnivores and will eat both plant and animal based food. Wild versions will eat a wide variety of seeds, grains, and other plant material as well as invertebrates, small vertebrates</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Food</a:t>
            </a:r>
          </a:p>
          <a:p>
            <a:r>
              <a:rPr lang="en-GB" sz="1600" dirty="0"/>
              <a:t>Varied diet of; fruits, berries and grasses. It also eats birds and small mammals like squirrels, rabbits and mice. Also invertebrates like crickets, caterpillars, grasshoppers, beetles and crayfish</a:t>
            </a:r>
          </a:p>
        </p:txBody>
      </p:sp>
      <p:sp>
        <p:nvSpPr>
          <p:cNvPr id="13" name="TextBox 12"/>
          <p:cNvSpPr txBox="1"/>
          <p:nvPr/>
        </p:nvSpPr>
        <p:spPr>
          <a:xfrm>
            <a:off x="4280941" y="4438708"/>
            <a:ext cx="2103120" cy="1692771"/>
          </a:xfrm>
          <a:prstGeom prst="rect">
            <a:avLst/>
          </a:prstGeom>
          <a:noFill/>
        </p:spPr>
        <p:txBody>
          <a:bodyPr wrap="square" rtlCol="0">
            <a:spAutoFit/>
          </a:bodyPr>
          <a:lstStyle/>
          <a:p>
            <a:r>
              <a:rPr lang="en-GB" sz="3600" dirty="0"/>
              <a:t>D</a:t>
            </a:r>
            <a:r>
              <a:rPr lang="en-GB" b="1" dirty="0"/>
              <a:t> - </a:t>
            </a:r>
            <a:r>
              <a:rPr lang="en-GB" sz="1600" dirty="0"/>
              <a:t>Food:</a:t>
            </a:r>
          </a:p>
          <a:p>
            <a:r>
              <a:rPr lang="en-GB" sz="1600" dirty="0"/>
              <a:t>Insects, caterpillars, seeds and nuts.</a:t>
            </a:r>
          </a:p>
          <a:p>
            <a:endParaRPr lang="en-GB" sz="3600" dirty="0"/>
          </a:p>
        </p:txBody>
      </p:sp>
      <p:sp>
        <p:nvSpPr>
          <p:cNvPr id="14" name="TextBox 13"/>
          <p:cNvSpPr txBox="1"/>
          <p:nvPr/>
        </p:nvSpPr>
        <p:spPr>
          <a:xfrm>
            <a:off x="7321377" y="4438708"/>
            <a:ext cx="2843703" cy="1877437"/>
          </a:xfrm>
          <a:prstGeom prst="rect">
            <a:avLst/>
          </a:prstGeom>
          <a:noFill/>
        </p:spPr>
        <p:txBody>
          <a:bodyPr wrap="square" rtlCol="0">
            <a:spAutoFit/>
          </a:bodyPr>
          <a:lstStyle/>
          <a:p>
            <a:r>
              <a:rPr lang="en-GB" sz="3600" dirty="0"/>
              <a:t>E - </a:t>
            </a:r>
            <a:r>
              <a:rPr lang="en-GB" sz="1600" dirty="0"/>
              <a:t>Food: Hazelnuts, acorns, beech mast, tree bark, fungi, buds, leaves, shoots, flowers; will also raid birds' nests for eggs and young.</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7" y="1016256"/>
            <a:ext cx="4048573" cy="3422451"/>
          </a:xfrm>
          <a:prstGeom prst="rect">
            <a:avLst/>
          </a:prstGeom>
        </p:spPr>
      </p:pic>
    </p:spTree>
    <p:extLst>
      <p:ext uri="{BB962C8B-B14F-4D97-AF65-F5344CB8AC3E}">
        <p14:creationId xmlns:p14="http://schemas.microsoft.com/office/powerpoint/2010/main" val="352841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5 – Where do I live?</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4541756" y="1402079"/>
            <a:ext cx="2697480" cy="1631216"/>
          </a:xfrm>
          <a:prstGeom prst="rect">
            <a:avLst/>
          </a:prstGeom>
          <a:noFill/>
        </p:spPr>
        <p:txBody>
          <a:bodyPr wrap="square" rtlCol="0">
            <a:spAutoFit/>
          </a:bodyPr>
          <a:lstStyle/>
          <a:p>
            <a:r>
              <a:rPr lang="en-GB" sz="3600" dirty="0"/>
              <a:t>A - </a:t>
            </a:r>
            <a:r>
              <a:rPr lang="en-GB" sz="1600" b="1" dirty="0"/>
              <a:t>Habitat:</a:t>
            </a:r>
            <a:endParaRPr lang="en-GB" sz="1600" dirty="0"/>
          </a:p>
          <a:p>
            <a:r>
              <a:rPr lang="en-GB" sz="1600" dirty="0"/>
              <a:t>Likes areas with scattered trees such as; woodlands, hedgerows, parks and gardens, lives in a nest</a:t>
            </a:r>
            <a:endParaRPr lang="en-GB" sz="3600" dirty="0"/>
          </a:p>
        </p:txBody>
      </p:sp>
      <p:sp>
        <p:nvSpPr>
          <p:cNvPr id="11" name="TextBox 10"/>
          <p:cNvSpPr txBox="1"/>
          <p:nvPr/>
        </p:nvSpPr>
        <p:spPr>
          <a:xfrm>
            <a:off x="7321378" y="1402079"/>
            <a:ext cx="2994273" cy="2123658"/>
          </a:xfrm>
          <a:prstGeom prst="rect">
            <a:avLst/>
          </a:prstGeom>
          <a:noFill/>
        </p:spPr>
        <p:txBody>
          <a:bodyPr wrap="square" rtlCol="0">
            <a:spAutoFit/>
          </a:bodyPr>
          <a:lstStyle/>
          <a:p>
            <a:r>
              <a:rPr lang="en-GB" sz="3600" dirty="0"/>
              <a:t>B – </a:t>
            </a:r>
            <a:r>
              <a:rPr lang="en-GB" sz="1600" b="1" dirty="0"/>
              <a:t>Habitat:</a:t>
            </a:r>
            <a:endParaRPr lang="en-GB" sz="1600" dirty="0"/>
          </a:p>
          <a:p>
            <a:r>
              <a:rPr lang="en-GB" sz="1600" dirty="0"/>
              <a:t>Can be found in meadows, gardens and woodland. They hibernate and breed in puddles, ponds, lakes and canals, muddy burrows or at the bottom of ponds. </a:t>
            </a:r>
          </a:p>
        </p:txBody>
      </p:sp>
      <p:sp>
        <p:nvSpPr>
          <p:cNvPr id="12" name="TextBox 11"/>
          <p:cNvSpPr txBox="1"/>
          <p:nvPr/>
        </p:nvSpPr>
        <p:spPr>
          <a:xfrm>
            <a:off x="349351" y="4482231"/>
            <a:ext cx="3242025" cy="2369880"/>
          </a:xfrm>
          <a:prstGeom prst="rect">
            <a:avLst/>
          </a:prstGeom>
          <a:noFill/>
        </p:spPr>
        <p:txBody>
          <a:bodyPr wrap="square" rtlCol="0">
            <a:spAutoFit/>
          </a:bodyPr>
          <a:lstStyle/>
          <a:p>
            <a:r>
              <a:rPr lang="en-GB" sz="3600" dirty="0"/>
              <a:t>C -</a:t>
            </a:r>
            <a:r>
              <a:rPr lang="en-GB" sz="1600" dirty="0"/>
              <a:t> </a:t>
            </a:r>
            <a:r>
              <a:rPr lang="en-GB" sz="1600" b="1" dirty="0"/>
              <a:t>Habitat </a:t>
            </a:r>
            <a:endParaRPr lang="en-GB" sz="1600" dirty="0"/>
          </a:p>
          <a:p>
            <a:r>
              <a:rPr lang="en-GB" sz="1600" dirty="0"/>
              <a:t>These animals live around the world in many diverse habitats</a:t>
            </a:r>
            <a:r>
              <a:rPr lang="en-GB" sz="1600" b="1" dirty="0"/>
              <a:t> </a:t>
            </a:r>
            <a:r>
              <a:rPr lang="en-GB" sz="1600" dirty="0"/>
              <a:t>including; forests, grasslands, mountains, and deserts. They also adapt well to human environments such as farms, suburban areas</a:t>
            </a:r>
          </a:p>
        </p:txBody>
      </p:sp>
      <p:sp>
        <p:nvSpPr>
          <p:cNvPr id="13" name="TextBox 12"/>
          <p:cNvSpPr txBox="1"/>
          <p:nvPr/>
        </p:nvSpPr>
        <p:spPr>
          <a:xfrm>
            <a:off x="3548780" y="4472872"/>
            <a:ext cx="2103120" cy="2185214"/>
          </a:xfrm>
          <a:prstGeom prst="rect">
            <a:avLst/>
          </a:prstGeom>
          <a:noFill/>
        </p:spPr>
        <p:txBody>
          <a:bodyPr wrap="square" rtlCol="0">
            <a:spAutoFit/>
          </a:bodyPr>
          <a:lstStyle/>
          <a:p>
            <a:r>
              <a:rPr lang="en-GB" sz="3600" dirty="0"/>
              <a:t>D</a:t>
            </a:r>
            <a:r>
              <a:rPr lang="en-GB" b="1" dirty="0"/>
              <a:t> – </a:t>
            </a:r>
            <a:r>
              <a:rPr lang="en-GB" sz="1600" b="1" dirty="0"/>
              <a:t>Habitat </a:t>
            </a:r>
            <a:r>
              <a:rPr lang="en-GB" sz="1600" dirty="0"/>
              <a:t>They sleep in burrows when it's light and venture out to forage during the evenings.</a:t>
            </a:r>
          </a:p>
          <a:p>
            <a:endParaRPr lang="en-GB" sz="3600" dirty="0"/>
          </a:p>
        </p:txBody>
      </p:sp>
      <p:sp>
        <p:nvSpPr>
          <p:cNvPr id="14" name="TextBox 13"/>
          <p:cNvSpPr txBox="1"/>
          <p:nvPr/>
        </p:nvSpPr>
        <p:spPr>
          <a:xfrm>
            <a:off x="5995479" y="3704409"/>
            <a:ext cx="4510071" cy="2616101"/>
          </a:xfrm>
          <a:prstGeom prst="rect">
            <a:avLst/>
          </a:prstGeom>
          <a:noFill/>
        </p:spPr>
        <p:txBody>
          <a:bodyPr wrap="square" rtlCol="0">
            <a:spAutoFit/>
          </a:bodyPr>
          <a:lstStyle/>
          <a:p>
            <a:r>
              <a:rPr lang="en-GB" sz="3600" dirty="0"/>
              <a:t>E – </a:t>
            </a:r>
            <a:r>
              <a:rPr lang="en-GB" sz="1600" dirty="0"/>
              <a:t>Habitat They have a summer home and a winter home. The summer </a:t>
            </a:r>
            <a:r>
              <a:rPr lang="en-GB" sz="1600" dirty="0" err="1"/>
              <a:t>drey</a:t>
            </a:r>
            <a:r>
              <a:rPr lang="en-GB" sz="1600" dirty="0"/>
              <a:t> is flatter, lighter and more open as protection from the weather is less important. In autumn, this might be adapted or abandoned altogether in favour of a freshly built </a:t>
            </a:r>
            <a:r>
              <a:rPr lang="en-GB" sz="1600" dirty="0" err="1"/>
              <a:t>drey</a:t>
            </a:r>
            <a:r>
              <a:rPr lang="en-GB" sz="1600" dirty="0"/>
              <a:t> suitable for winter. In the colder, wetter weather, they need somewhere safe, warm and dry to raise the first litter of the year, born around February.</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68" y="1102093"/>
            <a:ext cx="4048573" cy="3422451"/>
          </a:xfrm>
          <a:prstGeom prst="rect">
            <a:avLst/>
          </a:prstGeom>
        </p:spPr>
      </p:pic>
    </p:spTree>
    <p:extLst>
      <p:ext uri="{BB962C8B-B14F-4D97-AF65-F5344CB8AC3E}">
        <p14:creationId xmlns:p14="http://schemas.microsoft.com/office/powerpoint/2010/main" val="11285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ANSWERS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4" name="TextBox 3"/>
          <p:cNvSpPr txBox="1"/>
          <p:nvPr/>
        </p:nvSpPr>
        <p:spPr>
          <a:xfrm>
            <a:off x="3813538" y="1166137"/>
            <a:ext cx="3037926" cy="2862322"/>
          </a:xfrm>
          <a:prstGeom prst="rect">
            <a:avLst/>
          </a:prstGeom>
          <a:noFill/>
        </p:spPr>
        <p:txBody>
          <a:bodyPr wrap="square" rtlCol="0">
            <a:spAutoFit/>
          </a:bodyPr>
          <a:lstStyle/>
          <a:p>
            <a:r>
              <a:rPr lang="en-GB" sz="3600" dirty="0"/>
              <a:t>A - </a:t>
            </a:r>
            <a:r>
              <a:rPr lang="en-GB" sz="2400" b="1" dirty="0"/>
              <a:t>Habitat:</a:t>
            </a:r>
            <a:endParaRPr lang="en-GB" sz="2400" dirty="0"/>
          </a:p>
          <a:p>
            <a:r>
              <a:rPr lang="en-GB" sz="2400" dirty="0"/>
              <a:t>Likes areas with scattered trees such as; woodlands, hedgerows, parks and gardens, lives in a nest</a:t>
            </a:r>
          </a:p>
        </p:txBody>
      </p:sp>
      <p:sp>
        <p:nvSpPr>
          <p:cNvPr id="11" name="TextBox 10"/>
          <p:cNvSpPr txBox="1"/>
          <p:nvPr/>
        </p:nvSpPr>
        <p:spPr>
          <a:xfrm>
            <a:off x="7321378" y="1402079"/>
            <a:ext cx="2994273" cy="1384995"/>
          </a:xfrm>
          <a:prstGeom prst="rect">
            <a:avLst/>
          </a:prstGeom>
          <a:noFill/>
        </p:spPr>
        <p:txBody>
          <a:bodyPr wrap="square" rtlCol="0">
            <a:spAutoFit/>
          </a:bodyPr>
          <a:lstStyle/>
          <a:p>
            <a:r>
              <a:rPr lang="en-GB" sz="3600" dirty="0"/>
              <a:t>D</a:t>
            </a:r>
            <a:r>
              <a:rPr lang="en-GB" sz="3600" b="1" dirty="0"/>
              <a:t> - </a:t>
            </a:r>
            <a:r>
              <a:rPr lang="en-GB" sz="2400" b="1" dirty="0"/>
              <a:t>Food</a:t>
            </a:r>
            <a:r>
              <a:rPr lang="en-GB" sz="2400" dirty="0"/>
              <a:t>:</a:t>
            </a:r>
          </a:p>
          <a:p>
            <a:r>
              <a:rPr lang="en-GB" sz="2400" dirty="0"/>
              <a:t>Insects, caterpillars, seeds and nuts.</a:t>
            </a:r>
          </a:p>
        </p:txBody>
      </p:sp>
      <p:pic>
        <p:nvPicPr>
          <p:cNvPr id="16" name="Picture 15"/>
          <p:cNvPicPr/>
          <p:nvPr/>
        </p:nvPicPr>
        <p:blipFill>
          <a:blip r:embed="rId4"/>
          <a:stretch>
            <a:fillRect/>
          </a:stretch>
        </p:blipFill>
        <p:spPr>
          <a:xfrm>
            <a:off x="318609" y="1166137"/>
            <a:ext cx="3102452" cy="3125101"/>
          </a:xfrm>
          <a:prstGeom prst="rect">
            <a:avLst/>
          </a:prstGeom>
        </p:spPr>
      </p:pic>
      <p:pic>
        <p:nvPicPr>
          <p:cNvPr id="17" name="Picture 16"/>
          <p:cNvPicPr/>
          <p:nvPr/>
        </p:nvPicPr>
        <p:blipFill>
          <a:blip r:embed="rId5"/>
          <a:stretch>
            <a:fillRect/>
          </a:stretch>
        </p:blipFill>
        <p:spPr>
          <a:xfrm>
            <a:off x="5727528" y="3871132"/>
            <a:ext cx="1593850" cy="3449320"/>
          </a:xfrm>
          <a:prstGeom prst="rect">
            <a:avLst/>
          </a:prstGeom>
        </p:spPr>
      </p:pic>
      <p:sp>
        <p:nvSpPr>
          <p:cNvPr id="18" name="TextBox 17"/>
          <p:cNvSpPr txBox="1"/>
          <p:nvPr/>
        </p:nvSpPr>
        <p:spPr>
          <a:xfrm>
            <a:off x="7455530" y="5272626"/>
            <a:ext cx="486181" cy="646331"/>
          </a:xfrm>
          <a:prstGeom prst="rect">
            <a:avLst/>
          </a:prstGeom>
          <a:noFill/>
        </p:spPr>
        <p:txBody>
          <a:bodyPr wrap="square" rtlCol="0">
            <a:spAutoFit/>
          </a:bodyPr>
          <a:lstStyle/>
          <a:p>
            <a:r>
              <a:rPr lang="en-GB" sz="3600" dirty="0"/>
              <a:t>B</a:t>
            </a:r>
          </a:p>
        </p:txBody>
      </p:sp>
    </p:spTree>
    <p:extLst>
      <p:ext uri="{BB962C8B-B14F-4D97-AF65-F5344CB8AC3E}">
        <p14:creationId xmlns:p14="http://schemas.microsoft.com/office/powerpoint/2010/main" val="9612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ANSWERS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7" name="Picture 6"/>
          <p:cNvPicPr/>
          <p:nvPr/>
        </p:nvPicPr>
        <p:blipFill>
          <a:blip r:embed="rId4"/>
          <a:stretch>
            <a:fillRect/>
          </a:stretch>
        </p:blipFill>
        <p:spPr>
          <a:xfrm>
            <a:off x="7651307" y="496530"/>
            <a:ext cx="2691765" cy="2197100"/>
          </a:xfrm>
          <a:prstGeom prst="rect">
            <a:avLst/>
          </a:prstGeom>
        </p:spPr>
      </p:pic>
      <p:sp>
        <p:nvSpPr>
          <p:cNvPr id="4" name="TextBox 3"/>
          <p:cNvSpPr txBox="1"/>
          <p:nvPr/>
        </p:nvSpPr>
        <p:spPr>
          <a:xfrm>
            <a:off x="6975227" y="1006905"/>
            <a:ext cx="486181" cy="646331"/>
          </a:xfrm>
          <a:prstGeom prst="rect">
            <a:avLst/>
          </a:prstGeom>
          <a:noFill/>
        </p:spPr>
        <p:txBody>
          <a:bodyPr wrap="square" rtlCol="0">
            <a:spAutoFit/>
          </a:bodyPr>
          <a:lstStyle/>
          <a:p>
            <a:r>
              <a:rPr lang="en-GB" sz="3600" dirty="0"/>
              <a:t>A</a:t>
            </a:r>
          </a:p>
        </p:txBody>
      </p:sp>
      <p:pic>
        <p:nvPicPr>
          <p:cNvPr id="16" name="Picture 15"/>
          <p:cNvPicPr/>
          <p:nvPr/>
        </p:nvPicPr>
        <p:blipFill>
          <a:blip r:embed="rId5"/>
          <a:stretch>
            <a:fillRect/>
          </a:stretch>
        </p:blipFill>
        <p:spPr>
          <a:xfrm>
            <a:off x="321930" y="985792"/>
            <a:ext cx="3795410" cy="3106694"/>
          </a:xfrm>
          <a:prstGeom prst="rect">
            <a:avLst/>
          </a:prstGeom>
        </p:spPr>
      </p:pic>
      <p:sp>
        <p:nvSpPr>
          <p:cNvPr id="17" name="TextBox 16"/>
          <p:cNvSpPr txBox="1"/>
          <p:nvPr/>
        </p:nvSpPr>
        <p:spPr>
          <a:xfrm>
            <a:off x="534081" y="4264459"/>
            <a:ext cx="5060807" cy="2862322"/>
          </a:xfrm>
          <a:prstGeom prst="rect">
            <a:avLst/>
          </a:prstGeom>
          <a:noFill/>
        </p:spPr>
        <p:txBody>
          <a:bodyPr wrap="square" rtlCol="0">
            <a:spAutoFit/>
          </a:bodyPr>
          <a:lstStyle/>
          <a:p>
            <a:r>
              <a:rPr lang="en-GB" sz="3600" dirty="0"/>
              <a:t>C -</a:t>
            </a:r>
            <a:r>
              <a:rPr lang="en-GB" sz="1600" dirty="0"/>
              <a:t> </a:t>
            </a:r>
            <a:r>
              <a:rPr lang="en-GB" sz="2400" dirty="0"/>
              <a:t>Food</a:t>
            </a:r>
          </a:p>
          <a:p>
            <a:r>
              <a:rPr lang="en-GB" sz="2400" dirty="0"/>
              <a:t>Varied diet of; fruits, berries and grasses. It also eats birds and small mammals like squirrels, rabbits and mice. Also invertebrates like crickets, caterpillars, grasshoppers, beetles and crayfish</a:t>
            </a:r>
          </a:p>
        </p:txBody>
      </p:sp>
      <p:sp>
        <p:nvSpPr>
          <p:cNvPr id="18" name="TextBox 17"/>
          <p:cNvSpPr txBox="1"/>
          <p:nvPr/>
        </p:nvSpPr>
        <p:spPr>
          <a:xfrm>
            <a:off x="5907073" y="3019817"/>
            <a:ext cx="4408578" cy="3231654"/>
          </a:xfrm>
          <a:prstGeom prst="rect">
            <a:avLst/>
          </a:prstGeom>
          <a:noFill/>
        </p:spPr>
        <p:txBody>
          <a:bodyPr wrap="square" rtlCol="0">
            <a:spAutoFit/>
          </a:bodyPr>
          <a:lstStyle/>
          <a:p>
            <a:r>
              <a:rPr lang="en-GB" sz="3600" dirty="0"/>
              <a:t>C -</a:t>
            </a:r>
            <a:r>
              <a:rPr lang="en-GB" sz="1600" dirty="0"/>
              <a:t> </a:t>
            </a:r>
            <a:r>
              <a:rPr lang="en-GB" sz="2400" b="1" dirty="0"/>
              <a:t>Habitat </a:t>
            </a:r>
            <a:endParaRPr lang="en-GB" sz="2400" dirty="0"/>
          </a:p>
          <a:p>
            <a:r>
              <a:rPr lang="en-GB" sz="2400" dirty="0"/>
              <a:t>These animals live around the world in many diverse habitats</a:t>
            </a:r>
            <a:r>
              <a:rPr lang="en-GB" sz="2400" b="1" dirty="0"/>
              <a:t> </a:t>
            </a:r>
            <a:r>
              <a:rPr lang="en-GB" sz="2400" dirty="0"/>
              <a:t>including; forests, grasslands, mountains, and deserts. They also adapt well to human environments such as farms, suburban areas</a:t>
            </a:r>
          </a:p>
        </p:txBody>
      </p:sp>
    </p:spTree>
    <p:extLst>
      <p:ext uri="{BB962C8B-B14F-4D97-AF65-F5344CB8AC3E}">
        <p14:creationId xmlns:p14="http://schemas.microsoft.com/office/powerpoint/2010/main" val="36181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ANSWERS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10" name="Picture 9"/>
          <p:cNvPicPr/>
          <p:nvPr/>
        </p:nvPicPr>
        <p:blipFill>
          <a:blip r:embed="rId4"/>
          <a:stretch>
            <a:fillRect/>
          </a:stretch>
        </p:blipFill>
        <p:spPr>
          <a:xfrm>
            <a:off x="5136663" y="1020518"/>
            <a:ext cx="2790089" cy="2299335"/>
          </a:xfrm>
          <a:prstGeom prst="rect">
            <a:avLst/>
          </a:prstGeom>
        </p:spPr>
      </p:pic>
      <p:sp>
        <p:nvSpPr>
          <p:cNvPr id="12" name="TextBox 11"/>
          <p:cNvSpPr txBox="1"/>
          <p:nvPr/>
        </p:nvSpPr>
        <p:spPr>
          <a:xfrm>
            <a:off x="4566902" y="901155"/>
            <a:ext cx="486181" cy="646331"/>
          </a:xfrm>
          <a:prstGeom prst="rect">
            <a:avLst/>
          </a:prstGeom>
          <a:noFill/>
        </p:spPr>
        <p:txBody>
          <a:bodyPr wrap="square" rtlCol="0">
            <a:spAutoFit/>
          </a:bodyPr>
          <a:lstStyle/>
          <a:p>
            <a:r>
              <a:rPr lang="en-GB" sz="3600" dirty="0"/>
              <a:t>C</a:t>
            </a:r>
          </a:p>
        </p:txBody>
      </p:sp>
      <p:pic>
        <p:nvPicPr>
          <p:cNvPr id="17" name="Picture 16"/>
          <p:cNvPicPr/>
          <p:nvPr/>
        </p:nvPicPr>
        <p:blipFill>
          <a:blip r:embed="rId5"/>
          <a:stretch>
            <a:fillRect/>
          </a:stretch>
        </p:blipFill>
        <p:spPr>
          <a:xfrm>
            <a:off x="246839" y="922535"/>
            <a:ext cx="3981173" cy="3416536"/>
          </a:xfrm>
          <a:prstGeom prst="rect">
            <a:avLst/>
          </a:prstGeom>
        </p:spPr>
      </p:pic>
      <p:sp>
        <p:nvSpPr>
          <p:cNvPr id="16" name="TextBox 15"/>
          <p:cNvSpPr txBox="1"/>
          <p:nvPr/>
        </p:nvSpPr>
        <p:spPr>
          <a:xfrm>
            <a:off x="247231" y="4497431"/>
            <a:ext cx="4479751" cy="3046988"/>
          </a:xfrm>
          <a:prstGeom prst="rect">
            <a:avLst/>
          </a:prstGeom>
          <a:noFill/>
        </p:spPr>
        <p:txBody>
          <a:bodyPr wrap="square" rtlCol="0">
            <a:spAutoFit/>
          </a:bodyPr>
          <a:lstStyle/>
          <a:p>
            <a:r>
              <a:rPr lang="en-GB" sz="3600" dirty="0"/>
              <a:t>A - </a:t>
            </a:r>
            <a:r>
              <a:rPr lang="en-GB" sz="2400" dirty="0"/>
              <a:t>Food: </a:t>
            </a:r>
          </a:p>
          <a:p>
            <a:r>
              <a:rPr lang="en-GB" sz="2400" dirty="0"/>
              <a:t>Preferred foods include insects (especially flies), snails, slugs and worms. They catch their prey on their long sticky tongues</a:t>
            </a:r>
          </a:p>
          <a:p>
            <a:endParaRPr lang="en-GB" sz="3600" dirty="0"/>
          </a:p>
        </p:txBody>
      </p:sp>
      <p:sp>
        <p:nvSpPr>
          <p:cNvPr id="18" name="TextBox 17"/>
          <p:cNvSpPr txBox="1"/>
          <p:nvPr/>
        </p:nvSpPr>
        <p:spPr>
          <a:xfrm>
            <a:off x="4566902" y="3897267"/>
            <a:ext cx="4949057" cy="2492990"/>
          </a:xfrm>
          <a:prstGeom prst="rect">
            <a:avLst/>
          </a:prstGeom>
          <a:noFill/>
        </p:spPr>
        <p:txBody>
          <a:bodyPr wrap="square" rtlCol="0">
            <a:spAutoFit/>
          </a:bodyPr>
          <a:lstStyle/>
          <a:p>
            <a:r>
              <a:rPr lang="en-GB" sz="3600" dirty="0"/>
              <a:t>B – </a:t>
            </a:r>
            <a:r>
              <a:rPr lang="en-GB" sz="2400" b="1" dirty="0"/>
              <a:t>Habitat:</a:t>
            </a:r>
            <a:endParaRPr lang="en-GB" sz="2400" dirty="0"/>
          </a:p>
          <a:p>
            <a:r>
              <a:rPr lang="en-GB" sz="2400" dirty="0"/>
              <a:t>Can be found in meadows, gardens and woodland. They hibernate and breed in puddles, ponds, lakes and canals, muddy burrows or at the bottom of ponds. </a:t>
            </a:r>
          </a:p>
        </p:txBody>
      </p:sp>
    </p:spTree>
    <p:extLst>
      <p:ext uri="{BB962C8B-B14F-4D97-AF65-F5344CB8AC3E}">
        <p14:creationId xmlns:p14="http://schemas.microsoft.com/office/powerpoint/2010/main" val="20925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style.rotation</p:attrName>
                                        </p:attrNameLst>
                                      </p:cBhvr>
                                      <p:tavLst>
                                        <p:tav tm="0">
                                          <p:val>
                                            <p:fltVal val="90"/>
                                          </p:val>
                                        </p:tav>
                                        <p:tav tm="100000">
                                          <p:val>
                                            <p:fltVal val="0"/>
                                          </p:val>
                                        </p:tav>
                                      </p:tavLst>
                                    </p:anim>
                                    <p:animEffect transition="in" filter="fade">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ANSWERS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sp>
        <p:nvSpPr>
          <p:cNvPr id="14" name="TextBox 13"/>
          <p:cNvSpPr txBox="1"/>
          <p:nvPr/>
        </p:nvSpPr>
        <p:spPr>
          <a:xfrm>
            <a:off x="5371840" y="3129753"/>
            <a:ext cx="486181" cy="646331"/>
          </a:xfrm>
          <a:prstGeom prst="rect">
            <a:avLst/>
          </a:prstGeom>
          <a:noFill/>
        </p:spPr>
        <p:txBody>
          <a:bodyPr wrap="square" rtlCol="0">
            <a:spAutoFit/>
          </a:bodyPr>
          <a:lstStyle/>
          <a:p>
            <a:r>
              <a:rPr lang="en-GB" sz="3600" dirty="0"/>
              <a:t>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206" y="959664"/>
            <a:ext cx="1523687" cy="205644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46" y="959664"/>
            <a:ext cx="4008079" cy="3082970"/>
          </a:xfrm>
          <a:prstGeom prst="rect">
            <a:avLst/>
          </a:prstGeom>
        </p:spPr>
      </p:pic>
      <p:sp>
        <p:nvSpPr>
          <p:cNvPr id="17" name="TextBox 16"/>
          <p:cNvSpPr txBox="1"/>
          <p:nvPr/>
        </p:nvSpPr>
        <p:spPr>
          <a:xfrm>
            <a:off x="6924636" y="959665"/>
            <a:ext cx="3391015" cy="4708981"/>
          </a:xfrm>
          <a:prstGeom prst="rect">
            <a:avLst/>
          </a:prstGeom>
          <a:noFill/>
        </p:spPr>
        <p:txBody>
          <a:bodyPr wrap="square" rtlCol="0">
            <a:spAutoFit/>
          </a:bodyPr>
          <a:lstStyle/>
          <a:p>
            <a:r>
              <a:rPr lang="en-GB" sz="3600" dirty="0"/>
              <a:t>B – </a:t>
            </a:r>
            <a:r>
              <a:rPr lang="en-GB" sz="2400" dirty="0"/>
              <a:t>Food: These animals are opportunistic omnivores and will eat both plant and animal based food. Wild versions will eat a wide variety of seeds, grains, and other plant material as well as invertebrates, small vertebrates</a:t>
            </a:r>
          </a:p>
        </p:txBody>
      </p:sp>
      <p:sp>
        <p:nvSpPr>
          <p:cNvPr id="18" name="TextBox 17"/>
          <p:cNvSpPr txBox="1"/>
          <p:nvPr/>
        </p:nvSpPr>
        <p:spPr>
          <a:xfrm>
            <a:off x="349350" y="4551636"/>
            <a:ext cx="4207151" cy="2308324"/>
          </a:xfrm>
          <a:prstGeom prst="rect">
            <a:avLst/>
          </a:prstGeom>
          <a:noFill/>
        </p:spPr>
        <p:txBody>
          <a:bodyPr wrap="square" rtlCol="0">
            <a:spAutoFit/>
          </a:bodyPr>
          <a:lstStyle/>
          <a:p>
            <a:r>
              <a:rPr lang="en-GB" sz="3600" dirty="0"/>
              <a:t>D</a:t>
            </a:r>
            <a:r>
              <a:rPr lang="en-GB" b="1" dirty="0"/>
              <a:t> – </a:t>
            </a:r>
            <a:r>
              <a:rPr lang="en-GB" sz="2400" b="1" dirty="0"/>
              <a:t>Habitat </a:t>
            </a:r>
            <a:r>
              <a:rPr lang="en-GB" sz="2400" dirty="0"/>
              <a:t>They sleep in burrows when it's light and venture out to forage during the evenings.</a:t>
            </a:r>
          </a:p>
          <a:p>
            <a:endParaRPr lang="en-GB" sz="3600" dirty="0"/>
          </a:p>
        </p:txBody>
      </p:sp>
    </p:spTree>
    <p:extLst>
      <p:ext uri="{BB962C8B-B14F-4D97-AF65-F5344CB8AC3E}">
        <p14:creationId xmlns:p14="http://schemas.microsoft.com/office/powerpoint/2010/main" val="33397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ANSWERS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320" y="980793"/>
            <a:ext cx="2964227" cy="2144847"/>
          </a:xfrm>
          <a:prstGeom prst="rect">
            <a:avLst/>
          </a:prstGeom>
        </p:spPr>
      </p:pic>
      <p:sp>
        <p:nvSpPr>
          <p:cNvPr id="13" name="TextBox 12"/>
          <p:cNvSpPr txBox="1"/>
          <p:nvPr/>
        </p:nvSpPr>
        <p:spPr>
          <a:xfrm>
            <a:off x="7859958" y="1523855"/>
            <a:ext cx="486181" cy="646331"/>
          </a:xfrm>
          <a:prstGeom prst="rect">
            <a:avLst/>
          </a:prstGeom>
          <a:noFill/>
        </p:spPr>
        <p:txBody>
          <a:bodyPr wrap="square" rtlCol="0">
            <a:spAutoFit/>
          </a:bodyPr>
          <a:lstStyle/>
          <a:p>
            <a:r>
              <a:rPr lang="en-GB" sz="3600" dirty="0"/>
              <a:t>D</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40" y="980793"/>
            <a:ext cx="4048573" cy="3422451"/>
          </a:xfrm>
          <a:prstGeom prst="rect">
            <a:avLst/>
          </a:prstGeom>
        </p:spPr>
      </p:pic>
      <p:sp>
        <p:nvSpPr>
          <p:cNvPr id="17" name="TextBox 16"/>
          <p:cNvSpPr txBox="1"/>
          <p:nvPr/>
        </p:nvSpPr>
        <p:spPr>
          <a:xfrm>
            <a:off x="299940" y="4558173"/>
            <a:ext cx="4048573" cy="2492990"/>
          </a:xfrm>
          <a:prstGeom prst="rect">
            <a:avLst/>
          </a:prstGeom>
          <a:noFill/>
        </p:spPr>
        <p:txBody>
          <a:bodyPr wrap="square" rtlCol="0">
            <a:spAutoFit/>
          </a:bodyPr>
          <a:lstStyle/>
          <a:p>
            <a:r>
              <a:rPr lang="en-GB" sz="3600" dirty="0"/>
              <a:t>E - </a:t>
            </a:r>
            <a:r>
              <a:rPr lang="en-GB" sz="2400" dirty="0"/>
              <a:t>Food: Hazelnuts, acorns, beech mast, tree bark, fungi, buds, leaves, shoots, flowers; will also raid birds' nests for eggs and young.</a:t>
            </a:r>
          </a:p>
        </p:txBody>
      </p:sp>
      <p:sp>
        <p:nvSpPr>
          <p:cNvPr id="18" name="TextBox 17"/>
          <p:cNvSpPr txBox="1"/>
          <p:nvPr/>
        </p:nvSpPr>
        <p:spPr>
          <a:xfrm>
            <a:off x="4397924" y="3209729"/>
            <a:ext cx="6107626" cy="3970318"/>
          </a:xfrm>
          <a:prstGeom prst="rect">
            <a:avLst/>
          </a:prstGeom>
          <a:noFill/>
        </p:spPr>
        <p:txBody>
          <a:bodyPr wrap="square" rtlCol="0">
            <a:spAutoFit/>
          </a:bodyPr>
          <a:lstStyle/>
          <a:p>
            <a:r>
              <a:rPr lang="en-GB" sz="3600" dirty="0"/>
              <a:t>E – </a:t>
            </a:r>
            <a:r>
              <a:rPr lang="en-GB" sz="2400" dirty="0"/>
              <a:t>Habitat They have a summer home and a winter home. The summer </a:t>
            </a:r>
            <a:r>
              <a:rPr lang="en-GB" sz="2400" dirty="0" err="1"/>
              <a:t>drey</a:t>
            </a:r>
            <a:r>
              <a:rPr lang="en-GB" sz="2400" dirty="0"/>
              <a:t> is flatter, lighter and more open as protection from the weather is less important. In autumn, this might be adapted or abandoned altogether in favour of a freshly built </a:t>
            </a:r>
            <a:r>
              <a:rPr lang="en-GB" sz="2400" dirty="0" err="1"/>
              <a:t>drey</a:t>
            </a:r>
            <a:r>
              <a:rPr lang="en-GB" sz="2400" dirty="0"/>
              <a:t> suitable for winter. In the colder, wetter weather, they need somewhere safe, warm and dry to raise the first litter of the year, born around February.</a:t>
            </a:r>
          </a:p>
        </p:txBody>
      </p:sp>
    </p:spTree>
    <p:extLst>
      <p:ext uri="{BB962C8B-B14F-4D97-AF65-F5344CB8AC3E}">
        <p14:creationId xmlns:p14="http://schemas.microsoft.com/office/powerpoint/2010/main" val="28144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7762963" cy="782985"/>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Requirements of the badge</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0" y="1050851"/>
            <a:ext cx="10694988" cy="6144427"/>
          </a:xfrm>
        </p:spPr>
        <p:txBody>
          <a:bodyPr/>
          <a:lstStyle/>
          <a:p>
            <a:pPr lvl="1">
              <a:spcBef>
                <a:spcPts val="600"/>
              </a:spcBef>
              <a:buFont typeface="Wingdings" panose="05000000000000000000" pitchFamily="2" charset="2"/>
              <a:buChar char="Ø"/>
            </a:pPr>
            <a:endParaRPr lang="en-GB" sz="1000" dirty="0"/>
          </a:p>
          <a:p>
            <a:endParaRPr lang="en-GB" sz="3600" dirty="0"/>
          </a:p>
          <a:p>
            <a:endParaRPr lang="en-GB" sz="3600" dirty="0"/>
          </a:p>
          <a:p>
            <a:endParaRPr lang="en-GB" sz="3600" dirty="0"/>
          </a:p>
          <a:p>
            <a:r>
              <a:rPr lang="en-GB" sz="3600" dirty="0"/>
              <a:t>Point out and name five different types of animal, insect, bird or fish that you might find near where you live. Find out about the food they eat and the places they might live. </a:t>
            </a:r>
          </a:p>
          <a:p>
            <a:endParaRPr lang="en-GB" dirty="0"/>
          </a:p>
        </p:txBody>
      </p:sp>
    </p:spTree>
    <p:extLst>
      <p:ext uri="{BB962C8B-B14F-4D97-AF65-F5344CB8AC3E}">
        <p14:creationId xmlns:p14="http://schemas.microsoft.com/office/powerpoint/2010/main" val="56751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1</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r>
              <a:rPr lang="en-GB" sz="3200" dirty="0"/>
              <a:t>What Bird is this?</a:t>
            </a:r>
          </a:p>
          <a:p>
            <a:pPr marL="95250" indent="0" algn="ctr">
              <a:buNone/>
            </a:pPr>
            <a:endParaRPr lang="en-GB" sz="3200" dirty="0"/>
          </a:p>
          <a:p>
            <a:pPr marL="95250" indent="0" algn="ctr">
              <a:buNone/>
            </a:pPr>
            <a:r>
              <a:rPr lang="en-GB" sz="3200" dirty="0"/>
              <a:t>BLUE TIT</a:t>
            </a:r>
          </a:p>
        </p:txBody>
      </p:sp>
      <p:pic>
        <p:nvPicPr>
          <p:cNvPr id="8" name="Picture 7"/>
          <p:cNvPicPr/>
          <p:nvPr/>
        </p:nvPicPr>
        <p:blipFill>
          <a:blip r:embed="rId4"/>
          <a:stretch>
            <a:fillRect/>
          </a:stretch>
        </p:blipFill>
        <p:spPr>
          <a:xfrm>
            <a:off x="3481228" y="1584059"/>
            <a:ext cx="4047331" cy="4161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iterate type="wd">
                                    <p:tmPct val="10000"/>
                                  </p:iterate>
                                  <p:childTnLst>
                                    <p:set>
                                      <p:cBhvr>
                                        <p:cTn id="10" dur="1" fill="hold">
                                          <p:stCondLst>
                                            <p:cond delay="0"/>
                                          </p:stCondLst>
                                        </p:cTn>
                                        <p:tgtEl>
                                          <p:spTgt spid="3">
                                            <p:txEl>
                                              <p:pRg st="17" end="17"/>
                                            </p:txEl>
                                          </p:spTgt>
                                        </p:tgtEl>
                                        <p:attrNameLst>
                                          <p:attrName>style.visibility</p:attrName>
                                        </p:attrNameLst>
                                      </p:cBhvr>
                                      <p:to>
                                        <p:strVal val="visible"/>
                                      </p:to>
                                    </p:set>
                                    <p:animEffect transition="in" filter="wipe(left)">
                                      <p:cBhvr>
                                        <p:cTn id="11" dur="500"/>
                                        <p:tgtEl>
                                          <p:spTgt spid="3">
                                            <p:txEl>
                                              <p:pRg st="17" end="1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3">
                                            <p:txEl>
                                              <p:pRg st="19" end="19"/>
                                            </p:txEl>
                                          </p:spTgt>
                                        </p:tgtEl>
                                        <p:attrNameLst>
                                          <p:attrName>style.visibility</p:attrName>
                                        </p:attrNameLst>
                                      </p:cBhvr>
                                      <p:to>
                                        <p:strVal val="visible"/>
                                      </p:to>
                                    </p:set>
                                    <p:animEffect transition="in" filter="wipe(left)">
                                      <p:cBhvr>
                                        <p:cTn id="16"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1 - Footprints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8" name="Picture 7"/>
          <p:cNvPicPr/>
          <p:nvPr/>
        </p:nvPicPr>
        <p:blipFill>
          <a:blip r:embed="rId4"/>
          <a:stretch>
            <a:fillRect/>
          </a:stretch>
        </p:blipFill>
        <p:spPr>
          <a:xfrm>
            <a:off x="318609" y="1166137"/>
            <a:ext cx="3102452" cy="3125101"/>
          </a:xfrm>
          <a:prstGeom prst="rect">
            <a:avLst/>
          </a:prstGeom>
        </p:spPr>
      </p:pic>
      <p:pic>
        <p:nvPicPr>
          <p:cNvPr id="7" name="Picture 6"/>
          <p:cNvPicPr/>
          <p:nvPr/>
        </p:nvPicPr>
        <p:blipFill>
          <a:blip r:embed="rId5"/>
          <a:stretch>
            <a:fillRect/>
          </a:stretch>
        </p:blipFill>
        <p:spPr>
          <a:xfrm>
            <a:off x="3712051" y="2134286"/>
            <a:ext cx="2691765" cy="2197100"/>
          </a:xfrm>
          <a:prstGeom prst="rect">
            <a:avLst/>
          </a:prstGeom>
        </p:spPr>
      </p:pic>
      <p:pic>
        <p:nvPicPr>
          <p:cNvPr id="9" name="Picture 8"/>
          <p:cNvPicPr/>
          <p:nvPr/>
        </p:nvPicPr>
        <p:blipFill>
          <a:blip r:embed="rId6"/>
          <a:stretch>
            <a:fillRect/>
          </a:stretch>
        </p:blipFill>
        <p:spPr>
          <a:xfrm>
            <a:off x="7454375" y="889750"/>
            <a:ext cx="1593850" cy="3449320"/>
          </a:xfrm>
          <a:prstGeom prst="rect">
            <a:avLst/>
          </a:prstGeom>
        </p:spPr>
      </p:pic>
      <p:pic>
        <p:nvPicPr>
          <p:cNvPr id="10" name="Picture 9"/>
          <p:cNvPicPr/>
          <p:nvPr/>
        </p:nvPicPr>
        <p:blipFill>
          <a:blip r:embed="rId7"/>
          <a:stretch>
            <a:fillRect/>
          </a:stretch>
        </p:blipFill>
        <p:spPr>
          <a:xfrm>
            <a:off x="349351" y="4920432"/>
            <a:ext cx="2790089" cy="2299335"/>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2051" y="5074920"/>
            <a:ext cx="2964227" cy="2144847"/>
          </a:xfrm>
          <a:prstGeom prst="rect">
            <a:avLst/>
          </a:prstGeom>
        </p:spPr>
      </p:pic>
      <p:sp>
        <p:nvSpPr>
          <p:cNvPr id="4" name="TextBox 3"/>
          <p:cNvSpPr txBox="1"/>
          <p:nvPr/>
        </p:nvSpPr>
        <p:spPr>
          <a:xfrm>
            <a:off x="4846320" y="1271915"/>
            <a:ext cx="486181" cy="646331"/>
          </a:xfrm>
          <a:prstGeom prst="rect">
            <a:avLst/>
          </a:prstGeom>
          <a:noFill/>
        </p:spPr>
        <p:txBody>
          <a:bodyPr wrap="square" rtlCol="0">
            <a:spAutoFit/>
          </a:bodyPr>
          <a:lstStyle/>
          <a:p>
            <a:r>
              <a:rPr lang="en-GB" sz="3600" dirty="0"/>
              <a:t>A</a:t>
            </a:r>
          </a:p>
        </p:txBody>
      </p:sp>
      <p:sp>
        <p:nvSpPr>
          <p:cNvPr id="11" name="TextBox 10"/>
          <p:cNvSpPr txBox="1"/>
          <p:nvPr/>
        </p:nvSpPr>
        <p:spPr>
          <a:xfrm>
            <a:off x="9211162" y="2234460"/>
            <a:ext cx="486181" cy="646331"/>
          </a:xfrm>
          <a:prstGeom prst="rect">
            <a:avLst/>
          </a:prstGeom>
          <a:noFill/>
        </p:spPr>
        <p:txBody>
          <a:bodyPr wrap="square" rtlCol="0">
            <a:spAutoFit/>
          </a:bodyPr>
          <a:lstStyle/>
          <a:p>
            <a:r>
              <a:rPr lang="en-GB" sz="3600" dirty="0"/>
              <a:t>B</a:t>
            </a:r>
          </a:p>
        </p:txBody>
      </p:sp>
      <p:sp>
        <p:nvSpPr>
          <p:cNvPr id="12" name="TextBox 11"/>
          <p:cNvSpPr txBox="1"/>
          <p:nvPr/>
        </p:nvSpPr>
        <p:spPr>
          <a:xfrm>
            <a:off x="1414396" y="4360740"/>
            <a:ext cx="486181" cy="646331"/>
          </a:xfrm>
          <a:prstGeom prst="rect">
            <a:avLst/>
          </a:prstGeom>
          <a:noFill/>
        </p:spPr>
        <p:txBody>
          <a:bodyPr wrap="square" rtlCol="0">
            <a:spAutoFit/>
          </a:bodyPr>
          <a:lstStyle/>
          <a:p>
            <a:r>
              <a:rPr lang="en-GB" sz="3600" dirty="0"/>
              <a:t>C</a:t>
            </a:r>
          </a:p>
        </p:txBody>
      </p:sp>
      <p:sp>
        <p:nvSpPr>
          <p:cNvPr id="13" name="TextBox 12"/>
          <p:cNvSpPr txBox="1"/>
          <p:nvPr/>
        </p:nvSpPr>
        <p:spPr>
          <a:xfrm>
            <a:off x="4846320" y="4438708"/>
            <a:ext cx="486181" cy="646331"/>
          </a:xfrm>
          <a:prstGeom prst="rect">
            <a:avLst/>
          </a:prstGeom>
          <a:noFill/>
        </p:spPr>
        <p:txBody>
          <a:bodyPr wrap="square" rtlCol="0">
            <a:spAutoFit/>
          </a:bodyPr>
          <a:lstStyle/>
          <a:p>
            <a:r>
              <a:rPr lang="en-GB" sz="3600" dirty="0"/>
              <a:t>D</a:t>
            </a:r>
          </a:p>
        </p:txBody>
      </p:sp>
      <p:sp>
        <p:nvSpPr>
          <p:cNvPr id="14" name="TextBox 13"/>
          <p:cNvSpPr txBox="1"/>
          <p:nvPr/>
        </p:nvSpPr>
        <p:spPr>
          <a:xfrm>
            <a:off x="8035153" y="4414658"/>
            <a:ext cx="486181" cy="646331"/>
          </a:xfrm>
          <a:prstGeom prst="rect">
            <a:avLst/>
          </a:prstGeom>
          <a:noFill/>
        </p:spPr>
        <p:txBody>
          <a:bodyPr wrap="square" rtlCol="0">
            <a:spAutoFit/>
          </a:bodyPr>
          <a:lstStyle/>
          <a:p>
            <a:r>
              <a:rPr lang="en-GB" sz="3600" dirty="0"/>
              <a:t>E</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54375" y="5136577"/>
            <a:ext cx="1523687" cy="2056445"/>
          </a:xfrm>
          <a:prstGeom prst="rect">
            <a:avLst/>
          </a:prstGeom>
        </p:spPr>
      </p:pic>
    </p:spTree>
    <p:extLst>
      <p:ext uri="{BB962C8B-B14F-4D97-AF65-F5344CB8AC3E}">
        <p14:creationId xmlns:p14="http://schemas.microsoft.com/office/powerpoint/2010/main" val="40518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1 – What do I eat?</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8" name="Picture 7"/>
          <p:cNvPicPr/>
          <p:nvPr/>
        </p:nvPicPr>
        <p:blipFill>
          <a:blip r:embed="rId4"/>
          <a:stretch>
            <a:fillRect/>
          </a:stretch>
        </p:blipFill>
        <p:spPr>
          <a:xfrm>
            <a:off x="475961" y="1055245"/>
            <a:ext cx="3102452" cy="3125101"/>
          </a:xfrm>
          <a:prstGeom prst="rect">
            <a:avLst/>
          </a:prstGeom>
        </p:spPr>
      </p:pic>
      <p:sp>
        <p:nvSpPr>
          <p:cNvPr id="4" name="TextBox 3"/>
          <p:cNvSpPr txBox="1"/>
          <p:nvPr/>
        </p:nvSpPr>
        <p:spPr>
          <a:xfrm>
            <a:off x="4280941" y="1402079"/>
            <a:ext cx="2697480" cy="2431435"/>
          </a:xfrm>
          <a:prstGeom prst="rect">
            <a:avLst/>
          </a:prstGeom>
          <a:noFill/>
        </p:spPr>
        <p:txBody>
          <a:bodyPr wrap="square" rtlCol="0">
            <a:spAutoFit/>
          </a:bodyPr>
          <a:lstStyle/>
          <a:p>
            <a:r>
              <a:rPr lang="en-GB" sz="3600" dirty="0"/>
              <a:t>A - </a:t>
            </a:r>
            <a:r>
              <a:rPr lang="en-GB" sz="1600" dirty="0"/>
              <a:t>Food: </a:t>
            </a:r>
          </a:p>
          <a:p>
            <a:r>
              <a:rPr lang="en-GB" sz="1600" dirty="0"/>
              <a:t>Preferred foods include insects (especially flies), snails, slugs and worms. They catch their prey on their long sticky tongues</a:t>
            </a:r>
          </a:p>
          <a:p>
            <a:endParaRPr lang="en-GB" sz="3600" dirty="0"/>
          </a:p>
        </p:txBody>
      </p:sp>
      <p:sp>
        <p:nvSpPr>
          <p:cNvPr id="11" name="TextBox 10"/>
          <p:cNvSpPr txBox="1"/>
          <p:nvPr/>
        </p:nvSpPr>
        <p:spPr>
          <a:xfrm>
            <a:off x="7321378" y="1402079"/>
            <a:ext cx="2994273" cy="2616101"/>
          </a:xfrm>
          <a:prstGeom prst="rect">
            <a:avLst/>
          </a:prstGeom>
          <a:noFill/>
        </p:spPr>
        <p:txBody>
          <a:bodyPr wrap="square" rtlCol="0">
            <a:spAutoFit/>
          </a:bodyPr>
          <a:lstStyle/>
          <a:p>
            <a:r>
              <a:rPr lang="en-GB" sz="3600" dirty="0"/>
              <a:t>B – </a:t>
            </a:r>
            <a:r>
              <a:rPr lang="en-GB" sz="1600" dirty="0"/>
              <a:t>Food: These animals are opportunistic omnivores and will eat both plant and animal based food. Wild versions will eat a wide variety of seeds, grains, and other plant material as well as invertebrates, small vertebrates</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Food</a:t>
            </a:r>
          </a:p>
          <a:p>
            <a:r>
              <a:rPr lang="en-GB" sz="1600" dirty="0"/>
              <a:t>Varied diet of; fruits, berries and grasses. It also eats birds and small mammals like squirrels, rabbits and mice. Also invertebrates like crickets, caterpillars, grasshoppers, beetles and crayfish</a:t>
            </a:r>
          </a:p>
        </p:txBody>
      </p:sp>
      <p:sp>
        <p:nvSpPr>
          <p:cNvPr id="13" name="TextBox 12"/>
          <p:cNvSpPr txBox="1"/>
          <p:nvPr/>
        </p:nvSpPr>
        <p:spPr>
          <a:xfrm>
            <a:off x="4280941" y="4438708"/>
            <a:ext cx="2103120" cy="1692771"/>
          </a:xfrm>
          <a:prstGeom prst="rect">
            <a:avLst/>
          </a:prstGeom>
          <a:noFill/>
        </p:spPr>
        <p:txBody>
          <a:bodyPr wrap="square" rtlCol="0">
            <a:spAutoFit/>
          </a:bodyPr>
          <a:lstStyle/>
          <a:p>
            <a:r>
              <a:rPr lang="en-GB" sz="3600" dirty="0"/>
              <a:t>D</a:t>
            </a:r>
            <a:r>
              <a:rPr lang="en-GB" b="1" dirty="0"/>
              <a:t> - </a:t>
            </a:r>
            <a:r>
              <a:rPr lang="en-GB" sz="1600" dirty="0"/>
              <a:t>Food:</a:t>
            </a:r>
          </a:p>
          <a:p>
            <a:r>
              <a:rPr lang="en-GB" sz="1600" dirty="0"/>
              <a:t>Insects, caterpillars, seeds and nuts.</a:t>
            </a:r>
          </a:p>
          <a:p>
            <a:endParaRPr lang="en-GB" sz="3600" dirty="0"/>
          </a:p>
        </p:txBody>
      </p:sp>
      <p:sp>
        <p:nvSpPr>
          <p:cNvPr id="14" name="TextBox 13"/>
          <p:cNvSpPr txBox="1"/>
          <p:nvPr/>
        </p:nvSpPr>
        <p:spPr>
          <a:xfrm>
            <a:off x="7321377" y="4438708"/>
            <a:ext cx="2843703" cy="1877437"/>
          </a:xfrm>
          <a:prstGeom prst="rect">
            <a:avLst/>
          </a:prstGeom>
          <a:noFill/>
        </p:spPr>
        <p:txBody>
          <a:bodyPr wrap="square" rtlCol="0">
            <a:spAutoFit/>
          </a:bodyPr>
          <a:lstStyle/>
          <a:p>
            <a:r>
              <a:rPr lang="en-GB" sz="3600" dirty="0"/>
              <a:t>E - </a:t>
            </a:r>
            <a:r>
              <a:rPr lang="en-GB" sz="1600" dirty="0"/>
              <a:t>Food: Hazelnuts, acorns, beech mast, tree bark, fungi, buds, leaves, shoots, flowers; will also raid birds' nests for eggs and young.</a:t>
            </a:r>
          </a:p>
        </p:txBody>
      </p:sp>
    </p:spTree>
    <p:extLst>
      <p:ext uri="{BB962C8B-B14F-4D97-AF65-F5344CB8AC3E}">
        <p14:creationId xmlns:p14="http://schemas.microsoft.com/office/powerpoint/2010/main" val="41100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1 – Where do I live?</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8" name="Picture 7"/>
          <p:cNvPicPr/>
          <p:nvPr/>
        </p:nvPicPr>
        <p:blipFill>
          <a:blip r:embed="rId4"/>
          <a:stretch>
            <a:fillRect/>
          </a:stretch>
        </p:blipFill>
        <p:spPr>
          <a:xfrm>
            <a:off x="446328" y="1166137"/>
            <a:ext cx="3102452" cy="3125101"/>
          </a:xfrm>
          <a:prstGeom prst="rect">
            <a:avLst/>
          </a:prstGeom>
        </p:spPr>
      </p:pic>
      <p:sp>
        <p:nvSpPr>
          <p:cNvPr id="4" name="TextBox 3"/>
          <p:cNvSpPr txBox="1"/>
          <p:nvPr/>
        </p:nvSpPr>
        <p:spPr>
          <a:xfrm>
            <a:off x="4280941" y="1402079"/>
            <a:ext cx="2697480" cy="1631216"/>
          </a:xfrm>
          <a:prstGeom prst="rect">
            <a:avLst/>
          </a:prstGeom>
          <a:noFill/>
        </p:spPr>
        <p:txBody>
          <a:bodyPr wrap="square" rtlCol="0">
            <a:spAutoFit/>
          </a:bodyPr>
          <a:lstStyle/>
          <a:p>
            <a:r>
              <a:rPr lang="en-GB" sz="3600" dirty="0"/>
              <a:t>A - </a:t>
            </a:r>
            <a:r>
              <a:rPr lang="en-GB" sz="1600" b="1" dirty="0"/>
              <a:t>Habitat:</a:t>
            </a:r>
            <a:endParaRPr lang="en-GB" sz="1600" dirty="0"/>
          </a:p>
          <a:p>
            <a:r>
              <a:rPr lang="en-GB" sz="1600" dirty="0"/>
              <a:t>Like areas with scattered trees such as; woodlands, hedgerows, parks and gardens, lives in a nest </a:t>
            </a:r>
            <a:endParaRPr lang="en-GB" sz="3600" dirty="0"/>
          </a:p>
        </p:txBody>
      </p:sp>
      <p:sp>
        <p:nvSpPr>
          <p:cNvPr id="11" name="TextBox 10"/>
          <p:cNvSpPr txBox="1"/>
          <p:nvPr/>
        </p:nvSpPr>
        <p:spPr>
          <a:xfrm>
            <a:off x="7321378" y="1402079"/>
            <a:ext cx="2994273" cy="2123658"/>
          </a:xfrm>
          <a:prstGeom prst="rect">
            <a:avLst/>
          </a:prstGeom>
          <a:noFill/>
        </p:spPr>
        <p:txBody>
          <a:bodyPr wrap="square" rtlCol="0">
            <a:spAutoFit/>
          </a:bodyPr>
          <a:lstStyle/>
          <a:p>
            <a:r>
              <a:rPr lang="en-GB" sz="3600" dirty="0"/>
              <a:t>B – </a:t>
            </a:r>
            <a:r>
              <a:rPr lang="en-GB" sz="1600" b="1" dirty="0"/>
              <a:t>Habitat:</a:t>
            </a:r>
            <a:endParaRPr lang="en-GB" sz="1600" dirty="0"/>
          </a:p>
          <a:p>
            <a:r>
              <a:rPr lang="en-GB" sz="1600" dirty="0"/>
              <a:t>Can be found in meadows, gardens and woodland. They hibernate and breed in puddles, ponds, lakes and canals, muddy burrows or at the bottom of ponds. </a:t>
            </a:r>
          </a:p>
        </p:txBody>
      </p:sp>
      <p:sp>
        <p:nvSpPr>
          <p:cNvPr id="12" name="TextBox 11"/>
          <p:cNvSpPr txBox="1"/>
          <p:nvPr/>
        </p:nvSpPr>
        <p:spPr>
          <a:xfrm>
            <a:off x="518582" y="4438708"/>
            <a:ext cx="3242025" cy="2369880"/>
          </a:xfrm>
          <a:prstGeom prst="rect">
            <a:avLst/>
          </a:prstGeom>
          <a:noFill/>
        </p:spPr>
        <p:txBody>
          <a:bodyPr wrap="square" rtlCol="0">
            <a:spAutoFit/>
          </a:bodyPr>
          <a:lstStyle/>
          <a:p>
            <a:r>
              <a:rPr lang="en-GB" sz="3600" dirty="0"/>
              <a:t>C -</a:t>
            </a:r>
            <a:r>
              <a:rPr lang="en-GB" sz="1600" dirty="0"/>
              <a:t> </a:t>
            </a:r>
            <a:r>
              <a:rPr lang="en-GB" sz="1600" b="1" dirty="0"/>
              <a:t>Habitat </a:t>
            </a:r>
            <a:endParaRPr lang="en-GB" sz="1600" dirty="0"/>
          </a:p>
          <a:p>
            <a:r>
              <a:rPr lang="en-GB" sz="1600" dirty="0"/>
              <a:t>These animals live around the world in many diverse habitats</a:t>
            </a:r>
            <a:r>
              <a:rPr lang="en-GB" sz="1600" b="1" dirty="0"/>
              <a:t> </a:t>
            </a:r>
            <a:r>
              <a:rPr lang="en-GB" sz="1600" dirty="0"/>
              <a:t>including; forests, grasslands, mountains, and deserts. They also adapt well to human environments such as farms, suburban areas</a:t>
            </a:r>
          </a:p>
        </p:txBody>
      </p:sp>
      <p:sp>
        <p:nvSpPr>
          <p:cNvPr id="13" name="TextBox 12"/>
          <p:cNvSpPr txBox="1"/>
          <p:nvPr/>
        </p:nvSpPr>
        <p:spPr>
          <a:xfrm>
            <a:off x="3548780" y="4472872"/>
            <a:ext cx="2103120" cy="2185214"/>
          </a:xfrm>
          <a:prstGeom prst="rect">
            <a:avLst/>
          </a:prstGeom>
          <a:noFill/>
        </p:spPr>
        <p:txBody>
          <a:bodyPr wrap="square" rtlCol="0">
            <a:spAutoFit/>
          </a:bodyPr>
          <a:lstStyle/>
          <a:p>
            <a:r>
              <a:rPr lang="en-GB" sz="3600" dirty="0"/>
              <a:t>D</a:t>
            </a:r>
            <a:r>
              <a:rPr lang="en-GB" b="1" dirty="0"/>
              <a:t> – </a:t>
            </a:r>
            <a:r>
              <a:rPr lang="en-GB" sz="1600" b="1" dirty="0"/>
              <a:t>Habitat </a:t>
            </a:r>
            <a:r>
              <a:rPr lang="en-GB" sz="1600" dirty="0"/>
              <a:t>They sleep in burrows when it's light and venture out to forage during the evenings.</a:t>
            </a:r>
          </a:p>
          <a:p>
            <a:endParaRPr lang="en-GB" sz="3600" dirty="0"/>
          </a:p>
        </p:txBody>
      </p:sp>
      <p:sp>
        <p:nvSpPr>
          <p:cNvPr id="14" name="TextBox 13"/>
          <p:cNvSpPr txBox="1"/>
          <p:nvPr/>
        </p:nvSpPr>
        <p:spPr>
          <a:xfrm>
            <a:off x="5995479" y="3704409"/>
            <a:ext cx="4510071" cy="2616101"/>
          </a:xfrm>
          <a:prstGeom prst="rect">
            <a:avLst/>
          </a:prstGeom>
          <a:noFill/>
        </p:spPr>
        <p:txBody>
          <a:bodyPr wrap="square" rtlCol="0">
            <a:spAutoFit/>
          </a:bodyPr>
          <a:lstStyle/>
          <a:p>
            <a:r>
              <a:rPr lang="en-GB" sz="3600" dirty="0"/>
              <a:t>E – </a:t>
            </a:r>
            <a:r>
              <a:rPr lang="en-GB" sz="1600" dirty="0"/>
              <a:t>Habitat They have a summer home and a winter home. The summer </a:t>
            </a:r>
            <a:r>
              <a:rPr lang="en-GB" sz="1600" dirty="0" err="1"/>
              <a:t>drey</a:t>
            </a:r>
            <a:r>
              <a:rPr lang="en-GB" sz="1600" dirty="0"/>
              <a:t> is flatter, lighter and more open as protection from the weather is less important. In autumn, this might be adapted or abandoned altogether in favour of a freshly built </a:t>
            </a:r>
            <a:r>
              <a:rPr lang="en-GB" sz="1600" dirty="0" err="1"/>
              <a:t>drey</a:t>
            </a:r>
            <a:r>
              <a:rPr lang="en-GB" sz="1600" dirty="0"/>
              <a:t> suitable for winter. In the colder, wetter weather, they need somewhere safe, warm and dry to raise the first litter of the year, born around February.</a:t>
            </a:r>
          </a:p>
        </p:txBody>
      </p:sp>
    </p:spTree>
    <p:extLst>
      <p:ext uri="{BB962C8B-B14F-4D97-AF65-F5344CB8AC3E}">
        <p14:creationId xmlns:p14="http://schemas.microsoft.com/office/powerpoint/2010/main" val="1953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2</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r>
              <a:rPr lang="en-GB" sz="3200" dirty="0"/>
              <a:t>What Animal is this?</a:t>
            </a:r>
          </a:p>
          <a:p>
            <a:pPr marL="95250" indent="0" algn="ctr">
              <a:buNone/>
            </a:pPr>
            <a:endParaRPr lang="en-GB" sz="3200" dirty="0"/>
          </a:p>
          <a:p>
            <a:pPr marL="95250" indent="0" algn="ctr">
              <a:buNone/>
            </a:pPr>
            <a:r>
              <a:rPr lang="en-GB" sz="3200" dirty="0"/>
              <a:t>FOX</a:t>
            </a:r>
          </a:p>
        </p:txBody>
      </p:sp>
      <p:pic>
        <p:nvPicPr>
          <p:cNvPr id="7" name="Picture 6"/>
          <p:cNvPicPr/>
          <p:nvPr/>
        </p:nvPicPr>
        <p:blipFill>
          <a:blip r:embed="rId4"/>
          <a:stretch>
            <a:fillRect/>
          </a:stretch>
        </p:blipFill>
        <p:spPr>
          <a:xfrm>
            <a:off x="2984668" y="1529397"/>
            <a:ext cx="4695666" cy="3789998"/>
          </a:xfrm>
          <a:prstGeom prst="rect">
            <a:avLst/>
          </a:prstGeom>
        </p:spPr>
      </p:pic>
    </p:spTree>
    <p:extLst>
      <p:ext uri="{BB962C8B-B14F-4D97-AF65-F5344CB8AC3E}">
        <p14:creationId xmlns:p14="http://schemas.microsoft.com/office/powerpoint/2010/main" val="15346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
                                            <p:txEl>
                                              <p:pRg st="17" end="17"/>
                                            </p:txEl>
                                          </p:spTgt>
                                        </p:tgtEl>
                                        <p:attrNameLst>
                                          <p:attrName>style.visibility</p:attrName>
                                        </p:attrNameLst>
                                      </p:cBhvr>
                                      <p:to>
                                        <p:strVal val="visible"/>
                                      </p:to>
                                    </p:set>
                                    <p:animEffect transition="in" filter="wipe(left)">
                                      <p:cBhvr>
                                        <p:cTn id="12" dur="500"/>
                                        <p:tgtEl>
                                          <p:spTgt spid="3">
                                            <p:txEl>
                                              <p:pRg st="17"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xEl>
                                              <p:pRg st="19" end="19"/>
                                            </p:txEl>
                                          </p:spTgt>
                                        </p:tgtEl>
                                        <p:attrNameLst>
                                          <p:attrName>style.visibility</p:attrName>
                                        </p:attrNameLst>
                                      </p:cBhvr>
                                      <p:to>
                                        <p:strVal val="visible"/>
                                      </p:to>
                                    </p:set>
                                    <p:animEffect transition="in" filter="wipe(left)">
                                      <p:cBhvr>
                                        <p:cTn id="1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mt="50000"/>
          </a:blip>
          <a:stretch>
            <a:fillRect/>
          </a:stretch>
        </p:blipFill>
        <p:spPr>
          <a:xfrm>
            <a:off x="9048225" y="6070100"/>
            <a:ext cx="1457325" cy="1333500"/>
          </a:xfrm>
          <a:prstGeom prst="rect">
            <a:avLst/>
          </a:prstGeom>
          <a:noFill/>
          <a:ln>
            <a:noFill/>
          </a:ln>
          <a:effectLst>
            <a:outerShdw blurRad="57150" dist="19050" dir="5400000" algn="bl" rotWithShape="0">
              <a:srgbClr val="000000">
                <a:alpha val="50000"/>
              </a:srgbClr>
            </a:outerShdw>
          </a:effectLst>
        </p:spPr>
      </p:pic>
      <p:sp>
        <p:nvSpPr>
          <p:cNvPr id="6" name="Google Shape;60;p14"/>
          <p:cNvSpPr txBox="1"/>
          <p:nvPr/>
        </p:nvSpPr>
        <p:spPr>
          <a:xfrm>
            <a:off x="931332" y="267866"/>
            <a:ext cx="8928948" cy="99130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solidFill>
                  <a:srgbClr val="FFFFFF"/>
                </a:solidFill>
                <a:latin typeface="Nunito Sans Black"/>
                <a:ea typeface="Nunito Sans Black"/>
                <a:cs typeface="Nunito Sans Black"/>
                <a:sym typeface="Nunito Sans Black"/>
              </a:rPr>
              <a:t>Number 2 - Footprints</a:t>
            </a:r>
            <a:endParaRPr sz="4000" dirty="0">
              <a:solidFill>
                <a:srgbClr val="FFFFFF"/>
              </a:solidFill>
              <a:latin typeface="Nunito Sans Black"/>
              <a:ea typeface="Nunito Sans Black"/>
              <a:cs typeface="Nunito Sans Black"/>
              <a:sym typeface="Nunito Sans Black"/>
            </a:endParaRPr>
          </a:p>
        </p:txBody>
      </p:sp>
      <p:sp>
        <p:nvSpPr>
          <p:cNvPr id="3" name="Text Placeholder 2"/>
          <p:cNvSpPr>
            <a:spLocks noGrp="1"/>
          </p:cNvSpPr>
          <p:nvPr>
            <p:ph type="body" idx="1"/>
          </p:nvPr>
        </p:nvSpPr>
        <p:spPr>
          <a:xfrm>
            <a:off x="349351" y="1178878"/>
            <a:ext cx="9966300" cy="6224721"/>
          </a:xfrm>
        </p:spPr>
        <p:txBody>
          <a:bodyPr/>
          <a:lstStyle/>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buNone/>
            </a:pPr>
            <a:endParaRPr lang="en-GB" sz="2000" dirty="0"/>
          </a:p>
          <a:p>
            <a:pPr marL="95250" indent="0" algn="ctr">
              <a:buNone/>
            </a:pPr>
            <a:endParaRPr lang="en-GB" sz="3200" dirty="0"/>
          </a:p>
        </p:txBody>
      </p:sp>
      <p:pic>
        <p:nvPicPr>
          <p:cNvPr id="7" name="Picture 6"/>
          <p:cNvPicPr/>
          <p:nvPr/>
        </p:nvPicPr>
        <p:blipFill>
          <a:blip r:embed="rId4"/>
          <a:stretch>
            <a:fillRect/>
          </a:stretch>
        </p:blipFill>
        <p:spPr>
          <a:xfrm>
            <a:off x="4572711" y="1895386"/>
            <a:ext cx="2691765" cy="2197100"/>
          </a:xfrm>
          <a:prstGeom prst="rect">
            <a:avLst/>
          </a:prstGeom>
        </p:spPr>
      </p:pic>
      <p:pic>
        <p:nvPicPr>
          <p:cNvPr id="9" name="Picture 8"/>
          <p:cNvPicPr/>
          <p:nvPr/>
        </p:nvPicPr>
        <p:blipFill>
          <a:blip r:embed="rId5"/>
          <a:stretch>
            <a:fillRect/>
          </a:stretch>
        </p:blipFill>
        <p:spPr>
          <a:xfrm>
            <a:off x="7454375" y="889750"/>
            <a:ext cx="1593850" cy="3449320"/>
          </a:xfrm>
          <a:prstGeom prst="rect">
            <a:avLst/>
          </a:prstGeom>
        </p:spPr>
      </p:pic>
      <p:pic>
        <p:nvPicPr>
          <p:cNvPr id="10" name="Picture 9"/>
          <p:cNvPicPr/>
          <p:nvPr/>
        </p:nvPicPr>
        <p:blipFill>
          <a:blip r:embed="rId6"/>
          <a:stretch>
            <a:fillRect/>
          </a:stretch>
        </p:blipFill>
        <p:spPr>
          <a:xfrm>
            <a:off x="349351" y="4920432"/>
            <a:ext cx="2790089" cy="229933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051" y="5074920"/>
            <a:ext cx="2964227" cy="2144847"/>
          </a:xfrm>
          <a:prstGeom prst="rect">
            <a:avLst/>
          </a:prstGeom>
        </p:spPr>
      </p:pic>
      <p:sp>
        <p:nvSpPr>
          <p:cNvPr id="4" name="TextBox 3"/>
          <p:cNvSpPr txBox="1"/>
          <p:nvPr/>
        </p:nvSpPr>
        <p:spPr>
          <a:xfrm>
            <a:off x="4846320" y="1271915"/>
            <a:ext cx="486181" cy="646331"/>
          </a:xfrm>
          <a:prstGeom prst="rect">
            <a:avLst/>
          </a:prstGeom>
          <a:noFill/>
        </p:spPr>
        <p:txBody>
          <a:bodyPr wrap="square" rtlCol="0">
            <a:spAutoFit/>
          </a:bodyPr>
          <a:lstStyle/>
          <a:p>
            <a:r>
              <a:rPr lang="en-GB" sz="3600" dirty="0"/>
              <a:t>A</a:t>
            </a:r>
          </a:p>
        </p:txBody>
      </p:sp>
      <p:sp>
        <p:nvSpPr>
          <p:cNvPr id="11" name="TextBox 10"/>
          <p:cNvSpPr txBox="1"/>
          <p:nvPr/>
        </p:nvSpPr>
        <p:spPr>
          <a:xfrm>
            <a:off x="9211162" y="2234460"/>
            <a:ext cx="486181" cy="646331"/>
          </a:xfrm>
          <a:prstGeom prst="rect">
            <a:avLst/>
          </a:prstGeom>
          <a:noFill/>
        </p:spPr>
        <p:txBody>
          <a:bodyPr wrap="square" rtlCol="0">
            <a:spAutoFit/>
          </a:bodyPr>
          <a:lstStyle/>
          <a:p>
            <a:r>
              <a:rPr lang="en-GB" sz="3600" dirty="0"/>
              <a:t>B</a:t>
            </a:r>
          </a:p>
        </p:txBody>
      </p:sp>
      <p:sp>
        <p:nvSpPr>
          <p:cNvPr id="12" name="TextBox 11"/>
          <p:cNvSpPr txBox="1"/>
          <p:nvPr/>
        </p:nvSpPr>
        <p:spPr>
          <a:xfrm>
            <a:off x="1414396" y="4360740"/>
            <a:ext cx="486181" cy="646331"/>
          </a:xfrm>
          <a:prstGeom prst="rect">
            <a:avLst/>
          </a:prstGeom>
          <a:noFill/>
        </p:spPr>
        <p:txBody>
          <a:bodyPr wrap="square" rtlCol="0">
            <a:spAutoFit/>
          </a:bodyPr>
          <a:lstStyle/>
          <a:p>
            <a:r>
              <a:rPr lang="en-GB" sz="3600" dirty="0"/>
              <a:t>C</a:t>
            </a:r>
          </a:p>
        </p:txBody>
      </p:sp>
      <p:sp>
        <p:nvSpPr>
          <p:cNvPr id="13" name="TextBox 12"/>
          <p:cNvSpPr txBox="1"/>
          <p:nvPr/>
        </p:nvSpPr>
        <p:spPr>
          <a:xfrm>
            <a:off x="4846320" y="4438708"/>
            <a:ext cx="486181" cy="646331"/>
          </a:xfrm>
          <a:prstGeom prst="rect">
            <a:avLst/>
          </a:prstGeom>
          <a:noFill/>
        </p:spPr>
        <p:txBody>
          <a:bodyPr wrap="square" rtlCol="0">
            <a:spAutoFit/>
          </a:bodyPr>
          <a:lstStyle/>
          <a:p>
            <a:r>
              <a:rPr lang="en-GB" sz="3600" dirty="0"/>
              <a:t>D</a:t>
            </a:r>
          </a:p>
        </p:txBody>
      </p:sp>
      <p:sp>
        <p:nvSpPr>
          <p:cNvPr id="14" name="TextBox 13"/>
          <p:cNvSpPr txBox="1"/>
          <p:nvPr/>
        </p:nvSpPr>
        <p:spPr>
          <a:xfrm>
            <a:off x="8035153" y="4414658"/>
            <a:ext cx="486181" cy="646331"/>
          </a:xfrm>
          <a:prstGeom prst="rect">
            <a:avLst/>
          </a:prstGeom>
          <a:noFill/>
        </p:spPr>
        <p:txBody>
          <a:bodyPr wrap="square" rtlCol="0">
            <a:spAutoFit/>
          </a:bodyPr>
          <a:lstStyle/>
          <a:p>
            <a:r>
              <a:rPr lang="en-GB" sz="3600" dirty="0"/>
              <a:t>E</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4375" y="5136577"/>
            <a:ext cx="1523687" cy="2056445"/>
          </a:xfrm>
          <a:prstGeom prst="rect">
            <a:avLst/>
          </a:prstGeom>
        </p:spPr>
      </p:pic>
      <p:pic>
        <p:nvPicPr>
          <p:cNvPr id="16" name="Picture 15"/>
          <p:cNvPicPr/>
          <p:nvPr/>
        </p:nvPicPr>
        <p:blipFill>
          <a:blip r:embed="rId9"/>
          <a:stretch>
            <a:fillRect/>
          </a:stretch>
        </p:blipFill>
        <p:spPr>
          <a:xfrm>
            <a:off x="321930" y="985792"/>
            <a:ext cx="3795410" cy="3106694"/>
          </a:xfrm>
          <a:prstGeom prst="rect">
            <a:avLst/>
          </a:prstGeom>
        </p:spPr>
      </p:pic>
    </p:spTree>
    <p:extLst>
      <p:ext uri="{BB962C8B-B14F-4D97-AF65-F5344CB8AC3E}">
        <p14:creationId xmlns:p14="http://schemas.microsoft.com/office/powerpoint/2010/main" val="13429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1911</TotalTime>
  <Words>2501</Words>
  <Application>Microsoft Office PowerPoint</Application>
  <PresentationFormat>Custom</PresentationFormat>
  <Paragraphs>643</Paragraphs>
  <Slides>29</Slides>
  <Notes>29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Nunito Sans Black</vt:lpstr>
      <vt:lpstr>Calibri Light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 cowell</dc:creator>
  <cp:lastModifiedBy>Julian Greer</cp:lastModifiedBy>
  <cp:revision>121</cp:revision>
  <dcterms:modified xsi:type="dcterms:W3CDTF">2020-09-02T14:10:00Z</dcterms:modified>
</cp:coreProperties>
</file>