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56669-FF39-4580-9348-8154F7D79D84}" v="7" dt="2020-12-30T16:01:15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6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2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2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7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0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8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2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5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EA4B-03CB-4F5E-BCBD-2B18134AF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13189"/>
            <a:ext cx="5797883" cy="2667000"/>
          </a:xfrm>
        </p:spPr>
        <p:txBody>
          <a:bodyPr anchor="b">
            <a:normAutofit/>
          </a:bodyPr>
          <a:lstStyle/>
          <a:p>
            <a:pPr algn="l"/>
            <a:r>
              <a:rPr lang="en-GB" dirty="0">
                <a:solidFill>
                  <a:schemeClr val="tx2"/>
                </a:solidFill>
              </a:rPr>
              <a:t>Food Around the World!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F42FB-D671-4306-ADCD-F5702AE79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08788"/>
            <a:ext cx="5797882" cy="1785690"/>
          </a:xfrm>
        </p:spPr>
        <p:txBody>
          <a:bodyPr anchor="t">
            <a:normAutofit/>
          </a:bodyPr>
          <a:lstStyle/>
          <a:p>
            <a:pPr algn="l"/>
            <a:r>
              <a:rPr lang="en-GB" sz="2200" dirty="0">
                <a:solidFill>
                  <a:schemeClr val="tx2"/>
                </a:solidFill>
              </a:rPr>
              <a:t>International Badge 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6DB3D-61A5-4F6C-ADD2-E0A5CC69E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4" r="18717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9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125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5126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7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8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9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9845F-77B9-4C5D-A447-D477C554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Roald Dahl wrote about eating </a:t>
            </a:r>
            <a:r>
              <a:rPr lang="en-US" sz="2800" dirty="0" err="1"/>
              <a:t>krokan</a:t>
            </a:r>
            <a:r>
              <a:rPr lang="en-US" sz="2800" dirty="0"/>
              <a:t> ice cream while on holiday in Norway. But what is special about it?</a:t>
            </a:r>
          </a:p>
        </p:txBody>
      </p:sp>
      <p:pic>
        <p:nvPicPr>
          <p:cNvPr id="5122" name="Picture 2" descr="Roald Dahl - Books, Characters &amp; Quotes - Biography">
            <a:extLst>
              <a:ext uri="{FF2B5EF4-FFF2-40B4-BE49-F238E27FC236}">
                <a16:creationId xmlns:a16="http://schemas.microsoft.com/office/drawing/2014/main" id="{EBB05F15-4323-47DA-B580-2A8C96C5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905" y="567942"/>
            <a:ext cx="5716862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166FF8-8A0C-47F0-BCC3-6237396AAD89}"/>
              </a:ext>
            </a:extLst>
          </p:cNvPr>
          <p:cNvSpPr txBox="1"/>
          <p:nvPr/>
        </p:nvSpPr>
        <p:spPr>
          <a:xfrm>
            <a:off x="7090117" y="3909853"/>
            <a:ext cx="4825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It is made with goat’s milk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It is actually hot ice cream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You have to crunch it up before you swallow it</a:t>
            </a:r>
          </a:p>
        </p:txBody>
      </p:sp>
    </p:spTree>
    <p:extLst>
      <p:ext uri="{BB962C8B-B14F-4D97-AF65-F5344CB8AC3E}">
        <p14:creationId xmlns:p14="http://schemas.microsoft.com/office/powerpoint/2010/main" val="374503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125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5126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7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8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9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9845F-77B9-4C5D-A447-D477C554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Roald Dahl wrote about eating </a:t>
            </a:r>
            <a:r>
              <a:rPr lang="en-US" sz="2800" dirty="0" err="1"/>
              <a:t>krokan</a:t>
            </a:r>
            <a:r>
              <a:rPr lang="en-US" sz="2800" dirty="0"/>
              <a:t> ice cream while on holiday in Norway. But what is special about it?</a:t>
            </a:r>
          </a:p>
        </p:txBody>
      </p:sp>
      <p:pic>
        <p:nvPicPr>
          <p:cNvPr id="5122" name="Picture 2" descr="Roald Dahl - Books, Characters &amp; Quotes - Biography">
            <a:extLst>
              <a:ext uri="{FF2B5EF4-FFF2-40B4-BE49-F238E27FC236}">
                <a16:creationId xmlns:a16="http://schemas.microsoft.com/office/drawing/2014/main" id="{EBB05F15-4323-47DA-B580-2A8C96C5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905" y="567942"/>
            <a:ext cx="5716862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166FF8-8A0C-47F0-BCC3-6237396AAD89}"/>
              </a:ext>
            </a:extLst>
          </p:cNvPr>
          <p:cNvSpPr txBox="1"/>
          <p:nvPr/>
        </p:nvSpPr>
        <p:spPr>
          <a:xfrm>
            <a:off x="7090117" y="3909853"/>
            <a:ext cx="4825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c) You have to crunch it up before you swallow it</a:t>
            </a:r>
          </a:p>
          <a:p>
            <a:endParaRPr lang="en-GB" dirty="0"/>
          </a:p>
          <a:p>
            <a:r>
              <a:rPr lang="en-GB" dirty="0"/>
              <a:t>This is because it has pieces of crunchy almond brittle mixed into it.</a:t>
            </a:r>
          </a:p>
        </p:txBody>
      </p:sp>
    </p:spTree>
    <p:extLst>
      <p:ext uri="{BB962C8B-B14F-4D97-AF65-F5344CB8AC3E}">
        <p14:creationId xmlns:p14="http://schemas.microsoft.com/office/powerpoint/2010/main" val="265515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146" name="Picture 2" descr="Escargot: Eating Snails In France (Yes, It Is Amazing!) | Snippets Of Paris">
            <a:extLst>
              <a:ext uri="{FF2B5EF4-FFF2-40B4-BE49-F238E27FC236}">
                <a16:creationId xmlns:a16="http://schemas.microsoft.com/office/drawing/2014/main" id="{C766A85E-D638-4F79-A565-EC84528D7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r="-3" b="298"/>
          <a:stretch/>
        </p:blipFill>
        <p:spPr bwMode="auto">
          <a:xfrm>
            <a:off x="3048" y="10"/>
            <a:ext cx="6195372" cy="461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34ECD-5404-4356-813A-A6E0EC05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Which country consumes the largest weight of snails per year?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EA10E-4651-4DF5-9B0E-1CD431EF17F7}"/>
              </a:ext>
            </a:extLst>
          </p:cNvPr>
          <p:cNvSpPr txBox="1"/>
          <p:nvPr/>
        </p:nvSpPr>
        <p:spPr>
          <a:xfrm>
            <a:off x="6553200" y="399684"/>
            <a:ext cx="4800600" cy="393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</a:rPr>
              <a:t>a) France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1143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</a:rPr>
              <a:t>b) Morocco</a:t>
            </a:r>
          </a:p>
          <a:p>
            <a:pPr marL="3429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1143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</a:rPr>
              <a:t>c) Spain</a:t>
            </a:r>
          </a:p>
        </p:txBody>
      </p:sp>
    </p:spTree>
    <p:extLst>
      <p:ext uri="{BB962C8B-B14F-4D97-AF65-F5344CB8AC3E}">
        <p14:creationId xmlns:p14="http://schemas.microsoft.com/office/powerpoint/2010/main" val="161947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146" name="Picture 2" descr="Escargot: Eating Snails In France (Yes, It Is Amazing!) | Snippets Of Paris">
            <a:extLst>
              <a:ext uri="{FF2B5EF4-FFF2-40B4-BE49-F238E27FC236}">
                <a16:creationId xmlns:a16="http://schemas.microsoft.com/office/drawing/2014/main" id="{C766A85E-D638-4F79-A565-EC84528D7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r="-3" b="298"/>
          <a:stretch/>
        </p:blipFill>
        <p:spPr bwMode="auto">
          <a:xfrm>
            <a:off x="3048" y="10"/>
            <a:ext cx="6195372" cy="461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34ECD-5404-4356-813A-A6E0EC05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Which country consumes the largest weight of snails per year?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EA10E-4651-4DF5-9B0E-1CD431EF17F7}"/>
              </a:ext>
            </a:extLst>
          </p:cNvPr>
          <p:cNvSpPr txBox="1"/>
          <p:nvPr/>
        </p:nvSpPr>
        <p:spPr>
          <a:xfrm>
            <a:off x="6553200" y="399684"/>
            <a:ext cx="4800600" cy="393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</a:rPr>
              <a:t>c) Spain</a:t>
            </a:r>
          </a:p>
          <a:p>
            <a:pPr marL="1143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2"/>
              </a:solidFill>
            </a:endParaRPr>
          </a:p>
          <a:p>
            <a:pPr marL="1143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</a:rPr>
              <a:t>According to Google, the Spanish eat 16,500 </a:t>
            </a:r>
            <a:r>
              <a:rPr lang="en-US" dirty="0" err="1">
                <a:solidFill>
                  <a:schemeClr val="tx2"/>
                </a:solidFill>
              </a:rPr>
              <a:t>tonnes</a:t>
            </a:r>
            <a:r>
              <a:rPr lang="en-US" dirty="0">
                <a:solidFill>
                  <a:schemeClr val="tx2"/>
                </a:solidFill>
              </a:rPr>
              <a:t> of snails per year!</a:t>
            </a:r>
          </a:p>
          <a:p>
            <a:pPr marL="1143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</a:rPr>
              <a:t>French people only each 5300 </a:t>
            </a:r>
            <a:r>
              <a:rPr lang="en-US" dirty="0" err="1">
                <a:solidFill>
                  <a:schemeClr val="tx2"/>
                </a:solidFill>
              </a:rPr>
              <a:t>tonnes</a:t>
            </a:r>
            <a:r>
              <a:rPr lang="en-US" dirty="0">
                <a:solidFill>
                  <a:schemeClr val="tx2"/>
                </a:solidFill>
              </a:rPr>
              <a:t>, while Moroccans consume 6000 </a:t>
            </a:r>
            <a:r>
              <a:rPr lang="en-US" dirty="0" err="1">
                <a:solidFill>
                  <a:schemeClr val="tx2"/>
                </a:solidFill>
              </a:rPr>
              <a:t>tonnes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1143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</a:rPr>
              <a:t>Yum…?</a:t>
            </a:r>
          </a:p>
        </p:txBody>
      </p:sp>
    </p:spTree>
    <p:extLst>
      <p:ext uri="{BB962C8B-B14F-4D97-AF65-F5344CB8AC3E}">
        <p14:creationId xmlns:p14="http://schemas.microsoft.com/office/powerpoint/2010/main" val="47509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3F8A2C-3D6E-460E-BB96-D7F308A35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6" name="Picture 2" descr="Aloo Gobi Recipe | Cauliflower &amp; Potato Curry | VegeCravings">
            <a:extLst>
              <a:ext uri="{FF2B5EF4-FFF2-40B4-BE49-F238E27FC236}">
                <a16:creationId xmlns:a16="http://schemas.microsoft.com/office/drawing/2014/main" id="{64D08B44-7E6D-4AF9-B522-51086AA44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r="-1" b="19866"/>
          <a:stretch/>
        </p:blipFill>
        <p:spPr bwMode="auto">
          <a:xfrm>
            <a:off x="3048" y="1376"/>
            <a:ext cx="12188952" cy="68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12420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2FBAF-9DB6-498E-A149-E039562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688205"/>
            <a:ext cx="10190071" cy="12992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solidFill>
                  <a:srgbClr val="FFFFFF"/>
                </a:solidFill>
              </a:rPr>
              <a:t>Aloo Gobi is a popular dish in India and Pakistan. What are the two main ingredients?</a:t>
            </a:r>
          </a:p>
        </p:txBody>
      </p:sp>
    </p:spTree>
    <p:extLst>
      <p:ext uri="{BB962C8B-B14F-4D97-AF65-F5344CB8AC3E}">
        <p14:creationId xmlns:p14="http://schemas.microsoft.com/office/powerpoint/2010/main" val="123759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3F8A2C-3D6E-460E-BB96-D7F308A35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6" name="Picture 2" descr="Aloo Gobi Recipe | Cauliflower &amp; Potato Curry | VegeCravings">
            <a:extLst>
              <a:ext uri="{FF2B5EF4-FFF2-40B4-BE49-F238E27FC236}">
                <a16:creationId xmlns:a16="http://schemas.microsoft.com/office/drawing/2014/main" id="{64D08B44-7E6D-4AF9-B522-51086AA44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r="-1" b="19866"/>
          <a:stretch/>
        </p:blipFill>
        <p:spPr bwMode="auto">
          <a:xfrm>
            <a:off x="3048" y="1376"/>
            <a:ext cx="12188952" cy="68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12420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2FBAF-9DB6-498E-A149-E039562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688205"/>
            <a:ext cx="10190071" cy="12992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solidFill>
                  <a:srgbClr val="FFFFFF"/>
                </a:solidFill>
              </a:rPr>
              <a:t>Aloo Gobi is a popular dish in India and Pakistan. What are the two main ingredients?</a:t>
            </a: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Potato and cauliflower – it also contains turmeric which causes the yellow </a:t>
            </a:r>
            <a:r>
              <a:rPr lang="en-US" sz="3400" dirty="0" err="1">
                <a:solidFill>
                  <a:srgbClr val="FFFFFF"/>
                </a:solidFill>
              </a:rPr>
              <a:t>colour</a:t>
            </a:r>
            <a:r>
              <a:rPr lang="en-US" sz="3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07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FD3D6-F43C-4FBF-B68A-C8FE2B7C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Ceviche is a popular dish in Peru. </a:t>
            </a:r>
            <a:br>
              <a:rPr lang="en-US"/>
            </a:br>
            <a:r>
              <a:rPr lang="en-US"/>
              <a:t>What is it?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1303C59-48D0-4D85-8334-4F9B9A23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29" y="1289634"/>
            <a:ext cx="6402214" cy="42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78804-664B-4D0F-A62B-5AF1C7EAC9BF}"/>
              </a:ext>
            </a:extLst>
          </p:cNvPr>
          <p:cNvSpPr txBox="1"/>
          <p:nvPr/>
        </p:nvSpPr>
        <p:spPr>
          <a:xfrm>
            <a:off x="7146388" y="3909853"/>
            <a:ext cx="5042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Roasted guinea pig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Raw fish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Frogs’ legs</a:t>
            </a:r>
          </a:p>
        </p:txBody>
      </p:sp>
    </p:spTree>
    <p:extLst>
      <p:ext uri="{BB962C8B-B14F-4D97-AF65-F5344CB8AC3E}">
        <p14:creationId xmlns:p14="http://schemas.microsoft.com/office/powerpoint/2010/main" val="366895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FD3D6-F43C-4FBF-B68A-C8FE2B7C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Ceviche is a popular dish in Peru. </a:t>
            </a:r>
            <a:br>
              <a:rPr lang="en-US"/>
            </a:br>
            <a:r>
              <a:rPr lang="en-US"/>
              <a:t>What is it?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1303C59-48D0-4D85-8334-4F9B9A23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29" y="1289634"/>
            <a:ext cx="6402214" cy="42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78804-664B-4D0F-A62B-5AF1C7EAC9BF}"/>
              </a:ext>
            </a:extLst>
          </p:cNvPr>
          <p:cNvSpPr txBox="1"/>
          <p:nvPr/>
        </p:nvSpPr>
        <p:spPr>
          <a:xfrm>
            <a:off x="7146388" y="3909853"/>
            <a:ext cx="5042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b) Raw fish</a:t>
            </a:r>
          </a:p>
          <a:p>
            <a:endParaRPr lang="en-GB" dirty="0"/>
          </a:p>
          <a:p>
            <a:r>
              <a:rPr lang="en-GB" dirty="0"/>
              <a:t>The fish is marinated in lime juice, onions and chillies.</a:t>
            </a:r>
          </a:p>
          <a:p>
            <a:endParaRPr lang="en-GB" dirty="0"/>
          </a:p>
          <a:p>
            <a:r>
              <a:rPr lang="en-GB" dirty="0"/>
              <a:t>However, they do also eat guinea pig in Peru!</a:t>
            </a:r>
          </a:p>
        </p:txBody>
      </p:sp>
    </p:spTree>
    <p:extLst>
      <p:ext uri="{BB962C8B-B14F-4D97-AF65-F5344CB8AC3E}">
        <p14:creationId xmlns:p14="http://schemas.microsoft.com/office/powerpoint/2010/main" val="396379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491198-AF87-4E71-AAD9-AE427363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2E1C05-3303-4DCD-9685-3BDE5AEF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84319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F2E59A-66C6-4BE2-B3FB-D5DE585D2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0"/>
            <a:ext cx="12191999" cy="1833647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5CE2D-945A-4083-A76B-C6D1E5AC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9452"/>
            <a:ext cx="10750570" cy="15141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How might you compliment the chef in China?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1C7D6C-D6FE-4E4D-BCB7-EA2E652D6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379" y="2395474"/>
            <a:ext cx="4984569" cy="37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763566-EE77-493D-AC8E-BBE0FF1AC653}"/>
              </a:ext>
            </a:extLst>
          </p:cNvPr>
          <p:cNvSpPr txBox="1"/>
          <p:nvPr/>
        </p:nvSpPr>
        <p:spPr>
          <a:xfrm>
            <a:off x="323557" y="2082018"/>
            <a:ext cx="5261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Do a “thank you” dance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Smash the plates after you’ve finished eating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Burp</a:t>
            </a:r>
          </a:p>
        </p:txBody>
      </p:sp>
    </p:spTree>
    <p:extLst>
      <p:ext uri="{BB962C8B-B14F-4D97-AF65-F5344CB8AC3E}">
        <p14:creationId xmlns:p14="http://schemas.microsoft.com/office/powerpoint/2010/main" val="273902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491198-AF87-4E71-AAD9-AE427363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2E1C05-3303-4DCD-9685-3BDE5AEF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84319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F2E59A-66C6-4BE2-B3FB-D5DE585D2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0"/>
            <a:ext cx="12191999" cy="1833647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5CE2D-945A-4083-A76B-C6D1E5AC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9452"/>
            <a:ext cx="10750570" cy="15141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How might you compliment the chef in China?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1C7D6C-D6FE-4E4D-BCB7-EA2E652D6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379" y="2395474"/>
            <a:ext cx="4984569" cy="37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763566-EE77-493D-AC8E-BBE0FF1AC653}"/>
              </a:ext>
            </a:extLst>
          </p:cNvPr>
          <p:cNvSpPr txBox="1"/>
          <p:nvPr/>
        </p:nvSpPr>
        <p:spPr>
          <a:xfrm>
            <a:off x="323557" y="2082018"/>
            <a:ext cx="5261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c) Burp!</a:t>
            </a:r>
          </a:p>
          <a:p>
            <a:endParaRPr lang="en-GB" dirty="0"/>
          </a:p>
          <a:p>
            <a:r>
              <a:rPr lang="en-GB" dirty="0"/>
              <a:t>Burping is considered a compliment to the chef in many countries, including in China and Taiwan. </a:t>
            </a:r>
          </a:p>
          <a:p>
            <a:endParaRPr lang="en-GB" dirty="0"/>
          </a:p>
          <a:p>
            <a:r>
              <a:rPr lang="en-GB" dirty="0"/>
              <a:t>However, in many Western cultures it is considered rude.</a:t>
            </a:r>
          </a:p>
          <a:p>
            <a:endParaRPr lang="en-GB" dirty="0"/>
          </a:p>
          <a:p>
            <a:r>
              <a:rPr lang="en-GB" dirty="0"/>
              <a:t>That’s confusing.</a:t>
            </a:r>
          </a:p>
        </p:txBody>
      </p:sp>
    </p:spTree>
    <p:extLst>
      <p:ext uri="{BB962C8B-B14F-4D97-AF65-F5344CB8AC3E}">
        <p14:creationId xmlns:p14="http://schemas.microsoft.com/office/powerpoint/2010/main" val="267149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030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2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45627-5898-4BA2-9811-B56AA454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Which country gave us patatas bravas?</a:t>
            </a:r>
          </a:p>
        </p:txBody>
      </p:sp>
      <p:pic>
        <p:nvPicPr>
          <p:cNvPr id="1026" name="Picture 2" descr="Patatas bravas recipe - BBC Good Food">
            <a:extLst>
              <a:ext uri="{FF2B5EF4-FFF2-40B4-BE49-F238E27FC236}">
                <a16:creationId xmlns:a16="http://schemas.microsoft.com/office/drawing/2014/main" id="{9DB7566F-E462-4602-BDA6-99E9B186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203" y="567942"/>
            <a:ext cx="6282265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928EF3-76B6-4240-8B3E-9C17C792DCBC}"/>
              </a:ext>
            </a:extLst>
          </p:cNvPr>
          <p:cNvSpPr txBox="1"/>
          <p:nvPr/>
        </p:nvSpPr>
        <p:spPr>
          <a:xfrm>
            <a:off x="7132320" y="3909853"/>
            <a:ext cx="4797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Italy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Spain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New Zealand</a:t>
            </a:r>
          </a:p>
        </p:txBody>
      </p:sp>
    </p:spTree>
    <p:extLst>
      <p:ext uri="{BB962C8B-B14F-4D97-AF65-F5344CB8AC3E}">
        <p14:creationId xmlns:p14="http://schemas.microsoft.com/office/powerpoint/2010/main" val="27924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108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109" name="Rectangle 74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10" name="Rectangle 76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9D062-B26A-495F-B34E-18457220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189"/>
            <a:ext cx="5797883" cy="2667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Muktuk is a traditional Inuit food.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What is it?</a:t>
            </a:r>
          </a:p>
        </p:txBody>
      </p:sp>
      <p:pic>
        <p:nvPicPr>
          <p:cNvPr id="4098" name="Picture 2" descr="Muktuk | National Geographic Society">
            <a:extLst>
              <a:ext uri="{FF2B5EF4-FFF2-40B4-BE49-F238E27FC236}">
                <a16:creationId xmlns:a16="http://schemas.microsoft.com/office/drawing/2014/main" id="{51B2BAF4-4397-4FF7-9FDC-EB4445C3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9"/>
          <a:stretch/>
        </p:blipFill>
        <p:spPr bwMode="auto">
          <a:xfrm>
            <a:off x="7162800" y="10"/>
            <a:ext cx="5029200" cy="56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78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12" name="Rectangle 80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AB920-A701-4E45-9DFB-B10B6957D07E}"/>
              </a:ext>
            </a:extLst>
          </p:cNvPr>
          <p:cNvSpPr txBox="1"/>
          <p:nvPr/>
        </p:nvSpPr>
        <p:spPr>
          <a:xfrm>
            <a:off x="1012874" y="3180189"/>
            <a:ext cx="5623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A double-layer of sponge cake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Fish, potato and seaweed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Whale blubber</a:t>
            </a:r>
          </a:p>
        </p:txBody>
      </p:sp>
    </p:spTree>
    <p:extLst>
      <p:ext uri="{BB962C8B-B14F-4D97-AF65-F5344CB8AC3E}">
        <p14:creationId xmlns:p14="http://schemas.microsoft.com/office/powerpoint/2010/main" val="1195429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108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109" name="Rectangle 74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10" name="Rectangle 76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9D062-B26A-495F-B34E-18457220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189"/>
            <a:ext cx="5797883" cy="2667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Muktuk is a traditional Inuit food.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What is it?</a:t>
            </a:r>
          </a:p>
        </p:txBody>
      </p:sp>
      <p:pic>
        <p:nvPicPr>
          <p:cNvPr id="4098" name="Picture 2" descr="Muktuk | National Geographic Society">
            <a:extLst>
              <a:ext uri="{FF2B5EF4-FFF2-40B4-BE49-F238E27FC236}">
                <a16:creationId xmlns:a16="http://schemas.microsoft.com/office/drawing/2014/main" id="{51B2BAF4-4397-4FF7-9FDC-EB4445C3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9"/>
          <a:stretch/>
        </p:blipFill>
        <p:spPr bwMode="auto">
          <a:xfrm>
            <a:off x="7162800" y="10"/>
            <a:ext cx="5029200" cy="56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78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12" name="Rectangle 80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AB920-A701-4E45-9DFB-B10B6957D07E}"/>
              </a:ext>
            </a:extLst>
          </p:cNvPr>
          <p:cNvSpPr txBox="1"/>
          <p:nvPr/>
        </p:nvSpPr>
        <p:spPr>
          <a:xfrm>
            <a:off x="1012874" y="3180189"/>
            <a:ext cx="5623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c) Whale blubber</a:t>
            </a:r>
          </a:p>
          <a:p>
            <a:endParaRPr lang="en-GB" dirty="0"/>
          </a:p>
          <a:p>
            <a:r>
              <a:rPr lang="en-GB" dirty="0"/>
              <a:t>Not just any whale blubber though – it’s raw! </a:t>
            </a:r>
          </a:p>
          <a:p>
            <a:endParaRPr lang="en-GB" dirty="0"/>
          </a:p>
          <a:p>
            <a:r>
              <a:rPr lang="en-GB" dirty="0"/>
              <a:t>It usually comes from the bowhead whale.</a:t>
            </a:r>
          </a:p>
        </p:txBody>
      </p:sp>
    </p:spTree>
    <p:extLst>
      <p:ext uri="{BB962C8B-B14F-4D97-AF65-F5344CB8AC3E}">
        <p14:creationId xmlns:p14="http://schemas.microsoft.com/office/powerpoint/2010/main" val="23337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030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2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45627-5898-4BA2-9811-B56AA454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Which country gave us patatas bravas?</a:t>
            </a:r>
          </a:p>
        </p:txBody>
      </p:sp>
      <p:pic>
        <p:nvPicPr>
          <p:cNvPr id="1026" name="Picture 2" descr="Patatas bravas recipe - BBC Good Food">
            <a:extLst>
              <a:ext uri="{FF2B5EF4-FFF2-40B4-BE49-F238E27FC236}">
                <a16:creationId xmlns:a16="http://schemas.microsoft.com/office/drawing/2014/main" id="{9DB7566F-E462-4602-BDA6-99E9B186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203" y="567942"/>
            <a:ext cx="6282265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928EF3-76B6-4240-8B3E-9C17C792DCBC}"/>
              </a:ext>
            </a:extLst>
          </p:cNvPr>
          <p:cNvSpPr txBox="1"/>
          <p:nvPr/>
        </p:nvSpPr>
        <p:spPr>
          <a:xfrm>
            <a:off x="7132320" y="3909853"/>
            <a:ext cx="4797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b) Spain</a:t>
            </a:r>
          </a:p>
          <a:p>
            <a:endParaRPr lang="en-GB" dirty="0"/>
          </a:p>
          <a:p>
            <a:r>
              <a:rPr lang="en-GB" dirty="0"/>
              <a:t>It’s fried potatoes, with a spicy tomato sauce. Yum!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1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6B8C2-025C-42A0-9EC4-C6376924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Where in the world is this a traditional dining table?</a:t>
            </a:r>
          </a:p>
        </p:txBody>
      </p:sp>
      <p:pic>
        <p:nvPicPr>
          <p:cNvPr id="2050" name="Picture 2" descr="Home design, Japanese Traditional Dining Room Combine With Modern Living  Room Asian Style: … | Japanese living rooms, Japanese style house, Japanese  interior design">
            <a:extLst>
              <a:ext uri="{FF2B5EF4-FFF2-40B4-BE49-F238E27FC236}">
                <a16:creationId xmlns:a16="http://schemas.microsoft.com/office/drawing/2014/main" id="{34DBFA89-5F76-4593-BF0F-51AB77F33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29" y="1193601"/>
            <a:ext cx="6402214" cy="44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3B53B0-1163-4B3C-B3E3-89A6473C0019}"/>
              </a:ext>
            </a:extLst>
          </p:cNvPr>
          <p:cNvSpPr txBox="1"/>
          <p:nvPr/>
        </p:nvSpPr>
        <p:spPr>
          <a:xfrm>
            <a:off x="7188591" y="3909853"/>
            <a:ext cx="4853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Brazil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Norway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423351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6B8C2-025C-42A0-9EC4-C6376924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Where in the world is this a traditional dining table?</a:t>
            </a:r>
          </a:p>
        </p:txBody>
      </p:sp>
      <p:pic>
        <p:nvPicPr>
          <p:cNvPr id="2050" name="Picture 2" descr="Home design, Japanese Traditional Dining Room Combine With Modern Living  Room Asian Style: … | Japanese living rooms, Japanese style house, Japanese  interior design">
            <a:extLst>
              <a:ext uri="{FF2B5EF4-FFF2-40B4-BE49-F238E27FC236}">
                <a16:creationId xmlns:a16="http://schemas.microsoft.com/office/drawing/2014/main" id="{34DBFA89-5F76-4593-BF0F-51AB77F33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29" y="1193601"/>
            <a:ext cx="6402214" cy="44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3B53B0-1163-4B3C-B3E3-89A6473C0019}"/>
              </a:ext>
            </a:extLst>
          </p:cNvPr>
          <p:cNvSpPr txBox="1"/>
          <p:nvPr/>
        </p:nvSpPr>
        <p:spPr>
          <a:xfrm>
            <a:off x="7188591" y="3909853"/>
            <a:ext cx="4853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c) Japan</a:t>
            </a:r>
          </a:p>
          <a:p>
            <a:endParaRPr lang="en-GB" dirty="0"/>
          </a:p>
          <a:p>
            <a:r>
              <a:rPr lang="en-GB" dirty="0"/>
              <a:t>It’s traditional to eat kneeling on the floor. Another thing to consider is that traditional Japanese flooring (tatami mats) are soft and don’t do well with heavy furniture on them!</a:t>
            </a:r>
          </a:p>
        </p:txBody>
      </p:sp>
    </p:spTree>
    <p:extLst>
      <p:ext uri="{BB962C8B-B14F-4D97-AF65-F5344CB8AC3E}">
        <p14:creationId xmlns:p14="http://schemas.microsoft.com/office/powerpoint/2010/main" val="100680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B5D67-EC6D-4851-9360-B3BFAE11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What time do many Greeks eat their dinner?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CC16B-CC4B-477A-B2E3-72D0A4838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514600"/>
            <a:ext cx="4876800" cy="37835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/>
            <a:r>
              <a:rPr lang="en-US" sz="1800" dirty="0">
                <a:solidFill>
                  <a:schemeClr val="tx2"/>
                </a:solidFill>
              </a:rPr>
              <a:t>a) 9pm to 10pm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114300"/>
            <a:r>
              <a:rPr lang="en-US" sz="1800" dirty="0">
                <a:solidFill>
                  <a:schemeClr val="tx2"/>
                </a:solidFill>
              </a:rPr>
              <a:t>b) 5.30pm to 6.30pm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114300"/>
            <a:r>
              <a:rPr lang="en-US" sz="1800" dirty="0">
                <a:solidFill>
                  <a:schemeClr val="tx2"/>
                </a:solidFill>
              </a:rPr>
              <a:t>c) 1pm to 2pm</a:t>
            </a:r>
          </a:p>
        </p:txBody>
      </p:sp>
      <p:pic>
        <p:nvPicPr>
          <p:cNvPr id="3074" name="Picture 2" descr="Mediterranean Stuffed Grape Leaves - Dr. Weil's Healthy Kitchen">
            <a:extLst>
              <a:ext uri="{FF2B5EF4-FFF2-40B4-BE49-F238E27FC236}">
                <a16:creationId xmlns:a16="http://schemas.microsoft.com/office/drawing/2014/main" id="{F90B98EC-187B-4E2A-883A-58FB482389D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8"/>
          <a:stretch/>
        </p:blipFill>
        <p:spPr bwMode="auto">
          <a:xfrm>
            <a:off x="5996628" y="2217529"/>
            <a:ext cx="6195372" cy="46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B5D67-EC6D-4851-9360-B3BFAE11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What time do many Greeks eat their dinner?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CC16B-CC4B-477A-B2E3-72D0A4838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514600"/>
            <a:ext cx="4876800" cy="37835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342900">
              <a:buAutoNum type="alphaLcParenR"/>
            </a:pPr>
            <a:r>
              <a:rPr lang="en-US" sz="1800" dirty="0">
                <a:solidFill>
                  <a:schemeClr val="tx2"/>
                </a:solidFill>
              </a:rPr>
              <a:t>9pm to 10pm</a:t>
            </a:r>
          </a:p>
          <a:p>
            <a:pPr marL="457200" indent="-342900">
              <a:buAutoNum type="alphaLcParenR"/>
            </a:pPr>
            <a:endParaRPr lang="en-US" sz="1800" dirty="0">
              <a:solidFill>
                <a:schemeClr val="tx2"/>
              </a:solidFill>
            </a:endParaRPr>
          </a:p>
          <a:p>
            <a:pPr marL="114300"/>
            <a:r>
              <a:rPr lang="en-US" sz="1800" dirty="0">
                <a:solidFill>
                  <a:schemeClr val="tx2"/>
                </a:solidFill>
              </a:rPr>
              <a:t>This is because the high temperatures during the day make eating a hot meal less appealing.</a:t>
            </a:r>
          </a:p>
          <a:p>
            <a:pPr marL="114300"/>
            <a:r>
              <a:rPr lang="en-US" sz="1800" dirty="0">
                <a:solidFill>
                  <a:schemeClr val="tx2"/>
                </a:solidFill>
              </a:rPr>
              <a:t>The picture here is of stuffed grape leaves – tasty!</a:t>
            </a:r>
          </a:p>
          <a:p>
            <a:pPr marL="114300"/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3074" name="Picture 2" descr="Mediterranean Stuffed Grape Leaves - Dr. Weil's Healthy Kitchen">
            <a:extLst>
              <a:ext uri="{FF2B5EF4-FFF2-40B4-BE49-F238E27FC236}">
                <a16:creationId xmlns:a16="http://schemas.microsoft.com/office/drawing/2014/main" id="{F90B98EC-187B-4E2A-883A-58FB482389D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8"/>
          <a:stretch/>
        </p:blipFill>
        <p:spPr bwMode="auto">
          <a:xfrm>
            <a:off x="5996628" y="2217529"/>
            <a:ext cx="6195372" cy="46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5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D69AA-DD88-4BA5-B91E-75A21298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This is a Malva Pudding. It’s a traditional Christmas dessert in…</a:t>
            </a:r>
          </a:p>
        </p:txBody>
      </p:sp>
      <p:pic>
        <p:nvPicPr>
          <p:cNvPr id="4098" name="Picture 2" descr="South African Malva Pudding Recipe easy with custard or ice cream">
            <a:extLst>
              <a:ext uri="{FF2B5EF4-FFF2-40B4-BE49-F238E27FC236}">
                <a16:creationId xmlns:a16="http://schemas.microsoft.com/office/drawing/2014/main" id="{920F017A-9FF0-4D45-8890-8329CF86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29" y="1329648"/>
            <a:ext cx="6402214" cy="41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A574FE-3EE4-42F7-9F8A-DE77910BE885}"/>
              </a:ext>
            </a:extLst>
          </p:cNvPr>
          <p:cNvSpPr txBox="1"/>
          <p:nvPr/>
        </p:nvSpPr>
        <p:spPr>
          <a:xfrm>
            <a:off x="7230794" y="3909853"/>
            <a:ext cx="4811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Portugal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South Africa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Norway</a:t>
            </a:r>
          </a:p>
        </p:txBody>
      </p:sp>
    </p:spTree>
    <p:extLst>
      <p:ext uri="{BB962C8B-B14F-4D97-AF65-F5344CB8AC3E}">
        <p14:creationId xmlns:p14="http://schemas.microsoft.com/office/powerpoint/2010/main" val="297534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D69AA-DD88-4BA5-B91E-75A21298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This is a Malva Pudding. It’s a traditional Christmas dessert in…</a:t>
            </a:r>
          </a:p>
        </p:txBody>
      </p:sp>
      <p:pic>
        <p:nvPicPr>
          <p:cNvPr id="4098" name="Picture 2" descr="South African Malva Pudding Recipe easy with custard or ice cream">
            <a:extLst>
              <a:ext uri="{FF2B5EF4-FFF2-40B4-BE49-F238E27FC236}">
                <a16:creationId xmlns:a16="http://schemas.microsoft.com/office/drawing/2014/main" id="{920F017A-9FF0-4D45-8890-8329CF86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29" y="1329648"/>
            <a:ext cx="6402214" cy="41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A574FE-3EE4-42F7-9F8A-DE77910BE885}"/>
              </a:ext>
            </a:extLst>
          </p:cNvPr>
          <p:cNvSpPr txBox="1"/>
          <p:nvPr/>
        </p:nvSpPr>
        <p:spPr>
          <a:xfrm>
            <a:off x="7230794" y="3909853"/>
            <a:ext cx="48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b) South Africa</a:t>
            </a:r>
          </a:p>
          <a:p>
            <a:endParaRPr lang="en-GB" dirty="0"/>
          </a:p>
          <a:p>
            <a:r>
              <a:rPr lang="en-GB" dirty="0"/>
              <a:t>It has sponge, apricot jam and syrup. What’s not to like?!</a:t>
            </a:r>
          </a:p>
        </p:txBody>
      </p:sp>
    </p:spTree>
    <p:extLst>
      <p:ext uri="{BB962C8B-B14F-4D97-AF65-F5344CB8AC3E}">
        <p14:creationId xmlns:p14="http://schemas.microsoft.com/office/powerpoint/2010/main" val="425841170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RegularSeed_2SEEDS">
      <a:dk1>
        <a:srgbClr val="000000"/>
      </a:dk1>
      <a:lt1>
        <a:srgbClr val="FFFFFF"/>
      </a:lt1>
      <a:dk2>
        <a:srgbClr val="32201C"/>
      </a:dk2>
      <a:lt2>
        <a:srgbClr val="F0F2F3"/>
      </a:lt2>
      <a:accent1>
        <a:srgbClr val="CC5A20"/>
      </a:accent1>
      <a:accent2>
        <a:srgbClr val="DE323F"/>
      </a:accent2>
      <a:accent3>
        <a:srgbClr val="C39E2C"/>
      </a:accent3>
      <a:accent4>
        <a:srgbClr val="1CB4AD"/>
      </a:accent4>
      <a:accent5>
        <a:srgbClr val="329EDE"/>
      </a:accent5>
      <a:accent6>
        <a:srgbClr val="2447CD"/>
      </a:accent6>
      <a:hlink>
        <a:srgbClr val="3F94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608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Avenir Next LT Pro</vt:lpstr>
      <vt:lpstr>AvenirNext LT Pro Medium</vt:lpstr>
      <vt:lpstr>BlockprintVTI</vt:lpstr>
      <vt:lpstr>Food Around the World!</vt:lpstr>
      <vt:lpstr>Which country gave us patatas bravas?</vt:lpstr>
      <vt:lpstr>Which country gave us patatas bravas?</vt:lpstr>
      <vt:lpstr>Where in the world is this a traditional dining table?</vt:lpstr>
      <vt:lpstr>Where in the world is this a traditional dining table?</vt:lpstr>
      <vt:lpstr>What time do many Greeks eat their dinner?</vt:lpstr>
      <vt:lpstr>What time do many Greeks eat their dinner?</vt:lpstr>
      <vt:lpstr>This is a Malva Pudding. It’s a traditional Christmas dessert in…</vt:lpstr>
      <vt:lpstr>This is a Malva Pudding. It’s a traditional Christmas dessert in…</vt:lpstr>
      <vt:lpstr>Roald Dahl wrote about eating krokan ice cream while on holiday in Norway. But what is special about it?</vt:lpstr>
      <vt:lpstr>Roald Dahl wrote about eating krokan ice cream while on holiday in Norway. But what is special about it?</vt:lpstr>
      <vt:lpstr>Which country consumes the largest weight of snails per year?</vt:lpstr>
      <vt:lpstr>Which country consumes the largest weight of snails per year?</vt:lpstr>
      <vt:lpstr>Aloo Gobi is a popular dish in India and Pakistan. What are the two main ingredients?</vt:lpstr>
      <vt:lpstr>Aloo Gobi is a popular dish in India and Pakistan. What are the two main ingredients?  Potato and cauliflower – it also contains turmeric which causes the yellow colour.</vt:lpstr>
      <vt:lpstr>Ceviche is a popular dish in Peru.  What is it?</vt:lpstr>
      <vt:lpstr>Ceviche is a popular dish in Peru.  What is it?</vt:lpstr>
      <vt:lpstr>How might you compliment the chef in China?</vt:lpstr>
      <vt:lpstr>How might you compliment the chef in China?</vt:lpstr>
      <vt:lpstr>Muktuk is a traditional Inuit food. What is it?</vt:lpstr>
      <vt:lpstr>Muktuk is a traditional Inuit food. What is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Around the World!</dc:title>
  <dc:creator>Yvonne Corbishley - Chikai</dc:creator>
  <cp:lastModifiedBy>Julian Greer</cp:lastModifiedBy>
  <cp:revision>2</cp:revision>
  <dcterms:created xsi:type="dcterms:W3CDTF">2020-12-30T15:30:29Z</dcterms:created>
  <dcterms:modified xsi:type="dcterms:W3CDTF">2021-01-24T11:59:05Z</dcterms:modified>
</cp:coreProperties>
</file>