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9" r:id="rId4"/>
    <p:sldId id="280" r:id="rId5"/>
    <p:sldId id="281" r:id="rId6"/>
    <p:sldId id="282" r:id="rId7"/>
    <p:sldId id="283" r:id="rId8"/>
    <p:sldId id="284" r:id="rId9"/>
    <p:sldId id="28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6D27-AF5C-4048-912B-28DF4D38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69047-6137-422A-90B9-940419D61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E127-C97A-4199-94FC-15438BF3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A8F4C-BD62-4FF4-AB04-01DA9A0A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EFDE-815E-43F9-9C05-6AE6D62C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8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BE57-A781-48BA-B31A-D250CF80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A8F93-202D-4E04-B21D-D9626751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33C2-C1E9-4A0B-895C-AF66B9A7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03C7-82D4-41CE-BBDC-C82D2BD7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304D6-E46B-4888-9D70-FBD0BAB6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33505-5CB4-4BDD-96E1-029423587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A2DD4-90FE-47E2-B706-E209A00F5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7E02F-334C-458A-B755-D48E6E98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BE8E7-746A-4B1C-9F09-8AF4C92F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F0082-7D31-4BAF-8BE4-14E60E5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4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4E5F-6A64-4CED-A71A-C6F18986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60D4-4538-4E4D-8AD7-C5CC03404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0DB3-0CBC-410C-B6C2-1830616C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A6122-4746-4D26-8C02-B143CC50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4C3D0-52F5-45EB-AA31-E11FF5E6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5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C0D2-66E3-4C67-8AC5-00AFFD9D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831F7-3EF3-4A90-8C41-B55B701B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0290F-9CD3-4775-9A93-2581D508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B217-82F5-44EF-A5F4-666DE639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314C1-A456-40C4-9B41-D1E0EC0D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19BA-4A96-4780-897E-1438A914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EE0F5-0007-4641-93BC-7CB9AFF9E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D7359-F17C-4E09-83F6-5C30309B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26449-8770-49AF-9541-5FDE177D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98492-D056-4126-983E-B8E63881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692F6-87BD-4893-B31B-EB1FCFBC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2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FC38-1AC5-4ADE-8660-AB871DD9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04A86-A761-4465-BB54-67E9771B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312B6-6DBA-487C-83BD-1780E5D47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0F845-6CA7-46AE-A159-A6AC80A70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917F4-5F41-45C6-A50B-A3B65C080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865BB-48F4-4E61-B852-11A19D6D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96214-6644-4141-914F-29D775ED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FD546-BB3C-4E0D-87B7-E637BA92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9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E641-819A-48E2-95E1-AD58C62C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873EE-A82D-4CCF-A8B7-7C9133BE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A0C3F-BCB3-4814-A82B-AD559256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7484C-DC7B-42FC-8FA2-C9D2ECA7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3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F8197-CCD9-4527-B0F5-2754ACA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4CB1A-C12A-4C1A-A996-8DA93C03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6E57A-EEDF-4D62-A775-643C56E1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6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BD52-38E5-493E-82E2-AEC000AB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0A25C-DE86-4DA1-AB6D-C5F45B5A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FB425-FEBE-4ABB-A90B-50242F393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2224D-8132-4C63-B34D-72BC0992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B2C04-C38A-4398-BE1E-85E81825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5F8EF-2911-4E3B-A4DC-8C0C596D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EC1D-EE70-4E7C-8390-48A23FBD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B3FAC-3EAB-4FCE-9D66-D3FE25162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62BFC-919E-4DDF-AE20-9199DF05F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7C51D-3A66-4026-A47C-18B4186F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AC503-EDAE-48F0-9C57-C57E97BA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C410-82FD-41BF-87A3-765CAF6B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08B70-77F4-466B-A094-FC1F5575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268AE-A508-4421-AF3D-B8B951469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BC0D4-1018-4D3C-9318-A94C2426F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C640-58CA-4911-AEC6-D5F7DEBBA4A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2970-8568-4BFB-B757-43FF6FE25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DE79-F0CD-4012-8723-D0E059B9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C003-9F4B-48DA-AD76-6595213FC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4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58" y="2506286"/>
            <a:ext cx="6542884" cy="18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DE25-5EF7-49D1-BF9D-60086E95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" y="1171259"/>
            <a:ext cx="12046226" cy="1937453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radley Hand ITC" panose="03070402050302030203" pitchFamily="66" charset="0"/>
                <a:ea typeface="+mn-ea"/>
                <a:cs typeface="+mn-cs"/>
              </a:rPr>
              <a:t>Lots of Festivals and events take place in the United Kingdom.</a:t>
            </a:r>
            <a:br>
              <a:rPr lang="en-GB" b="1" dirty="0">
                <a:latin typeface="Bradley Hand ITC" panose="03070402050302030203" pitchFamily="66" charset="0"/>
                <a:ea typeface="+mn-ea"/>
                <a:cs typeface="+mn-cs"/>
              </a:rPr>
            </a:br>
            <a:r>
              <a:rPr lang="en-GB" b="1" dirty="0">
                <a:latin typeface="Bradley Hand ITC" panose="03070402050302030203" pitchFamily="66" charset="0"/>
                <a:ea typeface="+mn-ea"/>
                <a:cs typeface="+mn-cs"/>
              </a:rPr>
              <a:t>Many you will have heard of…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B6FF1-AD4C-4751-9EF3-6C832DFD8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02E519-9047-4DE7-8C2E-B8AC0D86F1C2}"/>
              </a:ext>
            </a:extLst>
          </p:cNvPr>
          <p:cNvSpPr/>
          <p:nvPr/>
        </p:nvSpPr>
        <p:spPr>
          <a:xfrm>
            <a:off x="774742" y="3164919"/>
            <a:ext cx="56224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Handwriting" panose="03010101010101010101" pitchFamily="66" charset="0"/>
              </a:rPr>
              <a:t>Christmas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11185-4AFF-4D2F-A351-63462133BE1B}"/>
              </a:ext>
            </a:extLst>
          </p:cNvPr>
          <p:cNvSpPr txBox="1"/>
          <p:nvPr/>
        </p:nvSpPr>
        <p:spPr>
          <a:xfrm>
            <a:off x="5649996" y="4418380"/>
            <a:ext cx="4863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Scary Halloween Font" panose="02000800000000000000" pitchFamily="2" charset="0"/>
              </a:rPr>
              <a:t>Halloween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1F51B-40E8-400A-8DAC-04E663681598}"/>
              </a:ext>
            </a:extLst>
          </p:cNvPr>
          <p:cNvSpPr txBox="1"/>
          <p:nvPr/>
        </p:nvSpPr>
        <p:spPr>
          <a:xfrm>
            <a:off x="2080592" y="5382412"/>
            <a:ext cx="389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urlz MT" panose="04040404050702020202" pitchFamily="82" charset="0"/>
              </a:rPr>
              <a:t>Pancake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4C960-CB59-4C45-B733-256A063DF0F9}"/>
              </a:ext>
            </a:extLst>
          </p:cNvPr>
          <p:cNvSpPr txBox="1"/>
          <p:nvPr/>
        </p:nvSpPr>
        <p:spPr>
          <a:xfrm>
            <a:off x="1846053" y="2102271"/>
            <a:ext cx="7988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Ravie" panose="04040805050809020602" pitchFamily="82" charset="0"/>
              </a:rPr>
              <a:t>FESTIVALS OF THE UK</a:t>
            </a:r>
          </a:p>
        </p:txBody>
      </p:sp>
    </p:spTree>
    <p:extLst>
      <p:ext uri="{BB962C8B-B14F-4D97-AF65-F5344CB8AC3E}">
        <p14:creationId xmlns:p14="http://schemas.microsoft.com/office/powerpoint/2010/main" val="141544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lloween_Voc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28965-8E8F-47A9-9A60-03211380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36FDA-E147-4E90-A9FD-9E6A5E0A466E}"/>
              </a:ext>
            </a:extLst>
          </p:cNvPr>
          <p:cNvSpPr txBox="1"/>
          <p:nvPr/>
        </p:nvSpPr>
        <p:spPr>
          <a:xfrm>
            <a:off x="275547" y="908178"/>
            <a:ext cx="11640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Bradley Hand ITC" panose="03070402050302030203" pitchFamily="66" charset="0"/>
              </a:rPr>
              <a:t>But there are some strange ones around the country that you probably will not have seen or heard about!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06DAF-7E2C-409D-A2E0-A03E39CDFFCE}"/>
              </a:ext>
            </a:extLst>
          </p:cNvPr>
          <p:cNvSpPr txBox="1"/>
          <p:nvPr/>
        </p:nvSpPr>
        <p:spPr>
          <a:xfrm>
            <a:off x="89433" y="2906129"/>
            <a:ext cx="1161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Bradley Hand ITC" panose="03070402050302030203" pitchFamily="66" charset="0"/>
              </a:rPr>
              <a:t>On the next pages are some Festivals that take place in our country.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A38D5-C54A-47F6-9680-29902986478A}"/>
              </a:ext>
            </a:extLst>
          </p:cNvPr>
          <p:cNvSpPr txBox="1"/>
          <p:nvPr/>
        </p:nvSpPr>
        <p:spPr>
          <a:xfrm>
            <a:off x="2849217" y="440726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 b="1">
                <a:latin typeface="Bradley Hand ITC" panose="03070402050302030203" pitchFamily="66" charset="0"/>
              </a:defRPr>
            </a:lvl1pPr>
          </a:lstStyle>
          <a:p>
            <a:r>
              <a:rPr lang="en-GB" dirty="0">
                <a:solidFill>
                  <a:srgbClr val="7030A0"/>
                </a:solidFill>
              </a:rPr>
              <a:t>Or do they?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08E21-AE4D-4A0E-BEE7-FCEA2B330607}"/>
              </a:ext>
            </a:extLst>
          </p:cNvPr>
          <p:cNvSpPr txBox="1"/>
          <p:nvPr/>
        </p:nvSpPr>
        <p:spPr>
          <a:xfrm>
            <a:off x="275547" y="5235509"/>
            <a:ext cx="1161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Bradley Hand ITC" panose="03070402050302030203" pitchFamily="66" charset="0"/>
              </a:rPr>
              <a:t>Write down </a:t>
            </a:r>
            <a:r>
              <a:rPr lang="en-GB" sz="44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“YES” </a:t>
            </a:r>
            <a:r>
              <a:rPr lang="en-GB" sz="4400" b="1" dirty="0">
                <a:latin typeface="Bradley Hand ITC" panose="03070402050302030203" pitchFamily="66" charset="0"/>
              </a:rPr>
              <a:t>if you think they are a real festival or </a:t>
            </a:r>
            <a:r>
              <a:rPr lang="en-GB" sz="4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“NO” </a:t>
            </a:r>
            <a:r>
              <a:rPr lang="en-GB" sz="4400" b="1" dirty="0">
                <a:latin typeface="Bradley Hand ITC" panose="03070402050302030203" pitchFamily="66" charset="0"/>
              </a:rPr>
              <a:t>if not</a:t>
            </a:r>
          </a:p>
        </p:txBody>
      </p:sp>
    </p:spTree>
    <p:extLst>
      <p:ext uri="{BB962C8B-B14F-4D97-AF65-F5344CB8AC3E}">
        <p14:creationId xmlns:p14="http://schemas.microsoft.com/office/powerpoint/2010/main" val="1596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7" grpId="0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0BF93-ED18-4513-91F7-4ACD906A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6E3DC-3B73-472E-B662-3D082314C2EF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1AA14-D9E7-48E2-AF35-451DED021370}"/>
              </a:ext>
            </a:extLst>
          </p:cNvPr>
          <p:cNvSpPr txBox="1"/>
          <p:nvPr/>
        </p:nvSpPr>
        <p:spPr>
          <a:xfrm>
            <a:off x="4050542" y="1318475"/>
            <a:ext cx="4124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dirty="0">
                <a:solidFill>
                  <a:srgbClr val="003366"/>
                </a:solidFill>
                <a:effectLst/>
                <a:latin typeface="Verdana" panose="020B0604030504040204" pitchFamily="34" charset="0"/>
              </a:rPr>
              <a:t>Cheese Rolling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BC25C-FFFC-4AA2-9058-715AACFD1EC0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05E61-4ECA-4E3E-9F65-39C4C32DC51F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Cooper’s Hill, </a:t>
            </a:r>
            <a:r>
              <a:rPr lang="en-GB" sz="2400" dirty="0" err="1"/>
              <a:t>Brookworth</a:t>
            </a:r>
            <a:r>
              <a:rPr lang="en-GB" sz="2400" dirty="0"/>
              <a:t>, Gloucester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AB425-E174-4656-8662-1934020A4680}"/>
              </a:ext>
            </a:extLst>
          </p:cNvPr>
          <p:cNvSpPr txBox="1"/>
          <p:nvPr/>
        </p:nvSpPr>
        <p:spPr>
          <a:xfrm>
            <a:off x="1773573" y="2121334"/>
            <a:ext cx="60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May Spring Bank Holiday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21315-75E5-45D4-9D73-96539DA74262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990D9-3CAF-4F98-B2C5-3455535A4FB3}"/>
              </a:ext>
            </a:extLst>
          </p:cNvPr>
          <p:cNvSpPr txBox="1"/>
          <p:nvPr/>
        </p:nvSpPr>
        <p:spPr>
          <a:xfrm>
            <a:off x="1513605" y="4058542"/>
            <a:ext cx="9164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z="3600" b="1" dirty="0">
                <a:latin typeface="Bradley Hand ITC" panose="03070402050302030203" pitchFamily="66" charset="0"/>
              </a:rPr>
              <a:t>A large round lump of Double Gloucester cheese is thrown down a steep slope.  Lots of  competitors run (and roll) after it.  The one who catches the cheese wins it!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8198-6086-40C8-82FA-29A097CFC7F9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2052" name="Picture 4" descr="Cheese Free Clipart ">
            <a:extLst>
              <a:ext uri="{FF2B5EF4-FFF2-40B4-BE49-F238E27FC236}">
                <a16:creationId xmlns:a16="http://schemas.microsoft.com/office/drawing/2014/main" id="{DC513FBB-6E78-4917-B729-FB687038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02" y="711104"/>
            <a:ext cx="2924032" cy="29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1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ucestershire Cheese Rolling 2019 dates and how to enter - Gloucestershire  Live">
            <a:extLst>
              <a:ext uri="{FF2B5EF4-FFF2-40B4-BE49-F238E27FC236}">
                <a16:creationId xmlns:a16="http://schemas.microsoft.com/office/drawing/2014/main" id="{853A0092-0623-442C-A9B8-ED81B3BF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4" y="2342776"/>
            <a:ext cx="5695666" cy="42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A4FCF-221F-4293-B0F8-E40CFB1DF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811219-9225-4228-BFB9-457A87C47D99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67D87-DB1E-4FB8-9490-51CA733904F6}"/>
              </a:ext>
            </a:extLst>
          </p:cNvPr>
          <p:cNvSpPr txBox="1"/>
          <p:nvPr/>
        </p:nvSpPr>
        <p:spPr>
          <a:xfrm>
            <a:off x="4050542" y="1318475"/>
            <a:ext cx="4124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dirty="0">
                <a:solidFill>
                  <a:srgbClr val="003366"/>
                </a:solidFill>
                <a:effectLst/>
                <a:latin typeface="Verdana" panose="020B0604030504040204" pitchFamily="34" charset="0"/>
              </a:rPr>
              <a:t>Cheese Rolling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A0DE3-8823-45B3-9B1D-817D9DDC2CF2}"/>
              </a:ext>
            </a:extLst>
          </p:cNvPr>
          <p:cNvSpPr txBox="1"/>
          <p:nvPr/>
        </p:nvSpPr>
        <p:spPr>
          <a:xfrm>
            <a:off x="3193576" y="1801506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6"/>
                </a:solidFill>
                <a:latin typeface="Arial Black" panose="020B0A04020102020204" pitchFamily="34" charset="0"/>
              </a:rPr>
              <a:t>TRUE!</a:t>
            </a:r>
          </a:p>
        </p:txBody>
      </p:sp>
      <p:pic>
        <p:nvPicPr>
          <p:cNvPr id="1028" name="Picture 4" descr="Thrill-seeking daredevils take part in annual Gloucestershire cheese-rolling  race | UK News | Sky News">
            <a:extLst>
              <a:ext uri="{FF2B5EF4-FFF2-40B4-BE49-F238E27FC236}">
                <a16:creationId xmlns:a16="http://schemas.microsoft.com/office/drawing/2014/main" id="{AB21BDA6-F152-4602-96DA-65A0F929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48" y="2817169"/>
            <a:ext cx="5762388" cy="3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| Joyful cartoon monkey doing handstand">
            <a:extLst>
              <a:ext uri="{FF2B5EF4-FFF2-40B4-BE49-F238E27FC236}">
                <a16:creationId xmlns:a16="http://schemas.microsoft.com/office/drawing/2014/main" id="{5361F379-1107-4601-BCAF-8FEA6A0B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84" y="700105"/>
            <a:ext cx="3140351" cy="31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3647080" y="1361980"/>
            <a:ext cx="4897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Handstand Racing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Alexandra Palace, London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60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3</a:t>
            </a:r>
            <a:r>
              <a:rPr lang="en-GB" sz="2400" baseline="30000" dirty="0">
                <a:latin typeface="Lucida Handwriting" panose="03010101010101010101" pitchFamily="66" charset="0"/>
              </a:rPr>
              <a:t>rd</a:t>
            </a:r>
            <a:r>
              <a:rPr lang="en-GB" sz="2400" dirty="0">
                <a:latin typeface="Lucida Handwriting" panose="03010101010101010101" pitchFamily="66" charset="0"/>
              </a:rPr>
              <a:t> Saturday in June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1513605" y="4058542"/>
            <a:ext cx="916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z="3600" b="1" dirty="0">
                <a:latin typeface="Bradley Hand ITC" panose="03070402050302030203" pitchFamily="66" charset="0"/>
              </a:rPr>
              <a:t>Competitor’s from all around the World meet up and race in the hand-stand position over 50m, 100m, 200m and 500m.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24292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5878C-ADC5-4215-9E8D-A9A40C317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A8720-B319-4A96-AD28-1CDF7228833D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FFB6B-31F1-4340-84E1-7979306C97F0}"/>
              </a:ext>
            </a:extLst>
          </p:cNvPr>
          <p:cNvSpPr txBox="1"/>
          <p:nvPr/>
        </p:nvSpPr>
        <p:spPr>
          <a:xfrm>
            <a:off x="3647080" y="1361980"/>
            <a:ext cx="4897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Handstand Racing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C26F2-FA7B-4995-8EEF-0BE682D8045E}"/>
              </a:ext>
            </a:extLst>
          </p:cNvPr>
          <p:cNvSpPr txBox="1"/>
          <p:nvPr/>
        </p:nvSpPr>
        <p:spPr>
          <a:xfrm>
            <a:off x="3195849" y="2768915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Arial Black" panose="020B0A04020102020204" pitchFamily="34" charset="0"/>
              </a:rPr>
              <a:t>FALSE</a:t>
            </a:r>
          </a:p>
        </p:txBody>
      </p:sp>
      <p:pic>
        <p:nvPicPr>
          <p:cNvPr id="11" name="Picture 2" descr="Free Vector | Joyful cartoon monkey doing handstand">
            <a:extLst>
              <a:ext uri="{FF2B5EF4-FFF2-40B4-BE49-F238E27FC236}">
                <a16:creationId xmlns:a16="http://schemas.microsoft.com/office/drawing/2014/main" id="{389FFFAB-296C-4138-9F70-98C1C7994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84" y="700105"/>
            <a:ext cx="3140351" cy="31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668E0-E091-45A3-867E-289221ED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957B7-31D9-4903-8D06-42045E8D3CFB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10F32-AAAB-4BE5-A1F0-147521696DDC}"/>
              </a:ext>
            </a:extLst>
          </p:cNvPr>
          <p:cNvSpPr txBox="1"/>
          <p:nvPr/>
        </p:nvSpPr>
        <p:spPr>
          <a:xfrm>
            <a:off x="2201226" y="1361980"/>
            <a:ext cx="7789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Bog Snorkelling Championships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78719-3813-49DA-A724-F97795707C53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446B6-EEBF-4577-85A7-BEEA8BE4E536}"/>
              </a:ext>
            </a:extLst>
          </p:cNvPr>
          <p:cNvSpPr txBox="1"/>
          <p:nvPr/>
        </p:nvSpPr>
        <p:spPr>
          <a:xfrm>
            <a:off x="1773573" y="2750064"/>
            <a:ext cx="1016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z="2400" dirty="0" err="1"/>
              <a:t>Llanwrtyd</a:t>
            </a:r>
            <a:r>
              <a:rPr lang="en-US" sz="2400" dirty="0"/>
              <a:t> Wells in mid Wales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B20482-DF78-4822-AA39-2A2363373328}"/>
              </a:ext>
            </a:extLst>
          </p:cNvPr>
          <p:cNvSpPr txBox="1"/>
          <p:nvPr/>
        </p:nvSpPr>
        <p:spPr>
          <a:xfrm>
            <a:off x="1773573" y="2121334"/>
            <a:ext cx="60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Last Monday in August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30E0F-3A53-42FA-9D6C-8BDAC5827D3A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54BCA-2DEC-40DE-A992-197DDA7D14EC}"/>
              </a:ext>
            </a:extLst>
          </p:cNvPr>
          <p:cNvSpPr txBox="1"/>
          <p:nvPr/>
        </p:nvSpPr>
        <p:spPr>
          <a:xfrm>
            <a:off x="1513605" y="4058542"/>
            <a:ext cx="916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z="3600" b="1" dirty="0">
                <a:latin typeface="Bradley Hand ITC" panose="03070402050302030203" pitchFamily="66" charset="0"/>
              </a:rPr>
              <a:t>The aim is to swim two lengths of the 60-yard </a:t>
            </a:r>
            <a:r>
              <a:rPr lang="en-US" sz="3600" b="1" dirty="0" err="1">
                <a:latin typeface="Bradley Hand ITC" panose="03070402050302030203" pitchFamily="66" charset="0"/>
              </a:rPr>
              <a:t>Waen</a:t>
            </a:r>
            <a:r>
              <a:rPr lang="en-US" sz="3600" b="1" dirty="0">
                <a:latin typeface="Bradley Hand ITC" panose="03070402050302030203" pitchFamily="66" charset="0"/>
              </a:rPr>
              <a:t> </a:t>
            </a:r>
            <a:r>
              <a:rPr lang="en-US" sz="3600" b="1" dirty="0" err="1">
                <a:latin typeface="Bradley Hand ITC" panose="03070402050302030203" pitchFamily="66" charset="0"/>
              </a:rPr>
              <a:t>Rhydd</a:t>
            </a:r>
            <a:r>
              <a:rPr lang="en-US" sz="3600" b="1" dirty="0">
                <a:latin typeface="Bradley Hand ITC" panose="03070402050302030203" pitchFamily="66" charset="0"/>
              </a:rPr>
              <a:t> peat bog with flippers and snorkel in the fastest time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EDE21-82AA-442B-8602-7DA71C0735F7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4098" name="Picture 2" descr="Kid on Vacation Snorkeling | Weather Clipart">
            <a:extLst>
              <a:ext uri="{FF2B5EF4-FFF2-40B4-BE49-F238E27FC236}">
                <a16:creationId xmlns:a16="http://schemas.microsoft.com/office/drawing/2014/main" id="{3130BE15-2187-4D73-8776-C03C65F0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062" y="1959494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6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668E0-E091-45A3-867E-289221ED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957B7-31D9-4903-8D06-42045E8D3CFB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10F32-AAAB-4BE5-A1F0-147521696DDC}"/>
              </a:ext>
            </a:extLst>
          </p:cNvPr>
          <p:cNvSpPr txBox="1"/>
          <p:nvPr/>
        </p:nvSpPr>
        <p:spPr>
          <a:xfrm>
            <a:off x="2201226" y="1361980"/>
            <a:ext cx="7789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Bog Snorkelling Championships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03B2B-5539-49D3-9784-F7EB31A9D8AC}"/>
              </a:ext>
            </a:extLst>
          </p:cNvPr>
          <p:cNvSpPr txBox="1"/>
          <p:nvPr/>
        </p:nvSpPr>
        <p:spPr>
          <a:xfrm>
            <a:off x="3193576" y="1801506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6"/>
                </a:solidFill>
                <a:latin typeface="Arial Black" panose="020B0A04020102020204" pitchFamily="34" charset="0"/>
              </a:rPr>
              <a:t>TRUE!</a:t>
            </a:r>
          </a:p>
        </p:txBody>
      </p:sp>
      <p:pic>
        <p:nvPicPr>
          <p:cNvPr id="5122" name="Picture 2" descr="New bog snorkelling record set at championships in Wales – video | Sport |  The Guardian">
            <a:extLst>
              <a:ext uri="{FF2B5EF4-FFF2-40B4-BE49-F238E27FC236}">
                <a16:creationId xmlns:a16="http://schemas.microsoft.com/office/drawing/2014/main" id="{DDFF7FFD-42AC-4224-AA4A-0B549213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11" y="2974239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eenager in bog snorkelling record - BelfastTelegraph.co.uk">
            <a:extLst>
              <a:ext uri="{FF2B5EF4-FFF2-40B4-BE49-F238E27FC236}">
                <a16:creationId xmlns:a16="http://schemas.microsoft.com/office/drawing/2014/main" id="{8FFA0807-BE82-4401-893B-89FA2311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7" y="2145562"/>
            <a:ext cx="4455620" cy="44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3647080" y="1361980"/>
            <a:ext cx="4897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The Horn Dance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Abbots Bromley in Staffordshire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96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1</a:t>
            </a:r>
            <a:r>
              <a:rPr lang="en-GB" sz="2400" baseline="30000" dirty="0">
                <a:latin typeface="Lucida Handwriting" panose="03010101010101010101" pitchFamily="66" charset="0"/>
              </a:rPr>
              <a:t>st</a:t>
            </a:r>
            <a:r>
              <a:rPr lang="en-GB" sz="2400" dirty="0">
                <a:latin typeface="Lucida Handwriting" panose="03010101010101010101" pitchFamily="66" charset="0"/>
              </a:rPr>
              <a:t> </a:t>
            </a:r>
            <a:r>
              <a:rPr lang="en-US" sz="2400" dirty="0">
                <a:latin typeface="Lucida Handwriting" panose="03010101010101010101" pitchFamily="66" charset="0"/>
              </a:rPr>
              <a:t>Monday after the first Sunday after September 4th</a:t>
            </a:r>
            <a:endParaRPr lang="en-GB" sz="2400" dirty="0">
              <a:latin typeface="Lucida Handwriting" panose="03010101010101010101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1513605" y="3952526"/>
            <a:ext cx="9164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z="3600" b="1" dirty="0">
                <a:latin typeface="Bradley Hand ITC" panose="03070402050302030203" pitchFamily="66" charset="0"/>
              </a:rPr>
              <a:t>The famous Horn Dance is performed by six Deer-men who wear reindeer horns. The dancers follow a 10 mile course and perform the ritual in 12 different locations in and around the village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6146" name="Picture 2" descr="holy family catholic church&#10;">
            <a:extLst>
              <a:ext uri="{FF2B5EF4-FFF2-40B4-BE49-F238E27FC236}">
                <a16:creationId xmlns:a16="http://schemas.microsoft.com/office/drawing/2014/main" id="{76F5841E-E0CB-4044-9150-F76736C8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90" y="2371721"/>
            <a:ext cx="3115676" cy="23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3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3647080" y="1361980"/>
            <a:ext cx="4897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The Horn Dance</a:t>
            </a:r>
            <a:endParaRPr lang="en-GB" sz="3200" dirty="0"/>
          </a:p>
        </p:txBody>
      </p:sp>
      <p:pic>
        <p:nvPicPr>
          <p:cNvPr id="6146" name="Picture 2" descr="holy family catholic church&#10;">
            <a:extLst>
              <a:ext uri="{FF2B5EF4-FFF2-40B4-BE49-F238E27FC236}">
                <a16:creationId xmlns:a16="http://schemas.microsoft.com/office/drawing/2014/main" id="{76F5841E-E0CB-4044-9150-F76736C8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13" y="302812"/>
            <a:ext cx="3115676" cy="23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68857-44A8-422C-8EA8-7275DF41B7C7}"/>
              </a:ext>
            </a:extLst>
          </p:cNvPr>
          <p:cNvSpPr txBox="1"/>
          <p:nvPr/>
        </p:nvSpPr>
        <p:spPr>
          <a:xfrm>
            <a:off x="3193576" y="1801506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6"/>
                </a:solidFill>
                <a:latin typeface="Arial Black" panose="020B0A04020102020204" pitchFamily="34" charset="0"/>
              </a:rPr>
              <a:t>TRUE!</a:t>
            </a:r>
          </a:p>
        </p:txBody>
      </p:sp>
      <p:pic>
        <p:nvPicPr>
          <p:cNvPr id="7170" name="Picture 2" descr="horn dancers">
            <a:extLst>
              <a:ext uri="{FF2B5EF4-FFF2-40B4-BE49-F238E27FC236}">
                <a16:creationId xmlns:a16="http://schemas.microsoft.com/office/drawing/2014/main" id="{4A548DA3-0EBC-43C4-998D-7491CDEE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DFFC"/>
              </a:clrFrom>
              <a:clrTo>
                <a:srgbClr val="C0D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5" y="2356277"/>
            <a:ext cx="5171819" cy="43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C36F994-AF24-4B1B-8FF7-255F19A4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60" y="2717107"/>
            <a:ext cx="5872926" cy="38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F09F-7169-453F-B66A-8778E2FC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5114"/>
            <a:ext cx="9144000" cy="1435307"/>
          </a:xfrm>
        </p:spPr>
        <p:txBody>
          <a:bodyPr/>
          <a:lstStyle/>
          <a:p>
            <a:r>
              <a:rPr lang="en-GB" dirty="0">
                <a:latin typeface="The Serif Extra Bold-" panose="02000503050000020004" pitchFamily="2" charset="0"/>
              </a:rPr>
              <a:t>My World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1CEBD-1D1F-4840-8826-1987F4C0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454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1A2942"/>
                </a:solidFill>
                <a:effectLst/>
                <a:latin typeface="The Serif Extra Bold-" panose="02000503050000020004" pitchFamily="2" charset="0"/>
              </a:rPr>
              <a:t>Take part in an activity that reflects England, Northern Ireland, Scotland, Wales or your part of the UK. This could include dance, music, craft, festivals, sport etc.</a:t>
            </a:r>
            <a:endParaRPr lang="en-GB" sz="3200" dirty="0">
              <a:latin typeface="The Serif Extra Bold-" panose="0200050305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53AAE-DECD-4243-9F46-2ECD0F534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99" y="406087"/>
            <a:ext cx="2155002" cy="24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Squirrel Throwing Contest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Edinburgh Castle, Scotland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96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2</a:t>
            </a:r>
            <a:r>
              <a:rPr lang="en-GB" sz="2400" baseline="30000" dirty="0">
                <a:latin typeface="Lucida Handwriting" panose="03010101010101010101" pitchFamily="66" charset="0"/>
              </a:rPr>
              <a:t>nd</a:t>
            </a:r>
            <a:r>
              <a:rPr lang="en-GB" sz="2400" dirty="0">
                <a:latin typeface="Lucida Handwriting" panose="03010101010101010101" pitchFamily="66" charset="0"/>
              </a:rPr>
              <a:t> Saturday in August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599866" y="3952526"/>
            <a:ext cx="10788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z="3600" b="1" dirty="0">
                <a:latin typeface="Bradley Hand ITC" panose="03070402050302030203" pitchFamily="66" charset="0"/>
              </a:rPr>
              <a:t>Contestants attempt to throw a squirrel the furthest distance.  Squirrels are a regarded as pests in the Castle as they destroy the wooden foundations trying to store their nuts!  The contest frightens them away for a few months!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8194" name="Picture 2" descr="Squirrel Flying Stock Illustrations – 402 Squirrel Flying Stock  Illustrations, Vectors &amp; Clipart - Dreamstime">
            <a:extLst>
              <a:ext uri="{FF2B5EF4-FFF2-40B4-BE49-F238E27FC236}">
                <a16:creationId xmlns:a16="http://schemas.microsoft.com/office/drawing/2014/main" id="{F17FC45A-6901-4AD9-BF7F-92FD2DF8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6" y="1781902"/>
            <a:ext cx="3331896" cy="23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Squirrel Throwing Contest</a:t>
            </a:r>
            <a:endParaRPr lang="en-GB" sz="3200" dirty="0"/>
          </a:p>
        </p:txBody>
      </p:sp>
      <p:pic>
        <p:nvPicPr>
          <p:cNvPr id="8194" name="Picture 2" descr="Squirrel Flying Stock Illustrations – 402 Squirrel Flying Stock  Illustrations, Vectors &amp; Clipart - Dreamstime">
            <a:extLst>
              <a:ext uri="{FF2B5EF4-FFF2-40B4-BE49-F238E27FC236}">
                <a16:creationId xmlns:a16="http://schemas.microsoft.com/office/drawing/2014/main" id="{F17FC45A-6901-4AD9-BF7F-92FD2DF8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6" y="1781902"/>
            <a:ext cx="3331896" cy="23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BBB25-6288-4741-886A-4CB2D7E07E45}"/>
              </a:ext>
            </a:extLst>
          </p:cNvPr>
          <p:cNvSpPr txBox="1"/>
          <p:nvPr/>
        </p:nvSpPr>
        <p:spPr>
          <a:xfrm>
            <a:off x="3195849" y="1893395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Arial Black" panose="020B0A040201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7444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Tar-Barrel Racing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Ottery St Mary, Devon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96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5</a:t>
            </a:r>
            <a:r>
              <a:rPr lang="en-GB" sz="2400" baseline="30000" dirty="0">
                <a:latin typeface="Lucida Handwriting" panose="03010101010101010101" pitchFamily="66" charset="0"/>
              </a:rPr>
              <a:t>th</a:t>
            </a:r>
            <a:r>
              <a:rPr lang="en-GB" sz="2400" dirty="0">
                <a:latin typeface="Lucida Handwriting" panose="03010101010101010101" pitchFamily="66" charset="0"/>
              </a:rPr>
              <a:t> November (Bonfire Night)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1773573" y="4275002"/>
            <a:ext cx="8477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pPr algn="ctr"/>
            <a:r>
              <a:rPr lang="en-US" sz="3600" b="1" dirty="0">
                <a:latin typeface="Bradley Hand ITC" panose="03070402050302030203" pitchFamily="66" charset="0"/>
              </a:rPr>
              <a:t>People race through the streets of the town, carrying flaming wooden barrels of burning tar on their backs.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9218" name="Picture 2" descr="Ottery Tar Barrels (@otterytarbarrel) | Twitter">
            <a:extLst>
              <a:ext uri="{FF2B5EF4-FFF2-40B4-BE49-F238E27FC236}">
                <a16:creationId xmlns:a16="http://schemas.microsoft.com/office/drawing/2014/main" id="{EF975AED-7E90-454F-AC8D-248CF453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522" y="1601007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Tar-Barrel Racing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7694D-A94F-4750-A091-4E5CC460DD96}"/>
              </a:ext>
            </a:extLst>
          </p:cNvPr>
          <p:cNvSpPr txBox="1"/>
          <p:nvPr/>
        </p:nvSpPr>
        <p:spPr>
          <a:xfrm>
            <a:off x="3193576" y="1801506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6"/>
                </a:solidFill>
                <a:latin typeface="Arial Black" panose="020B0A04020102020204" pitchFamily="34" charset="0"/>
              </a:rPr>
              <a:t>TRUE!</a:t>
            </a:r>
          </a:p>
        </p:txBody>
      </p:sp>
      <p:pic>
        <p:nvPicPr>
          <p:cNvPr id="10242" name="Picture 2" descr="Amazing pictures of Ottery Tar Barrels in previous years - Devon Live">
            <a:extLst>
              <a:ext uri="{FF2B5EF4-FFF2-40B4-BE49-F238E27FC236}">
                <a16:creationId xmlns:a16="http://schemas.microsoft.com/office/drawing/2014/main" id="{B98209F6-33D4-4705-AA17-A1423A26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7" y="1361980"/>
            <a:ext cx="3624956" cy="50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ttery Tar Barrels 2020 - Rad Season">
            <a:extLst>
              <a:ext uri="{FF2B5EF4-FFF2-40B4-BE49-F238E27FC236}">
                <a16:creationId xmlns:a16="http://schemas.microsoft.com/office/drawing/2014/main" id="{308B8107-867B-47DC-AFC5-5CDDE0FF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18" y="2979148"/>
            <a:ext cx="4462670" cy="31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uy Fawkes Night celebrations see Brits carry flaming tar barrels through  streets as fireworks light up skies">
            <a:extLst>
              <a:ext uri="{FF2B5EF4-FFF2-40B4-BE49-F238E27FC236}">
                <a16:creationId xmlns:a16="http://schemas.microsoft.com/office/drawing/2014/main" id="{C9D2BF52-2C31-44EB-8081-E7064797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6" y="1191772"/>
            <a:ext cx="3572155" cy="5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D8026F-0662-4BC6-A701-7E8E31EA03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0060" y="771322"/>
            <a:ext cx="4136931" cy="3646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Turning the Devil's Stone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 err="1"/>
              <a:t>Shebbear</a:t>
            </a:r>
            <a:r>
              <a:rPr lang="en-GB" sz="2400" dirty="0"/>
              <a:t>, Devon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96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5</a:t>
            </a:r>
            <a:r>
              <a:rPr lang="en-GB" sz="2400" baseline="30000" dirty="0">
                <a:latin typeface="Lucida Handwriting" panose="03010101010101010101" pitchFamily="66" charset="0"/>
              </a:rPr>
              <a:t>th</a:t>
            </a:r>
            <a:r>
              <a:rPr lang="en-GB" sz="2400" dirty="0">
                <a:latin typeface="Lucida Handwriting" panose="03010101010101010101" pitchFamily="66" charset="0"/>
              </a:rPr>
              <a:t> November (Bonfire Night)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656022" y="4203359"/>
            <a:ext cx="10879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pPr algn="ctr"/>
            <a:r>
              <a:rPr lang="en-US" sz="3600" b="1" dirty="0">
                <a:latin typeface="Bradley Hand ITC" panose="03070402050302030203" pitchFamily="66" charset="0"/>
              </a:rPr>
              <a:t>The villagers of </a:t>
            </a:r>
            <a:r>
              <a:rPr lang="en-US" sz="3600" b="1" dirty="0" err="1">
                <a:latin typeface="Bradley Hand ITC" panose="03070402050302030203" pitchFamily="66" charset="0"/>
              </a:rPr>
              <a:t>Shebbear</a:t>
            </a:r>
            <a:r>
              <a:rPr lang="en-US" sz="3600" b="1" dirty="0">
                <a:latin typeface="Bradley Hand ITC" panose="03070402050302030203" pitchFamily="66" charset="0"/>
              </a:rPr>
              <a:t> in Devon, turn over a six feet long stone under an ancient oak tree!  It is believed to be a stone that the Devil threw to earth when he was cast out of Heaven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11266" name="Picture 2" descr="Free Stone Clipart Black And White, Download Free Clip Art, Free Clip Art  on Clipart Library">
            <a:extLst>
              <a:ext uri="{FF2B5EF4-FFF2-40B4-BE49-F238E27FC236}">
                <a16:creationId xmlns:a16="http://schemas.microsoft.com/office/drawing/2014/main" id="{6251D27E-95AC-4D22-A007-73E2EC0E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39473" y="2541828"/>
            <a:ext cx="1261127" cy="25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hebbear Turning the Devils Stone | Nearby Events">
            <a:extLst>
              <a:ext uri="{FF2B5EF4-FFF2-40B4-BE49-F238E27FC236}">
                <a16:creationId xmlns:a16="http://schemas.microsoft.com/office/drawing/2014/main" id="{79084A36-B781-4013-90CF-3A4B4D63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7" y="3005360"/>
            <a:ext cx="5329859" cy="32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Turning the Devil's Stone</a:t>
            </a:r>
            <a:endParaRPr lang="en-GB" sz="3200" dirty="0"/>
          </a:p>
        </p:txBody>
      </p:sp>
      <p:pic>
        <p:nvPicPr>
          <p:cNvPr id="12292" name="Picture 4" descr="Turning the Devil's Stone 2017 - Shebbear, Devon - Contrary Life">
            <a:extLst>
              <a:ext uri="{FF2B5EF4-FFF2-40B4-BE49-F238E27FC236}">
                <a16:creationId xmlns:a16="http://schemas.microsoft.com/office/drawing/2014/main" id="{5D5542C6-A6EC-405E-8D10-90F1D2E9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65" y="2794286"/>
            <a:ext cx="5329861" cy="35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7E253D-5EE0-42AF-8D6F-CCFED167389B}"/>
              </a:ext>
            </a:extLst>
          </p:cNvPr>
          <p:cNvSpPr txBox="1"/>
          <p:nvPr/>
        </p:nvSpPr>
        <p:spPr>
          <a:xfrm>
            <a:off x="3193576" y="1801506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6"/>
                </a:solidFill>
                <a:latin typeface="Arial Black" panose="020B0A04020102020204" pitchFamily="34" charset="0"/>
              </a:rPr>
              <a:t>TRUE!</a:t>
            </a:r>
          </a:p>
        </p:txBody>
      </p:sp>
    </p:spTree>
    <p:extLst>
      <p:ext uri="{BB962C8B-B14F-4D97-AF65-F5344CB8AC3E}">
        <p14:creationId xmlns:p14="http://schemas.microsoft.com/office/powerpoint/2010/main" val="21853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rgbClr val="003366"/>
                </a:solidFill>
                <a:latin typeface="Verdana" panose="020B0604030504040204" pitchFamily="34" charset="0"/>
              </a:rPr>
              <a:t>Piehead</a:t>
            </a:r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 Racing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Pickering, Yorkshire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96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2</a:t>
            </a:r>
            <a:r>
              <a:rPr lang="en-GB" sz="2400" baseline="30000" dirty="0">
                <a:latin typeface="Lucida Handwriting" panose="03010101010101010101" pitchFamily="66" charset="0"/>
              </a:rPr>
              <a:t>nd</a:t>
            </a:r>
            <a:r>
              <a:rPr lang="en-GB" sz="2400" dirty="0">
                <a:latin typeface="Lucida Handwriting" panose="03010101010101010101" pitchFamily="66" charset="0"/>
              </a:rPr>
              <a:t> Saturday in April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656022" y="4328054"/>
            <a:ext cx="10879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pPr algn="ctr"/>
            <a:r>
              <a:rPr lang="en-US" sz="3600" b="1" dirty="0">
                <a:latin typeface="Bradley Hand ITC" panose="03070402050302030203" pitchFamily="66" charset="0"/>
              </a:rPr>
              <a:t>The villagers of Pickering rename their town Pie-</a:t>
            </a:r>
            <a:r>
              <a:rPr lang="en-US" sz="3600" b="1" dirty="0" err="1">
                <a:latin typeface="Bradley Hand ITC" panose="03070402050302030203" pitchFamily="66" charset="0"/>
              </a:rPr>
              <a:t>kering</a:t>
            </a:r>
            <a:r>
              <a:rPr lang="en-US" sz="3600" b="1" dirty="0">
                <a:latin typeface="Bradley Hand ITC" panose="03070402050302030203" pitchFamily="66" charset="0"/>
              </a:rPr>
              <a:t> for a weekend.  They race through the town with large pork pies on their heads.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1026" name="Picture 2" descr="1280px Man Running Scared Cartoon Vector Svg - Animated Scared Person Png ,  Free Transparent Clipart - ClipartKey">
            <a:extLst>
              <a:ext uri="{FF2B5EF4-FFF2-40B4-BE49-F238E27FC236}">
                <a16:creationId xmlns:a16="http://schemas.microsoft.com/office/drawing/2014/main" id="{E050162A-6B95-40FF-936D-8FD045BE8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r="26712"/>
          <a:stretch/>
        </p:blipFill>
        <p:spPr bwMode="auto">
          <a:xfrm>
            <a:off x="7726018" y="1601007"/>
            <a:ext cx="2464904" cy="29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41730-1A93-4E8B-8645-0F08AF901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890" y="806717"/>
            <a:ext cx="1199493" cy="12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rgbClr val="003366"/>
                </a:solidFill>
                <a:latin typeface="Verdana" panose="020B0604030504040204" pitchFamily="34" charset="0"/>
              </a:rPr>
              <a:t>Piehead</a:t>
            </a:r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 Racing</a:t>
            </a:r>
            <a:endParaRPr lang="en-GB" sz="3200" dirty="0"/>
          </a:p>
        </p:txBody>
      </p:sp>
      <p:pic>
        <p:nvPicPr>
          <p:cNvPr id="1026" name="Picture 2" descr="1280px Man Running Scared Cartoon Vector Svg - Animated Scared Person Png ,  Free Transparent Clipart - ClipartKey">
            <a:extLst>
              <a:ext uri="{FF2B5EF4-FFF2-40B4-BE49-F238E27FC236}">
                <a16:creationId xmlns:a16="http://schemas.microsoft.com/office/drawing/2014/main" id="{E050162A-6B95-40FF-936D-8FD045BE8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r="26712"/>
          <a:stretch/>
        </p:blipFill>
        <p:spPr bwMode="auto">
          <a:xfrm>
            <a:off x="7726018" y="1601007"/>
            <a:ext cx="2464904" cy="29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41730-1A93-4E8B-8645-0F08AF901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890" y="806717"/>
            <a:ext cx="1199493" cy="1231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85CA5E-72A0-46A5-BE3C-BDF8D13BC256}"/>
              </a:ext>
            </a:extLst>
          </p:cNvPr>
          <p:cNvSpPr txBox="1"/>
          <p:nvPr/>
        </p:nvSpPr>
        <p:spPr>
          <a:xfrm>
            <a:off x="3158171" y="2044528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Arial Black" panose="020B0A040201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5477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Worm Charming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 err="1"/>
              <a:t>Blackawton</a:t>
            </a:r>
            <a:r>
              <a:rPr lang="en-GB" sz="2400" dirty="0"/>
              <a:t>, Devon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96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2</a:t>
            </a:r>
            <a:r>
              <a:rPr lang="en-GB" sz="2400" baseline="30000" dirty="0">
                <a:latin typeface="Lucida Handwriting" panose="03010101010101010101" pitchFamily="66" charset="0"/>
              </a:rPr>
              <a:t>nd</a:t>
            </a:r>
            <a:r>
              <a:rPr lang="en-GB" sz="2400" dirty="0">
                <a:latin typeface="Lucida Handwriting" panose="03010101010101010101" pitchFamily="66" charset="0"/>
              </a:rPr>
              <a:t> Saturday in May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656022" y="3811217"/>
            <a:ext cx="10879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pPr algn="ctr"/>
            <a:r>
              <a:rPr lang="en-US" sz="3600" b="1" dirty="0">
                <a:latin typeface="Bradley Hand ITC" panose="03070402050302030203" pitchFamily="66" charset="0"/>
              </a:rPr>
              <a:t>Teams of 3 people each have a 1mx1m square.  They have 5 minutes to Worm-up and then 15 minutes to “charm” as many earthworms from the ground as possible without digging, forking or using harmful liquids.  The team with the most worms is the winner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  <p:pic>
        <p:nvPicPr>
          <p:cNvPr id="2050" name="Picture 2" descr="Cartoon earthworm PNG and Clipart | Cartoon clip art, Cartoon drawings,  Scrapbook cover">
            <a:extLst>
              <a:ext uri="{FF2B5EF4-FFF2-40B4-BE49-F238E27FC236}">
                <a16:creationId xmlns:a16="http://schemas.microsoft.com/office/drawing/2014/main" id="{B6257E29-FD30-40DF-9A69-4CCAEFF1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74" y="735441"/>
            <a:ext cx="2812074" cy="26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591032" y="346317"/>
            <a:ext cx="100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Worm Charming</a:t>
            </a:r>
            <a:endParaRPr lang="en-GB" sz="3200" dirty="0"/>
          </a:p>
        </p:txBody>
      </p:sp>
      <p:pic>
        <p:nvPicPr>
          <p:cNvPr id="3074" name="Picture 2" descr="International Festival of Wormcharming | Blackawton">
            <a:extLst>
              <a:ext uri="{FF2B5EF4-FFF2-40B4-BE49-F238E27FC236}">
                <a16:creationId xmlns:a16="http://schemas.microsoft.com/office/drawing/2014/main" id="{672F6A3B-C297-4EE4-B326-1289DCD4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3" y="2855698"/>
            <a:ext cx="5805557" cy="38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BFA6E-6C33-4758-9DF3-44B243F7278F}"/>
              </a:ext>
            </a:extLst>
          </p:cNvPr>
          <p:cNvSpPr txBox="1"/>
          <p:nvPr/>
        </p:nvSpPr>
        <p:spPr>
          <a:xfrm>
            <a:off x="3193576" y="1801506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6"/>
                </a:solidFill>
                <a:latin typeface="Arial Black" panose="020B0A04020102020204" pitchFamily="34" charset="0"/>
              </a:rPr>
              <a:t>TRUE!</a:t>
            </a:r>
          </a:p>
        </p:txBody>
      </p:sp>
      <p:pic>
        <p:nvPicPr>
          <p:cNvPr id="3076" name="Picture 4" descr="World Worm Charming Championship | Joy of Sport">
            <a:extLst>
              <a:ext uri="{FF2B5EF4-FFF2-40B4-BE49-F238E27FC236}">
                <a16:creationId xmlns:a16="http://schemas.microsoft.com/office/drawing/2014/main" id="{5A1A944B-BABE-47DE-AEF8-78571E49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3055210"/>
            <a:ext cx="5532937" cy="34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F09F-7169-453F-B66A-8778E2FC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2774"/>
            <a:ext cx="9144000" cy="1030630"/>
          </a:xfrm>
        </p:spPr>
        <p:txBody>
          <a:bodyPr>
            <a:normAutofit/>
          </a:bodyPr>
          <a:lstStyle/>
          <a:p>
            <a:r>
              <a:rPr lang="en-GB" dirty="0">
                <a:latin typeface="The Serif Extra Bold-" panose="02000503050000020004" pitchFamily="2" charset="0"/>
              </a:rPr>
              <a:t>The United Kingdom (UK)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1CEBD-1D1F-4840-8826-1987F4C0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799399"/>
            <a:ext cx="3366052" cy="1467801"/>
          </a:xfrm>
        </p:spPr>
        <p:txBody>
          <a:bodyPr>
            <a:normAutofit/>
          </a:bodyPr>
          <a:lstStyle/>
          <a:p>
            <a:r>
              <a:rPr lang="en-US" sz="5400" b="0" i="0" dirty="0">
                <a:solidFill>
                  <a:srgbClr val="FF0000"/>
                </a:solidFill>
                <a:effectLst/>
                <a:latin typeface="The Serif Extra Bold-" panose="02000503050000020004" pitchFamily="2" charset="0"/>
              </a:rPr>
              <a:t>England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E4BA87-045F-4046-960B-D33C39E69E7C}"/>
              </a:ext>
            </a:extLst>
          </p:cNvPr>
          <p:cNvSpPr txBox="1">
            <a:spLocks/>
          </p:cNvSpPr>
          <p:nvPr/>
        </p:nvSpPr>
        <p:spPr>
          <a:xfrm>
            <a:off x="1524000" y="2074288"/>
            <a:ext cx="9144000" cy="725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1A2942"/>
                </a:solidFill>
                <a:latin typeface="The Serif Extra Bold-" panose="02000503050000020004" pitchFamily="2" charset="0"/>
              </a:rPr>
              <a:t>The UK is made up of 4 separate countries:-</a:t>
            </a:r>
            <a:endParaRPr lang="en-US" sz="3200" dirty="0">
              <a:solidFill>
                <a:srgbClr val="1A2942"/>
              </a:solidFill>
              <a:latin typeface="The Serif Extra Bold-" panose="02000503050000020004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75350C-13ED-4F7E-8F28-5F824F7272B0}"/>
              </a:ext>
            </a:extLst>
          </p:cNvPr>
          <p:cNvSpPr txBox="1">
            <a:spLocks/>
          </p:cNvSpPr>
          <p:nvPr/>
        </p:nvSpPr>
        <p:spPr>
          <a:xfrm>
            <a:off x="6374296" y="2833701"/>
            <a:ext cx="3366052" cy="146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he Serif Extra Bold-" panose="02000503050000020004" pitchFamily="2" charset="0"/>
              </a:rPr>
              <a:t>Scotland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391FE5-445A-43CB-A419-C2B6AD81AE2B}"/>
              </a:ext>
            </a:extLst>
          </p:cNvPr>
          <p:cNvSpPr txBox="1">
            <a:spLocks/>
          </p:cNvSpPr>
          <p:nvPr/>
        </p:nvSpPr>
        <p:spPr>
          <a:xfrm>
            <a:off x="1245704" y="4309294"/>
            <a:ext cx="3366052" cy="1467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B050"/>
                </a:solidFill>
                <a:latin typeface="The Serif Extra Bold-" panose="02000503050000020004" pitchFamily="2" charset="0"/>
              </a:rPr>
              <a:t>Northern Ireland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334C14-815D-4F8F-8ABB-D09DD686318C}"/>
              </a:ext>
            </a:extLst>
          </p:cNvPr>
          <p:cNvSpPr txBox="1">
            <a:spLocks/>
          </p:cNvSpPr>
          <p:nvPr/>
        </p:nvSpPr>
        <p:spPr>
          <a:xfrm>
            <a:off x="6374296" y="4397425"/>
            <a:ext cx="3366052" cy="146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The Serif Extra Bold-" panose="02000503050000020004" pitchFamily="2" charset="0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179961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BF3C2-6AD5-4982-812C-D4A397E2E134}"/>
              </a:ext>
            </a:extLst>
          </p:cNvPr>
          <p:cNvSpPr txBox="1"/>
          <p:nvPr/>
        </p:nvSpPr>
        <p:spPr>
          <a:xfrm>
            <a:off x="5286924" y="302812"/>
            <a:ext cx="161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UK Wife Carrying Race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6C596-DA75-4DFE-A19F-852226F8FAF7}"/>
              </a:ext>
            </a:extLst>
          </p:cNvPr>
          <p:cNvSpPr txBox="1"/>
          <p:nvPr/>
        </p:nvSpPr>
        <p:spPr>
          <a:xfrm>
            <a:off x="599866" y="21213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0A384-9E8E-468C-8820-27AF6B9200A7}"/>
              </a:ext>
            </a:extLst>
          </p:cNvPr>
          <p:cNvSpPr txBox="1"/>
          <p:nvPr/>
        </p:nvSpPr>
        <p:spPr>
          <a:xfrm>
            <a:off x="1773573" y="2750064"/>
            <a:ext cx="797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z="2400" dirty="0"/>
              <a:t>'The </a:t>
            </a:r>
            <a:r>
              <a:rPr lang="en-US" sz="2400" dirty="0" err="1"/>
              <a:t>Nower</a:t>
            </a:r>
            <a:r>
              <a:rPr lang="en-US" sz="2400" dirty="0"/>
              <a:t>,' Dorking, Surrey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44A6-121A-4B6E-B273-F216416897CC}"/>
              </a:ext>
            </a:extLst>
          </p:cNvPr>
          <p:cNvSpPr txBox="1"/>
          <p:nvPr/>
        </p:nvSpPr>
        <p:spPr>
          <a:xfrm>
            <a:off x="1773573" y="2121334"/>
            <a:ext cx="961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ucida Handwriting" panose="03010101010101010101" pitchFamily="66" charset="0"/>
              </a:rPr>
              <a:t>A Saturday in February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4D657-964B-4A93-AE03-E87FFAFA7C58}"/>
              </a:ext>
            </a:extLst>
          </p:cNvPr>
          <p:cNvSpPr txBox="1"/>
          <p:nvPr/>
        </p:nvSpPr>
        <p:spPr>
          <a:xfrm>
            <a:off x="599866" y="2750063"/>
            <a:ext cx="13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Place: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FE493-AA61-42D3-AC5C-C9A885D3DD64}"/>
              </a:ext>
            </a:extLst>
          </p:cNvPr>
          <p:cNvSpPr txBox="1"/>
          <p:nvPr/>
        </p:nvSpPr>
        <p:spPr>
          <a:xfrm>
            <a:off x="656021" y="4007518"/>
            <a:ext cx="10879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pPr algn="ctr"/>
            <a:r>
              <a:rPr lang="en-US" sz="3600" b="1" dirty="0">
                <a:latin typeface="Bradley Hand ITC" panose="03070402050302030203" pitchFamily="66" charset="0"/>
              </a:rPr>
              <a:t>“Husbands” carry their “Wives” over a 380m long, up and downhill course including hay-bale hurdles and water obstacles.  First ones over the line get to enter into the World Wife Carrying Championships in Finland.</a:t>
            </a:r>
            <a:endParaRPr lang="en-GB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E77C7-1AF2-4DF4-84D2-21DC79AACACB}"/>
              </a:ext>
            </a:extLst>
          </p:cNvPr>
          <p:cNvSpPr txBox="1"/>
          <p:nvPr/>
        </p:nvSpPr>
        <p:spPr>
          <a:xfrm>
            <a:off x="599866" y="3378791"/>
            <a:ext cx="2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GB" sz="2400" dirty="0"/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274213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D0C82-CDB8-48C7-8ED9-3BE4DBC7F3BD}"/>
              </a:ext>
            </a:extLst>
          </p:cNvPr>
          <p:cNvSpPr txBox="1"/>
          <p:nvPr/>
        </p:nvSpPr>
        <p:spPr>
          <a:xfrm>
            <a:off x="2123472" y="1308620"/>
            <a:ext cx="794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UK Wife Carrying Race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BFA6E-6C33-4758-9DF3-44B243F7278F}"/>
              </a:ext>
            </a:extLst>
          </p:cNvPr>
          <p:cNvSpPr txBox="1"/>
          <p:nvPr/>
        </p:nvSpPr>
        <p:spPr>
          <a:xfrm>
            <a:off x="3195850" y="1799746"/>
            <a:ext cx="58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6"/>
                </a:solidFill>
                <a:latin typeface="Arial Black" panose="020B0A04020102020204" pitchFamily="34" charset="0"/>
              </a:rPr>
              <a:t>TRUE!</a:t>
            </a:r>
          </a:p>
        </p:txBody>
      </p:sp>
      <p:pic>
        <p:nvPicPr>
          <p:cNvPr id="4098" name="Picture 2" descr="The UK Wife Carrying Race">
            <a:extLst>
              <a:ext uri="{FF2B5EF4-FFF2-40B4-BE49-F238E27FC236}">
                <a16:creationId xmlns:a16="http://schemas.microsoft.com/office/drawing/2014/main" id="{CF1B237B-01B9-4923-9020-795DC718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3" y="2815409"/>
            <a:ext cx="5221026" cy="34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fe-carrying and burning bridges: Sunday's best photos | News | The  Guardian">
            <a:extLst>
              <a:ext uri="{FF2B5EF4-FFF2-40B4-BE49-F238E27FC236}">
                <a16:creationId xmlns:a16="http://schemas.microsoft.com/office/drawing/2014/main" id="{0E67310C-BDA6-44D4-B681-76BB8D5E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13" y="2971157"/>
            <a:ext cx="4818748" cy="33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EE70C-46BE-480E-A365-A4CBAA27D504}"/>
              </a:ext>
            </a:extLst>
          </p:cNvPr>
          <p:cNvSpPr txBox="1"/>
          <p:nvPr/>
        </p:nvSpPr>
        <p:spPr>
          <a:xfrm>
            <a:off x="5286924" y="302812"/>
            <a:ext cx="161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Lucida Handwriting" panose="03010101010101010101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626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BF6C-EBFA-4062-967E-981F3BC37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EE70C-46BE-480E-A365-A4CBAA27D504}"/>
              </a:ext>
            </a:extLst>
          </p:cNvPr>
          <p:cNvSpPr txBox="1"/>
          <p:nvPr/>
        </p:nvSpPr>
        <p:spPr>
          <a:xfrm>
            <a:off x="669984" y="1536174"/>
            <a:ext cx="10852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Do you know of any other unusual festivals?</a:t>
            </a:r>
          </a:p>
        </p:txBody>
      </p:sp>
    </p:spTree>
    <p:extLst>
      <p:ext uri="{BB962C8B-B14F-4D97-AF65-F5344CB8AC3E}">
        <p14:creationId xmlns:p14="http://schemas.microsoft.com/office/powerpoint/2010/main" val="4966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51CEBD-1D1F-4840-8826-1987F4C0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974" y="741522"/>
            <a:ext cx="3366052" cy="783596"/>
          </a:xfrm>
        </p:spPr>
        <p:txBody>
          <a:bodyPr>
            <a:normAutofit lnSpcReduction="10000"/>
          </a:bodyPr>
          <a:lstStyle/>
          <a:p>
            <a:r>
              <a:rPr lang="en-US" sz="5400" b="0" i="0" dirty="0">
                <a:solidFill>
                  <a:srgbClr val="FF0000"/>
                </a:solidFill>
                <a:effectLst/>
                <a:latin typeface="The Serif Extra Bold-" panose="02000503050000020004" pitchFamily="2" charset="0"/>
              </a:rPr>
              <a:t>England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pic>
        <p:nvPicPr>
          <p:cNvPr id="5128" name="Picture 8" descr="English Flag | English flag, England flag, Flag">
            <a:extLst>
              <a:ext uri="{FF2B5EF4-FFF2-40B4-BE49-F238E27FC236}">
                <a16:creationId xmlns:a16="http://schemas.microsoft.com/office/drawing/2014/main" id="{838D9484-0ED6-471B-BCF3-6010045D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6" y="1790982"/>
            <a:ext cx="5536096" cy="30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F4CA1E-4523-4B6B-8947-D79204C0AC04}"/>
              </a:ext>
            </a:extLst>
          </p:cNvPr>
          <p:cNvSpPr txBox="1"/>
          <p:nvPr/>
        </p:nvSpPr>
        <p:spPr>
          <a:xfrm>
            <a:off x="923736" y="5119856"/>
            <a:ext cx="5536096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/>
              <a:t>Flag of St George</a:t>
            </a:r>
          </a:p>
        </p:txBody>
      </p:sp>
      <p:pic>
        <p:nvPicPr>
          <p:cNvPr id="5130" name="Picture 10" descr="British National Symbols | Gordon's Bugle | Sir Gordon Bennett">
            <a:extLst>
              <a:ext uri="{FF2B5EF4-FFF2-40B4-BE49-F238E27FC236}">
                <a16:creationId xmlns:a16="http://schemas.microsoft.com/office/drawing/2014/main" id="{84DA0E44-AD69-4DC1-98CD-447CECE6E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5" r="23643"/>
          <a:stretch/>
        </p:blipFill>
        <p:spPr bwMode="auto">
          <a:xfrm>
            <a:off x="7760434" y="2511609"/>
            <a:ext cx="311168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26710-6C48-498D-9710-E87209F54C85}"/>
              </a:ext>
            </a:extLst>
          </p:cNvPr>
          <p:cNvSpPr txBox="1"/>
          <p:nvPr/>
        </p:nvSpPr>
        <p:spPr>
          <a:xfrm>
            <a:off x="7976200" y="1716618"/>
            <a:ext cx="2680155" cy="947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/>
              <a:t>The Rose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E6E60-8D32-41F2-BC55-60F470B82540}"/>
              </a:ext>
            </a:extLst>
          </p:cNvPr>
          <p:cNvSpPr txBox="1"/>
          <p:nvPr/>
        </p:nvSpPr>
        <p:spPr>
          <a:xfrm>
            <a:off x="6977268" y="2657844"/>
            <a:ext cx="4678018" cy="131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/>
              <a:t>What is the National Flower?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7BF9D-B075-4743-A47E-9D294BFF1746}"/>
              </a:ext>
            </a:extLst>
          </p:cNvPr>
          <p:cNvSpPr txBox="1"/>
          <p:nvPr/>
        </p:nvSpPr>
        <p:spPr>
          <a:xfrm>
            <a:off x="1524000" y="5189795"/>
            <a:ext cx="4678018" cy="131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/>
              <a:t>What is the name of the flag?</a:t>
            </a:r>
          </a:p>
        </p:txBody>
      </p:sp>
    </p:spTree>
    <p:extLst>
      <p:ext uri="{BB962C8B-B14F-4D97-AF65-F5344CB8AC3E}">
        <p14:creationId xmlns:p14="http://schemas.microsoft.com/office/powerpoint/2010/main" val="278546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F75350C-13ED-4F7E-8F28-5F824F7272B0}"/>
              </a:ext>
            </a:extLst>
          </p:cNvPr>
          <p:cNvSpPr txBox="1">
            <a:spLocks/>
          </p:cNvSpPr>
          <p:nvPr/>
        </p:nvSpPr>
        <p:spPr>
          <a:xfrm>
            <a:off x="4412974" y="647793"/>
            <a:ext cx="3366052" cy="146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he Serif Extra Bold-" panose="02000503050000020004" pitchFamily="2" charset="0"/>
              </a:rPr>
              <a:t>Scotland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838D9484-0ED6-471B-BCF3-6010045D3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18233"/>
          <a:stretch/>
        </p:blipFill>
        <p:spPr bwMode="auto">
          <a:xfrm>
            <a:off x="1035054" y="1594740"/>
            <a:ext cx="5198810" cy="34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F4CA1E-4523-4B6B-8947-D79204C0AC04}"/>
              </a:ext>
            </a:extLst>
          </p:cNvPr>
          <p:cNvSpPr txBox="1"/>
          <p:nvPr/>
        </p:nvSpPr>
        <p:spPr>
          <a:xfrm>
            <a:off x="830971" y="5172868"/>
            <a:ext cx="5536096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Flag of St Andrew</a:t>
            </a:r>
          </a:p>
        </p:txBody>
      </p:sp>
      <p:pic>
        <p:nvPicPr>
          <p:cNvPr id="5130" name="Picture 10" descr="British National Symbols | Gordon's Bugle | Sir Gordon Bennett">
            <a:extLst>
              <a:ext uri="{FF2B5EF4-FFF2-40B4-BE49-F238E27FC236}">
                <a16:creationId xmlns:a16="http://schemas.microsoft.com/office/drawing/2014/main" id="{84DA0E44-AD69-4DC1-98CD-447CECE6E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-809" r="72440" b="809"/>
          <a:stretch/>
        </p:blipFill>
        <p:spPr bwMode="auto">
          <a:xfrm>
            <a:off x="7521893" y="2471854"/>
            <a:ext cx="311168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26710-6C48-498D-9710-E87209F54C85}"/>
              </a:ext>
            </a:extLst>
          </p:cNvPr>
          <p:cNvSpPr txBox="1"/>
          <p:nvPr/>
        </p:nvSpPr>
        <p:spPr>
          <a:xfrm>
            <a:off x="7586686" y="1743285"/>
            <a:ext cx="3111689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The Thistle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07134-F0A5-44B4-94B4-6D333C868331}"/>
              </a:ext>
            </a:extLst>
          </p:cNvPr>
          <p:cNvSpPr txBox="1"/>
          <p:nvPr/>
        </p:nvSpPr>
        <p:spPr>
          <a:xfrm>
            <a:off x="1433643" y="5179652"/>
            <a:ext cx="4330751" cy="92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What is the name of the flag?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480928-9AFF-4513-B4DF-7E90FDAF27BD}"/>
              </a:ext>
            </a:extLst>
          </p:cNvPr>
          <p:cNvSpPr txBox="1"/>
          <p:nvPr/>
        </p:nvSpPr>
        <p:spPr>
          <a:xfrm>
            <a:off x="6977268" y="2657844"/>
            <a:ext cx="4678018" cy="131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is the National Flower?</a:t>
            </a:r>
          </a:p>
        </p:txBody>
      </p:sp>
    </p:spTree>
    <p:extLst>
      <p:ext uri="{BB962C8B-B14F-4D97-AF65-F5344CB8AC3E}">
        <p14:creationId xmlns:p14="http://schemas.microsoft.com/office/powerpoint/2010/main" val="292762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A6B0B-72D9-4995-B944-DF07D011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2" y="1731600"/>
            <a:ext cx="5000627" cy="3333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D334C14-815D-4F8F-8ABB-D09DD686318C}"/>
              </a:ext>
            </a:extLst>
          </p:cNvPr>
          <p:cNvSpPr txBox="1">
            <a:spLocks/>
          </p:cNvSpPr>
          <p:nvPr/>
        </p:nvSpPr>
        <p:spPr>
          <a:xfrm>
            <a:off x="4550838" y="724504"/>
            <a:ext cx="3366052" cy="793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The Serif Extra Bold-" panose="02000503050000020004" pitchFamily="2" charset="0"/>
              </a:rPr>
              <a:t>Wales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4CA1E-4523-4B6B-8947-D79204C0AC04}"/>
              </a:ext>
            </a:extLst>
          </p:cNvPr>
          <p:cNvSpPr txBox="1"/>
          <p:nvPr/>
        </p:nvSpPr>
        <p:spPr>
          <a:xfrm>
            <a:off x="830971" y="5172868"/>
            <a:ext cx="5536096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/>
              <a:t>The Red Dragon</a:t>
            </a:r>
          </a:p>
        </p:txBody>
      </p:sp>
      <p:pic>
        <p:nvPicPr>
          <p:cNvPr id="5130" name="Picture 10" descr="British National Symbols | Gordon's Bugle | Sir Gordon Bennett">
            <a:extLst>
              <a:ext uri="{FF2B5EF4-FFF2-40B4-BE49-F238E27FC236}">
                <a16:creationId xmlns:a16="http://schemas.microsoft.com/office/drawing/2014/main" id="{84DA0E44-AD69-4DC1-98CD-447CECE6E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t="486" r="49037" b="-486"/>
          <a:stretch/>
        </p:blipFill>
        <p:spPr bwMode="auto">
          <a:xfrm>
            <a:off x="8486417" y="2891833"/>
            <a:ext cx="292228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26710-6C48-498D-9710-E87209F54C85}"/>
              </a:ext>
            </a:extLst>
          </p:cNvPr>
          <p:cNvSpPr txBox="1"/>
          <p:nvPr/>
        </p:nvSpPr>
        <p:spPr>
          <a:xfrm>
            <a:off x="6535712" y="1743285"/>
            <a:ext cx="5119574" cy="92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/>
              <a:t>The Daffodil and the Leek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F2690-9EE0-4E2C-B2BE-29367DAFC1E0}"/>
              </a:ext>
            </a:extLst>
          </p:cNvPr>
          <p:cNvSpPr txBox="1"/>
          <p:nvPr/>
        </p:nvSpPr>
        <p:spPr>
          <a:xfrm>
            <a:off x="4550838" y="5934710"/>
            <a:ext cx="5536096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/>
              <a:t>Saint David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307CB-4CFF-4B00-B5FD-A3A10B4F3DED}"/>
              </a:ext>
            </a:extLst>
          </p:cNvPr>
          <p:cNvSpPr txBox="1"/>
          <p:nvPr/>
        </p:nvSpPr>
        <p:spPr>
          <a:xfrm>
            <a:off x="1433643" y="5179652"/>
            <a:ext cx="4330751" cy="92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/>
              <a:t>What is the name of the flag?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BD484-92E1-4627-8B20-0C292E30F032}"/>
              </a:ext>
            </a:extLst>
          </p:cNvPr>
          <p:cNvSpPr txBox="1"/>
          <p:nvPr/>
        </p:nvSpPr>
        <p:spPr>
          <a:xfrm>
            <a:off x="6977268" y="2657844"/>
            <a:ext cx="4678018" cy="1311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/>
              <a:t>What is the National Flower or emblem?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261470-58A6-48DD-8A34-52DF3D008FB1}"/>
              </a:ext>
            </a:extLst>
          </p:cNvPr>
          <p:cNvSpPr txBox="1"/>
          <p:nvPr/>
        </p:nvSpPr>
        <p:spPr>
          <a:xfrm>
            <a:off x="5769900" y="5956780"/>
            <a:ext cx="3111689" cy="92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/>
              <a:t>Who is the Patron Saint?</a:t>
            </a:r>
          </a:p>
        </p:txBody>
      </p:sp>
      <p:pic>
        <p:nvPicPr>
          <p:cNvPr id="1026" name="Picture 2" descr="daffodil">
            <a:extLst>
              <a:ext uri="{FF2B5EF4-FFF2-40B4-BE49-F238E27FC236}">
                <a16:creationId xmlns:a16="http://schemas.microsoft.com/office/drawing/2014/main" id="{591305CE-2769-4CBD-8C23-700B66EF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68" y="3313408"/>
            <a:ext cx="2201156" cy="20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ke Cross of St Patrick Northern Ireland's flag, says Tory as unity poll  row rages on - BelfastTelegraph.co.uk">
            <a:extLst>
              <a:ext uri="{FF2B5EF4-FFF2-40B4-BE49-F238E27FC236}">
                <a16:creationId xmlns:a16="http://schemas.microsoft.com/office/drawing/2014/main" id="{8C680CBF-D615-4DDB-B0AE-5AFC6A5A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03" y="1930414"/>
            <a:ext cx="4778118" cy="2866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0391FE5-445A-43CB-A419-C2B6AD81AE2B}"/>
              </a:ext>
            </a:extLst>
          </p:cNvPr>
          <p:cNvSpPr txBox="1">
            <a:spLocks/>
          </p:cNvSpPr>
          <p:nvPr/>
        </p:nvSpPr>
        <p:spPr>
          <a:xfrm>
            <a:off x="4550838" y="387366"/>
            <a:ext cx="3366052" cy="1467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B050"/>
                </a:solidFill>
                <a:latin typeface="The Serif Extra Bold-" panose="02000503050000020004" pitchFamily="2" charset="0"/>
              </a:rPr>
              <a:t>Northern Ireland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F4CA1E-4523-4B6B-8947-D79204C0AC04}"/>
              </a:ext>
            </a:extLst>
          </p:cNvPr>
          <p:cNvSpPr txBox="1"/>
          <p:nvPr/>
        </p:nvSpPr>
        <p:spPr>
          <a:xfrm>
            <a:off x="830971" y="5172868"/>
            <a:ext cx="5536096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>
                <a:solidFill>
                  <a:srgbClr val="00B050"/>
                </a:solidFill>
              </a:rPr>
              <a:t>Flag of St Patrick</a:t>
            </a:r>
          </a:p>
        </p:txBody>
      </p:sp>
      <p:pic>
        <p:nvPicPr>
          <p:cNvPr id="5130" name="Picture 10" descr="British National Symbols | Gordon's Bugle | Sir Gordon Bennett">
            <a:extLst>
              <a:ext uri="{FF2B5EF4-FFF2-40B4-BE49-F238E27FC236}">
                <a16:creationId xmlns:a16="http://schemas.microsoft.com/office/drawing/2014/main" id="{84DA0E44-AD69-4DC1-98CD-447CECE6E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42" r="855" b="-442"/>
          <a:stretch/>
        </p:blipFill>
        <p:spPr bwMode="auto">
          <a:xfrm>
            <a:off x="7521893" y="2471854"/>
            <a:ext cx="311168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26710-6C48-498D-9710-E87209F54C85}"/>
              </a:ext>
            </a:extLst>
          </p:cNvPr>
          <p:cNvSpPr txBox="1"/>
          <p:nvPr/>
        </p:nvSpPr>
        <p:spPr>
          <a:xfrm>
            <a:off x="7586686" y="1743285"/>
            <a:ext cx="3111689" cy="92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>
                <a:solidFill>
                  <a:srgbClr val="00B050"/>
                </a:solidFill>
              </a:rPr>
              <a:t>The Shamrock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D6AA4-A1FF-4B9D-851A-3795D7D227C2}"/>
              </a:ext>
            </a:extLst>
          </p:cNvPr>
          <p:cNvSpPr txBox="1"/>
          <p:nvPr/>
        </p:nvSpPr>
        <p:spPr>
          <a:xfrm>
            <a:off x="1433643" y="5179652"/>
            <a:ext cx="4330751" cy="92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4400" dirty="0">
                <a:solidFill>
                  <a:srgbClr val="00B050"/>
                </a:solidFill>
              </a:rPr>
              <a:t>What is the name of the flag?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DC3CE-8BE4-4758-B5D6-6AE75BC13072}"/>
              </a:ext>
            </a:extLst>
          </p:cNvPr>
          <p:cNvSpPr txBox="1"/>
          <p:nvPr/>
        </p:nvSpPr>
        <p:spPr>
          <a:xfrm>
            <a:off x="6977268" y="2657844"/>
            <a:ext cx="4678018" cy="131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>
                <a:solidFill>
                  <a:srgbClr val="FF0000"/>
                </a:solidFill>
                <a:effectLst/>
                <a:latin typeface="The Serif Extra Bold-" panose="0200050305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>
                <a:solidFill>
                  <a:srgbClr val="00B050"/>
                </a:solidFill>
              </a:rPr>
              <a:t>What is the National Flower?</a:t>
            </a:r>
          </a:p>
        </p:txBody>
      </p:sp>
    </p:spTree>
    <p:extLst>
      <p:ext uri="{BB962C8B-B14F-4D97-AF65-F5344CB8AC3E}">
        <p14:creationId xmlns:p14="http://schemas.microsoft.com/office/powerpoint/2010/main" val="392229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08AFE398-27C7-4D18-A09E-59391A6F9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18233"/>
          <a:stretch/>
        </p:blipFill>
        <p:spPr bwMode="auto">
          <a:xfrm>
            <a:off x="3974861" y="1487009"/>
            <a:ext cx="4351482" cy="28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ake Cross of St Patrick Northern Ireland's flag, says Tory as unity poll  row rages on - BelfastTelegraph.co.uk">
            <a:extLst>
              <a:ext uri="{FF2B5EF4-FFF2-40B4-BE49-F238E27FC236}">
                <a16:creationId xmlns:a16="http://schemas.microsoft.com/office/drawing/2014/main" id="{8C680CBF-D615-4DDB-B0AE-5AFC6A5A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32" y="1765874"/>
            <a:ext cx="3926250" cy="2355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0391FE5-445A-43CB-A419-C2B6AD81AE2B}"/>
              </a:ext>
            </a:extLst>
          </p:cNvPr>
          <p:cNvSpPr txBox="1">
            <a:spLocks/>
          </p:cNvSpPr>
          <p:nvPr/>
        </p:nvSpPr>
        <p:spPr>
          <a:xfrm>
            <a:off x="4550838" y="387366"/>
            <a:ext cx="3366052" cy="146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The Serif Extra Bold-" panose="02000503050000020004" pitchFamily="2" charset="0"/>
              </a:rPr>
              <a:t>Union Flag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pic>
        <p:nvPicPr>
          <p:cNvPr id="2" name="Picture 8" descr="English Flag | English flag, England flag, Flag">
            <a:extLst>
              <a:ext uri="{FF2B5EF4-FFF2-40B4-BE49-F238E27FC236}">
                <a16:creationId xmlns:a16="http://schemas.microsoft.com/office/drawing/2014/main" id="{34F259A0-4203-4FBF-BA21-C6B6B342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42" y="1652766"/>
            <a:ext cx="4659371" cy="25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nion Jack Flag 5ft x 3ft Large - 100% Polyester - Metal Eyelets - Double  Stitched: Amazon.co.uk: Garden &amp; Outdoors">
            <a:extLst>
              <a:ext uri="{FF2B5EF4-FFF2-40B4-BE49-F238E27FC236}">
                <a16:creationId xmlns:a16="http://schemas.microsoft.com/office/drawing/2014/main" id="{49AA9D05-CFD8-4AEF-9F05-8CB2AF601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0" b="22257"/>
          <a:stretch/>
        </p:blipFill>
        <p:spPr bwMode="auto">
          <a:xfrm>
            <a:off x="3906621" y="4282522"/>
            <a:ext cx="4605693" cy="25153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935467B-47D6-44AE-8F26-837D09E7A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98" y="4221149"/>
            <a:ext cx="3366052" cy="783596"/>
          </a:xfrm>
        </p:spPr>
        <p:txBody>
          <a:bodyPr>
            <a:normAutofit lnSpcReduction="10000"/>
          </a:bodyPr>
          <a:lstStyle/>
          <a:p>
            <a:r>
              <a:rPr lang="en-US" sz="5400" b="0" i="0" dirty="0">
                <a:solidFill>
                  <a:srgbClr val="FF0000"/>
                </a:solidFill>
                <a:effectLst/>
                <a:latin typeface="The Serif Extra Bold-" panose="02000503050000020004" pitchFamily="2" charset="0"/>
              </a:rPr>
              <a:t>England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49A8213-5782-4424-8A28-B83165E9A471}"/>
              </a:ext>
            </a:extLst>
          </p:cNvPr>
          <p:cNvSpPr txBox="1">
            <a:spLocks/>
          </p:cNvSpPr>
          <p:nvPr/>
        </p:nvSpPr>
        <p:spPr>
          <a:xfrm>
            <a:off x="4467576" y="4258882"/>
            <a:ext cx="3366052" cy="783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70C0"/>
                </a:solidFill>
                <a:latin typeface="The Serif Extra Bold-" panose="02000503050000020004" pitchFamily="2" charset="0"/>
              </a:rPr>
              <a:t>Scotland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8A55A9E-0E82-480D-AC81-380A181625D0}"/>
              </a:ext>
            </a:extLst>
          </p:cNvPr>
          <p:cNvSpPr txBox="1">
            <a:spLocks/>
          </p:cNvSpPr>
          <p:nvPr/>
        </p:nvSpPr>
        <p:spPr>
          <a:xfrm>
            <a:off x="8471350" y="4258882"/>
            <a:ext cx="3366052" cy="1141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B050"/>
                </a:solidFill>
                <a:latin typeface="The Serif Extra Bold-" panose="02000503050000020004" pitchFamily="2" charset="0"/>
              </a:rPr>
              <a:t>Northern</a:t>
            </a:r>
          </a:p>
          <a:p>
            <a:r>
              <a:rPr lang="en-US" sz="5400" dirty="0">
                <a:solidFill>
                  <a:srgbClr val="00B050"/>
                </a:solidFill>
                <a:latin typeface="The Serif Extra Bold-" panose="02000503050000020004" pitchFamily="2" charset="0"/>
              </a:rPr>
              <a:t>Ireland</a:t>
            </a:r>
          </a:p>
        </p:txBody>
      </p:sp>
    </p:spTree>
    <p:extLst>
      <p:ext uri="{BB962C8B-B14F-4D97-AF65-F5344CB8AC3E}">
        <p14:creationId xmlns:p14="http://schemas.microsoft.com/office/powerpoint/2010/main" val="32013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50391FE5-445A-43CB-A419-C2B6AD81AE2B}"/>
              </a:ext>
            </a:extLst>
          </p:cNvPr>
          <p:cNvSpPr txBox="1">
            <a:spLocks/>
          </p:cNvSpPr>
          <p:nvPr/>
        </p:nvSpPr>
        <p:spPr>
          <a:xfrm>
            <a:off x="4550838" y="387366"/>
            <a:ext cx="3366052" cy="146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The Serif Extra Bold-" panose="02000503050000020004" pitchFamily="2" charset="0"/>
              </a:rPr>
              <a:t>Union Flag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370CF-45F6-49C6-95DA-61ABC3AE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" y="302812"/>
            <a:ext cx="2446230" cy="68996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416DE89-F752-4583-855B-44C97B529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9016"/>
            <a:ext cx="9144000" cy="974361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Which Countries Flag does not appear on the Union Flag?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1DA52-C507-4D0E-9823-6A349C90A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15" y="2473377"/>
            <a:ext cx="5000627" cy="333375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6D3D470-A372-43B6-9D76-54BF912C3525}"/>
              </a:ext>
            </a:extLst>
          </p:cNvPr>
          <p:cNvSpPr txBox="1">
            <a:spLocks/>
          </p:cNvSpPr>
          <p:nvPr/>
        </p:nvSpPr>
        <p:spPr>
          <a:xfrm>
            <a:off x="7301948" y="2361409"/>
            <a:ext cx="3366052" cy="793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The Serif Extra Bold-" panose="02000503050000020004" pitchFamily="2" charset="0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418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Words>851</Words>
  <Application>Microsoft Office PowerPoint</Application>
  <PresentationFormat>Widescreen</PresentationFormat>
  <Paragraphs>158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Black</vt:lpstr>
      <vt:lpstr>Bradley Hand ITC</vt:lpstr>
      <vt:lpstr>Calibri</vt:lpstr>
      <vt:lpstr>Calibri Light</vt:lpstr>
      <vt:lpstr>Curlz MT</vt:lpstr>
      <vt:lpstr>Lucida Handwriting</vt:lpstr>
      <vt:lpstr>Ravie</vt:lpstr>
      <vt:lpstr>Scary Halloween Font</vt:lpstr>
      <vt:lpstr>The Serif Extra Bold-</vt:lpstr>
      <vt:lpstr>Verdana</vt:lpstr>
      <vt:lpstr>Office Theme</vt:lpstr>
      <vt:lpstr>PowerPoint Presentation</vt:lpstr>
      <vt:lpstr>My World Challenge</vt:lpstr>
      <vt:lpstr>The United Kingdom (UK)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Lots of Festivals and events take place in the United Kingdom. Many you will have heard of…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World Challenge</dc:title>
  <dc:creator>Matthew Franks</dc:creator>
  <cp:lastModifiedBy>Julian Greer</cp:lastModifiedBy>
  <cp:revision>48</cp:revision>
  <dcterms:created xsi:type="dcterms:W3CDTF">2020-09-13T20:39:34Z</dcterms:created>
  <dcterms:modified xsi:type="dcterms:W3CDTF">2020-10-02T10:28:49Z</dcterms:modified>
</cp:coreProperties>
</file>