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56" r:id="rId18"/>
    <p:sldId id="276" r:id="rId19"/>
    <p:sldId id="278" r:id="rId20"/>
    <p:sldId id="280" r:id="rId21"/>
    <p:sldId id="257" r:id="rId22"/>
    <p:sldId id="281" r:id="rId23"/>
    <p:sldId id="282" r:id="rId24"/>
    <p:sldId id="25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09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92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0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7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71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70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8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8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69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66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086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2EE48C7-24F8-41C9-B191-114F535045A3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C305F67-2B50-426A-A278-EB8BDA3F5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31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image" Target="../media/image39.svg"/><Relationship Id="rId21" Type="http://schemas.openxmlformats.org/officeDocument/2006/relationships/image" Target="../media/image57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1F4D-927D-4E04-BA7C-29DEA2116A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11500" b="1" dirty="0"/>
              <a:t> </a:t>
            </a:r>
            <a:br>
              <a:rPr lang="en-GB" sz="11500" b="1" dirty="0"/>
            </a:br>
            <a:endParaRPr lang="en-GB" sz="115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40BCD-FBA0-4D04-95EE-0C60D3AD22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/>
              <a:t>Big Garden Bird Watch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1FF5B13-8098-4BA2-B1E5-EF565DF3E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14" y="686858"/>
            <a:ext cx="6890196" cy="31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05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497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– House sparrow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3186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Magpie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Blue tit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457322" y="4252324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45414-2779-4402-99E9-ECBBA74C7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455" y="2006538"/>
            <a:ext cx="4478479" cy="33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3680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- Greenfinch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2773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Coal tit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Collared Dove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102758" y="2041287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14EB7-9C8A-45A0-91B7-3346DC8E0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947" y="2184686"/>
            <a:ext cx="3680806" cy="27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1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2773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- Robin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4107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Goldfinch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Greenfinch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102758" y="3050796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A1C83-DF7A-40FB-A30C-D15BC1B6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750" y="1811488"/>
            <a:ext cx="3476508" cy="307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2773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– Coal tit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3353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Magpie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House sparrow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102758" y="2041287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CF1D1-68F0-41CA-8EEA-2C3D3A422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684" y="2041287"/>
            <a:ext cx="4495358" cy="30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3568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- Blackbird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House sparrow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Magpie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459237" y="4119132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94EA4-A13D-40F4-A3BC-BB7488F99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937" y="1843361"/>
            <a:ext cx="5198278" cy="317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6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4614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– House sparrow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2773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Coal tit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Collared Dove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102758" y="2041287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41102-F0A3-47BC-B7A8-B9894D464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26" y="2427026"/>
            <a:ext cx="5314268" cy="200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6" y="2324066"/>
            <a:ext cx="4243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- Greenfinch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45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Long-tailed tit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Collared Dove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239300" y="4189072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0882D-AA11-48BC-A2A7-063BDEDA9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054" y="1896244"/>
            <a:ext cx="3594458" cy="33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C7391D-7B06-4E08-A702-08111D33B814}"/>
              </a:ext>
            </a:extLst>
          </p:cNvPr>
          <p:cNvSpPr txBox="1"/>
          <p:nvPr/>
        </p:nvSpPr>
        <p:spPr>
          <a:xfrm>
            <a:off x="701750" y="1807535"/>
            <a:ext cx="108133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Find the pairs</a:t>
            </a:r>
          </a:p>
          <a:p>
            <a:endParaRPr lang="en-GB" dirty="0"/>
          </a:p>
          <a:p>
            <a:r>
              <a:rPr lang="en-GB" sz="2800" dirty="0"/>
              <a:t>Cubs take it in turns to pick two numbers to try and find 2 matching birds.</a:t>
            </a:r>
          </a:p>
          <a:p>
            <a:r>
              <a:rPr lang="en-GB" sz="2800" dirty="0"/>
              <a:t>If they match, leave them showing.</a:t>
            </a:r>
          </a:p>
          <a:p>
            <a:r>
              <a:rPr lang="en-GB" sz="2800" dirty="0"/>
              <a:t>If they do not match, click on them again to cover them up.</a:t>
            </a:r>
          </a:p>
        </p:txBody>
      </p:sp>
    </p:spTree>
    <p:extLst>
      <p:ext uri="{BB962C8B-B14F-4D97-AF65-F5344CB8AC3E}">
        <p14:creationId xmlns:p14="http://schemas.microsoft.com/office/powerpoint/2010/main" val="1741697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9D258D2-9E09-4EC0-967C-28A34EBD9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53" r="2553"/>
          <a:stretch/>
        </p:blipFill>
        <p:spPr bwMode="auto">
          <a:xfrm>
            <a:off x="4163271" y="2445540"/>
            <a:ext cx="1902367" cy="18732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DFD678-4B7C-4102-B591-30AB5A699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14" y="502546"/>
            <a:ext cx="1926503" cy="15557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9FDB66-7C52-44FE-9880-46F465E43E70}"/>
              </a:ext>
            </a:extLst>
          </p:cNvPr>
          <p:cNvSpPr/>
          <p:nvPr/>
        </p:nvSpPr>
        <p:spPr>
          <a:xfrm>
            <a:off x="87431" y="320508"/>
            <a:ext cx="1926503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0F41E4E-2746-40C0-B677-8544FCBE4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49668" y="361510"/>
            <a:ext cx="1926503" cy="1837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65E7D37-5EB6-4B57-A06D-B24950896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168128" y="316483"/>
            <a:ext cx="1919837" cy="1919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C697DD-DA68-4A6D-99BA-9C9FAD999A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077823" y="2467605"/>
            <a:ext cx="1919837" cy="1919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9CB2F9C-44D2-42B7-9F91-188D5CDBB7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r="5089"/>
          <a:stretch/>
        </p:blipFill>
        <p:spPr>
          <a:xfrm>
            <a:off x="4114943" y="321493"/>
            <a:ext cx="1926504" cy="1945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E3DE417-2134-41DF-957E-0320A028C7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r="5089"/>
          <a:stretch/>
        </p:blipFill>
        <p:spPr>
          <a:xfrm>
            <a:off x="92313" y="2462095"/>
            <a:ext cx="1926504" cy="1945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C1A858C-FA1C-4A43-8DA3-38BC43CFC5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r="8910"/>
          <a:stretch/>
        </p:blipFill>
        <p:spPr>
          <a:xfrm>
            <a:off x="102600" y="4611736"/>
            <a:ext cx="1945394" cy="1919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CADFC05-E06E-4CD3-916A-B783A073BC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66" r="1666"/>
          <a:stretch/>
        </p:blipFill>
        <p:spPr>
          <a:xfrm>
            <a:off x="10176399" y="2426928"/>
            <a:ext cx="1945394" cy="1919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D39378B-5E09-497C-92D3-194B534DCD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9979" y="4813480"/>
            <a:ext cx="1906620" cy="1425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8ECC83F-089C-4192-AF7B-C34C232A1B21}"/>
              </a:ext>
            </a:extLst>
          </p:cNvPr>
          <p:cNvSpPr/>
          <p:nvPr/>
        </p:nvSpPr>
        <p:spPr>
          <a:xfrm>
            <a:off x="80693" y="2454187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69FF8A-A515-478F-B303-ABA76536043B}"/>
              </a:ext>
            </a:extLst>
          </p:cNvPr>
          <p:cNvSpPr/>
          <p:nvPr/>
        </p:nvSpPr>
        <p:spPr>
          <a:xfrm>
            <a:off x="8157137" y="334576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5802087-CBC4-4D3A-B49E-E98A9F9540FB}"/>
              </a:ext>
            </a:extLst>
          </p:cNvPr>
          <p:cNvSpPr/>
          <p:nvPr/>
        </p:nvSpPr>
        <p:spPr>
          <a:xfrm>
            <a:off x="10167297" y="306543"/>
            <a:ext cx="1926503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CCEFF02-F802-4B6D-A4D1-1D9E4AA39155}"/>
              </a:ext>
            </a:extLst>
          </p:cNvPr>
          <p:cNvSpPr/>
          <p:nvPr/>
        </p:nvSpPr>
        <p:spPr>
          <a:xfrm>
            <a:off x="2114074" y="2467605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469163D-959D-42A0-BDC9-CC8C4A781464}"/>
              </a:ext>
            </a:extLst>
          </p:cNvPr>
          <p:cNvSpPr/>
          <p:nvPr/>
        </p:nvSpPr>
        <p:spPr>
          <a:xfrm>
            <a:off x="4122420" y="322407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3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753ADE9-0CE7-4BBC-A22A-AFF625107DAD}"/>
              </a:ext>
            </a:extLst>
          </p:cNvPr>
          <p:cNvSpPr/>
          <p:nvPr/>
        </p:nvSpPr>
        <p:spPr>
          <a:xfrm>
            <a:off x="10167621" y="2440835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12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5276E61-CABE-4DA4-82AD-9A475A0FFFF6}"/>
              </a:ext>
            </a:extLst>
          </p:cNvPr>
          <p:cNvSpPr/>
          <p:nvPr/>
        </p:nvSpPr>
        <p:spPr>
          <a:xfrm>
            <a:off x="123541" y="4593370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13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64C716F-1941-42E9-88B9-FA21053BA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745" y="587980"/>
            <a:ext cx="1906620" cy="1425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6C4DD8B-3058-482D-B9AA-5B7FA60D04F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390" b="390"/>
          <a:stretch/>
        </p:blipFill>
        <p:spPr>
          <a:xfrm>
            <a:off x="2103065" y="319610"/>
            <a:ext cx="1921778" cy="1906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6B2BE0E-6E72-4740-A7A7-BDC821AD10C1}"/>
              </a:ext>
            </a:extLst>
          </p:cNvPr>
          <p:cNvSpPr/>
          <p:nvPr/>
        </p:nvSpPr>
        <p:spPr>
          <a:xfrm>
            <a:off x="2120087" y="306544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2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DD7FA3C-E4C4-477F-BA14-7538D29C33B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390" b="390"/>
          <a:stretch/>
        </p:blipFill>
        <p:spPr>
          <a:xfrm>
            <a:off x="6197813" y="4579222"/>
            <a:ext cx="1921778" cy="1906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A4889BA6-E501-4A9F-9F53-42C854B8212F}"/>
              </a:ext>
            </a:extLst>
          </p:cNvPr>
          <p:cNvSpPr/>
          <p:nvPr/>
        </p:nvSpPr>
        <p:spPr>
          <a:xfrm>
            <a:off x="6173602" y="4557416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87BB2BD-9458-4A02-942D-05159CD37D14}"/>
              </a:ext>
            </a:extLst>
          </p:cNvPr>
          <p:cNvSpPr/>
          <p:nvPr/>
        </p:nvSpPr>
        <p:spPr>
          <a:xfrm>
            <a:off x="4161299" y="4560429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C859479-EE26-4A84-902C-A8184215D2AB}"/>
              </a:ext>
            </a:extLst>
          </p:cNvPr>
          <p:cNvSpPr/>
          <p:nvPr/>
        </p:nvSpPr>
        <p:spPr>
          <a:xfrm>
            <a:off x="6139778" y="329316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4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0B51D93-A5AC-4F83-ACE8-78B268BCD72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917" r="917"/>
          <a:stretch/>
        </p:blipFill>
        <p:spPr>
          <a:xfrm>
            <a:off x="6208480" y="2439995"/>
            <a:ext cx="1880047" cy="1906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6E371E36-CE67-43B4-B6A8-DD6878F56757}"/>
              </a:ext>
            </a:extLst>
          </p:cNvPr>
          <p:cNvSpPr/>
          <p:nvPr/>
        </p:nvSpPr>
        <p:spPr>
          <a:xfrm>
            <a:off x="6184176" y="2448735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10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47CACAC-9ABF-4424-BFC2-7B836E84864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917" r="917"/>
          <a:stretch/>
        </p:blipFill>
        <p:spPr>
          <a:xfrm>
            <a:off x="2174527" y="4579222"/>
            <a:ext cx="1880047" cy="1906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EDB69F9-AD7D-44D2-B9D4-5063AB0E8E20}"/>
              </a:ext>
            </a:extLst>
          </p:cNvPr>
          <p:cNvSpPr/>
          <p:nvPr/>
        </p:nvSpPr>
        <p:spPr>
          <a:xfrm>
            <a:off x="2146638" y="4593133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5A0BD29-6B61-426B-9FAC-D5709188F7E0}"/>
              </a:ext>
            </a:extLst>
          </p:cNvPr>
          <p:cNvSpPr/>
          <p:nvPr/>
        </p:nvSpPr>
        <p:spPr>
          <a:xfrm>
            <a:off x="4167725" y="2462094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9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2FE6F00-1825-41B5-AFE0-55CE55474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2" r="1822"/>
          <a:stretch/>
        </p:blipFill>
        <p:spPr bwMode="auto">
          <a:xfrm>
            <a:off x="10167621" y="4579222"/>
            <a:ext cx="1890595" cy="18334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4695D1DF-C043-47DA-AB9F-00E88E71DAD0}"/>
              </a:ext>
            </a:extLst>
          </p:cNvPr>
          <p:cNvSpPr/>
          <p:nvPr/>
        </p:nvSpPr>
        <p:spPr>
          <a:xfrm>
            <a:off x="10197538" y="4531366"/>
            <a:ext cx="1921777" cy="193294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18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A0F13AA-E0E9-42C9-B8C4-68EEE4F8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660" r="2660"/>
          <a:stretch/>
        </p:blipFill>
        <p:spPr bwMode="auto">
          <a:xfrm>
            <a:off x="8239232" y="2441657"/>
            <a:ext cx="1861334" cy="19155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A06445C0-897B-4396-A85C-6B228A966A2B}"/>
              </a:ext>
            </a:extLst>
          </p:cNvPr>
          <p:cNvSpPr/>
          <p:nvPr/>
        </p:nvSpPr>
        <p:spPr>
          <a:xfrm>
            <a:off x="8185722" y="2450419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11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EF52C83-C5A2-4CE8-968C-909AC21E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1048" r="1048"/>
          <a:stretch/>
        </p:blipFill>
        <p:spPr bwMode="auto">
          <a:xfrm>
            <a:off x="8181800" y="4579222"/>
            <a:ext cx="1907135" cy="18980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C5EB476-7468-499F-ABF2-B45BF936CAE7}"/>
              </a:ext>
            </a:extLst>
          </p:cNvPr>
          <p:cNvSpPr/>
          <p:nvPr/>
        </p:nvSpPr>
        <p:spPr>
          <a:xfrm>
            <a:off x="8198277" y="4540697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0306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00"/>
                            </p:stCondLst>
                            <p:childTnLst>
                              <p:par>
                                <p:cTn id="2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00"/>
                            </p:stCondLst>
                            <p:childTnLst>
                              <p:par>
                                <p:cTn id="3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500"/>
                            </p:stCondLst>
                            <p:childTnLst>
                              <p:par>
                                <p:cTn id="3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500"/>
                            </p:stCondLst>
                            <p:childTnLst>
                              <p:par>
                                <p:cTn id="3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500"/>
                            </p:stCondLst>
                            <p:childTnLst>
                              <p:par>
                                <p:cTn id="3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500"/>
                            </p:stCondLst>
                            <p:childTnLst>
                              <p:par>
                                <p:cTn id="38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500"/>
                            </p:stCondLst>
                            <p:childTnLst>
                              <p:par>
                                <p:cTn id="40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00"/>
                            </p:stCondLst>
                            <p:childTnLst>
                              <p:par>
                                <p:cTn id="4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00"/>
                            </p:stCondLst>
                            <p:childTnLst>
                              <p:par>
                                <p:cTn id="4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7" grpId="0" animBg="1"/>
      <p:bldP spid="57" grpId="1" animBg="1"/>
      <p:bldP spid="49" grpId="0" animBg="1"/>
      <p:bldP spid="49" grpId="1" animBg="1"/>
      <p:bldP spid="47" grpId="0" animBg="1"/>
      <p:bldP spid="47" grpId="1" animBg="1"/>
      <p:bldP spid="52" grpId="0" animBg="1"/>
      <p:bldP spid="52" grpId="1" animBg="1"/>
      <p:bldP spid="54" grpId="0" animBg="1"/>
      <p:bldP spid="54" grpId="1" animBg="1"/>
      <p:bldP spid="62" grpId="0" animBg="1"/>
      <p:bldP spid="62" grpId="1" animBg="1"/>
      <p:bldP spid="59" grpId="0" animBg="1"/>
      <p:bldP spid="59" grpId="1" animBg="1"/>
      <p:bldP spid="69" grpId="0" animBg="1"/>
      <p:bldP spid="69" grpId="1" animBg="1"/>
      <p:bldP spid="72" grpId="0" animBg="1"/>
      <p:bldP spid="72" grpId="1" animBg="1"/>
      <p:bldP spid="64" grpId="0" animBg="1"/>
      <p:bldP spid="64" grpId="1" animBg="1"/>
      <p:bldP spid="67" grpId="0" animBg="1"/>
      <p:bldP spid="67" grpId="1" animBg="1"/>
      <p:bldP spid="74" grpId="0" animBg="1"/>
      <p:bldP spid="74" grpId="1" animBg="1"/>
      <p:bldP spid="77" grpId="0" animBg="1"/>
      <p:bldP spid="77" grpId="1" animBg="1"/>
      <p:bldP spid="79" grpId="0" animBg="1"/>
      <p:bldP spid="79" grpId="1" animBg="1"/>
      <p:bldP spid="82" grpId="0" animBg="1"/>
      <p:bldP spid="82" grpId="1" animBg="1"/>
      <p:bldP spid="86" grpId="0" animBg="1"/>
      <p:bldP spid="86" grpId="1" animBg="1"/>
      <p:bldP spid="87" grpId="0" animBg="1"/>
      <p:bldP spid="8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9D258D2-9E09-4EC0-967C-28A34EBD9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" b="279"/>
          <a:stretch/>
        </p:blipFill>
        <p:spPr bwMode="auto">
          <a:xfrm>
            <a:off x="4163271" y="2445540"/>
            <a:ext cx="1902367" cy="18732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DFD678-4B7C-4102-B591-30AB5A699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14" y="557230"/>
            <a:ext cx="1926503" cy="1446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9FDB66-7C52-44FE-9880-46F465E43E70}"/>
              </a:ext>
            </a:extLst>
          </p:cNvPr>
          <p:cNvSpPr/>
          <p:nvPr/>
        </p:nvSpPr>
        <p:spPr>
          <a:xfrm>
            <a:off x="88966" y="288390"/>
            <a:ext cx="1926503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0F41E4E-2746-40C0-B677-8544FCBE4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9668" y="497786"/>
            <a:ext cx="1926503" cy="1565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65E7D37-5EB6-4B57-A06D-B24950896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68128" y="325773"/>
            <a:ext cx="1919837" cy="1901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C697DD-DA68-4A6D-99BA-9C9FAD999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7823" y="2706827"/>
            <a:ext cx="1919837" cy="1441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9CB2F9C-44D2-42B7-9F91-188D5CDBB7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1" r="661"/>
          <a:stretch/>
        </p:blipFill>
        <p:spPr>
          <a:xfrm>
            <a:off x="4114943" y="321493"/>
            <a:ext cx="1926504" cy="1945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E3DE417-2134-41DF-957E-0320A028C7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323" b="323"/>
          <a:stretch/>
        </p:blipFill>
        <p:spPr>
          <a:xfrm>
            <a:off x="92313" y="2462095"/>
            <a:ext cx="1926504" cy="1945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C1A858C-FA1C-4A43-8DA3-38BC43CFC5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951" b="1951"/>
          <a:stretch/>
        </p:blipFill>
        <p:spPr>
          <a:xfrm>
            <a:off x="102600" y="4611736"/>
            <a:ext cx="1945394" cy="1919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CADFC05-E06E-4CD3-916A-B783A073BCB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466" b="1466"/>
          <a:stretch/>
        </p:blipFill>
        <p:spPr>
          <a:xfrm>
            <a:off x="10176399" y="2426928"/>
            <a:ext cx="1945394" cy="1919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D39378B-5E09-497C-92D3-194B534DC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6274" y="4813480"/>
            <a:ext cx="1754029" cy="1425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8ECC83F-089C-4192-AF7B-C34C232A1B21}"/>
              </a:ext>
            </a:extLst>
          </p:cNvPr>
          <p:cNvSpPr/>
          <p:nvPr/>
        </p:nvSpPr>
        <p:spPr>
          <a:xfrm>
            <a:off x="92047" y="2488164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69FF8A-A515-478F-B303-ABA76536043B}"/>
              </a:ext>
            </a:extLst>
          </p:cNvPr>
          <p:cNvSpPr/>
          <p:nvPr/>
        </p:nvSpPr>
        <p:spPr>
          <a:xfrm>
            <a:off x="8147026" y="307671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5802087-CBC4-4D3A-B49E-E98A9F9540FB}"/>
              </a:ext>
            </a:extLst>
          </p:cNvPr>
          <p:cNvSpPr/>
          <p:nvPr/>
        </p:nvSpPr>
        <p:spPr>
          <a:xfrm>
            <a:off x="10149668" y="304178"/>
            <a:ext cx="1926503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CCEFF02-F802-4B6D-A4D1-1D9E4AA39155}"/>
              </a:ext>
            </a:extLst>
          </p:cNvPr>
          <p:cNvSpPr/>
          <p:nvPr/>
        </p:nvSpPr>
        <p:spPr>
          <a:xfrm>
            <a:off x="2095210" y="2481940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469163D-959D-42A0-BDC9-CC8C4A781464}"/>
              </a:ext>
            </a:extLst>
          </p:cNvPr>
          <p:cNvSpPr/>
          <p:nvPr/>
        </p:nvSpPr>
        <p:spPr>
          <a:xfrm>
            <a:off x="4131484" y="313509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3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753ADE9-0CE7-4BBC-A22A-AFF625107DAD}"/>
              </a:ext>
            </a:extLst>
          </p:cNvPr>
          <p:cNvSpPr/>
          <p:nvPr/>
        </p:nvSpPr>
        <p:spPr>
          <a:xfrm>
            <a:off x="10197158" y="2422252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12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5276E61-CABE-4DA4-82AD-9A475A0FFFF6}"/>
              </a:ext>
            </a:extLst>
          </p:cNvPr>
          <p:cNvSpPr/>
          <p:nvPr/>
        </p:nvSpPr>
        <p:spPr>
          <a:xfrm>
            <a:off x="97593" y="4602465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13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64C716F-1941-42E9-88B9-FA21053BAA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440036" y="596838"/>
            <a:ext cx="1411357" cy="1425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6C4DD8B-3058-482D-B9AA-5B7FA60D04F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692" b="1692"/>
          <a:stretch/>
        </p:blipFill>
        <p:spPr>
          <a:xfrm>
            <a:off x="2103065" y="319610"/>
            <a:ext cx="1921778" cy="1906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6B2BE0E-6E72-4740-A7A7-BDC821AD10C1}"/>
              </a:ext>
            </a:extLst>
          </p:cNvPr>
          <p:cNvSpPr/>
          <p:nvPr/>
        </p:nvSpPr>
        <p:spPr>
          <a:xfrm>
            <a:off x="2120369" y="288390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2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DD7FA3C-E4C4-477F-BA14-7538D29C33B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" b="851"/>
          <a:stretch/>
        </p:blipFill>
        <p:spPr>
          <a:xfrm>
            <a:off x="6197813" y="4579222"/>
            <a:ext cx="1921778" cy="1906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A4889BA6-E501-4A9F-9F53-42C854B8212F}"/>
              </a:ext>
            </a:extLst>
          </p:cNvPr>
          <p:cNvSpPr/>
          <p:nvPr/>
        </p:nvSpPr>
        <p:spPr>
          <a:xfrm>
            <a:off x="6195687" y="4547387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87BB2BD-9458-4A02-942D-05159CD37D14}"/>
              </a:ext>
            </a:extLst>
          </p:cNvPr>
          <p:cNvSpPr/>
          <p:nvPr/>
        </p:nvSpPr>
        <p:spPr>
          <a:xfrm>
            <a:off x="4183245" y="4569891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C859479-EE26-4A84-902C-A8184215D2AB}"/>
              </a:ext>
            </a:extLst>
          </p:cNvPr>
          <p:cNvSpPr/>
          <p:nvPr/>
        </p:nvSpPr>
        <p:spPr>
          <a:xfrm>
            <a:off x="6139255" y="311154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4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0B51D93-A5AC-4F83-ACE8-78B268BCD72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1352" r="1352"/>
          <a:stretch/>
        </p:blipFill>
        <p:spPr>
          <a:xfrm>
            <a:off x="6208480" y="2439995"/>
            <a:ext cx="1880047" cy="1906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6E371E36-CE67-43B4-B6A8-DD6878F56757}"/>
              </a:ext>
            </a:extLst>
          </p:cNvPr>
          <p:cNvSpPr/>
          <p:nvPr/>
        </p:nvSpPr>
        <p:spPr>
          <a:xfrm>
            <a:off x="6145991" y="2433461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10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47CACAC-9ABF-4424-BFC2-7B836E8486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1" r="861"/>
          <a:stretch/>
        </p:blipFill>
        <p:spPr>
          <a:xfrm>
            <a:off x="2174527" y="4579222"/>
            <a:ext cx="1880047" cy="1906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EDB69F9-AD7D-44D2-B9D4-5063AB0E8E20}"/>
              </a:ext>
            </a:extLst>
          </p:cNvPr>
          <p:cNvSpPr/>
          <p:nvPr/>
        </p:nvSpPr>
        <p:spPr>
          <a:xfrm>
            <a:off x="2156406" y="4570678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5A0BD29-6B61-426B-9FAC-D5709188F7E0}"/>
              </a:ext>
            </a:extLst>
          </p:cNvPr>
          <p:cNvSpPr/>
          <p:nvPr/>
        </p:nvSpPr>
        <p:spPr>
          <a:xfrm>
            <a:off x="4141167" y="2462095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9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2FE6F00-1825-41B5-AFE0-55CE55474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1194" b="1194"/>
          <a:stretch/>
        </p:blipFill>
        <p:spPr bwMode="auto">
          <a:xfrm>
            <a:off x="10167621" y="4579222"/>
            <a:ext cx="1890595" cy="18334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4695D1DF-C043-47DA-AB9F-00E88E71DAD0}"/>
              </a:ext>
            </a:extLst>
          </p:cNvPr>
          <p:cNvSpPr/>
          <p:nvPr/>
        </p:nvSpPr>
        <p:spPr>
          <a:xfrm>
            <a:off x="10189613" y="4521685"/>
            <a:ext cx="1921777" cy="193294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18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A0F13AA-E0E9-42C9-B8C4-68EEE4F8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/>
        </p:blipFill>
        <p:spPr bwMode="auto">
          <a:xfrm>
            <a:off x="8239232" y="2441657"/>
            <a:ext cx="1861334" cy="19155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A06445C0-897B-4396-A85C-6B228A966A2B}"/>
              </a:ext>
            </a:extLst>
          </p:cNvPr>
          <p:cNvSpPr/>
          <p:nvPr/>
        </p:nvSpPr>
        <p:spPr>
          <a:xfrm>
            <a:off x="8181800" y="2422252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11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EF52C83-C5A2-4CE8-968C-909AC21E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87" r="87"/>
          <a:stretch/>
        </p:blipFill>
        <p:spPr bwMode="auto">
          <a:xfrm>
            <a:off x="8181800" y="4579222"/>
            <a:ext cx="1907135" cy="18980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C5EB476-7468-499F-ABF2-B45BF936CAE7}"/>
              </a:ext>
            </a:extLst>
          </p:cNvPr>
          <p:cNvSpPr/>
          <p:nvPr/>
        </p:nvSpPr>
        <p:spPr>
          <a:xfrm>
            <a:off x="8187839" y="4547386"/>
            <a:ext cx="1921777" cy="191983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97278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00"/>
                            </p:stCondLst>
                            <p:childTnLst>
                              <p:par>
                                <p:cTn id="2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00"/>
                            </p:stCondLst>
                            <p:childTnLst>
                              <p:par>
                                <p:cTn id="3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500"/>
                            </p:stCondLst>
                            <p:childTnLst>
                              <p:par>
                                <p:cTn id="3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500"/>
                            </p:stCondLst>
                            <p:childTnLst>
                              <p:par>
                                <p:cTn id="3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500"/>
                            </p:stCondLst>
                            <p:childTnLst>
                              <p:par>
                                <p:cTn id="3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500"/>
                            </p:stCondLst>
                            <p:childTnLst>
                              <p:par>
                                <p:cTn id="38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500"/>
                            </p:stCondLst>
                            <p:childTnLst>
                              <p:par>
                                <p:cTn id="40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00"/>
                            </p:stCondLst>
                            <p:childTnLst>
                              <p:par>
                                <p:cTn id="4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00"/>
                            </p:stCondLst>
                            <p:childTnLst>
                              <p:par>
                                <p:cTn id="4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7" grpId="0" animBg="1"/>
      <p:bldP spid="57" grpId="1" animBg="1"/>
      <p:bldP spid="49" grpId="0" animBg="1"/>
      <p:bldP spid="49" grpId="1" animBg="1"/>
      <p:bldP spid="47" grpId="0" animBg="1"/>
      <p:bldP spid="47" grpId="1" animBg="1"/>
      <p:bldP spid="52" grpId="0" animBg="1"/>
      <p:bldP spid="52" grpId="1" animBg="1"/>
      <p:bldP spid="54" grpId="0" animBg="1"/>
      <p:bldP spid="54" grpId="1" animBg="1"/>
      <p:bldP spid="62" grpId="0" animBg="1"/>
      <p:bldP spid="62" grpId="1" animBg="1"/>
      <p:bldP spid="59" grpId="0" animBg="1"/>
      <p:bldP spid="59" grpId="1" animBg="1"/>
      <p:bldP spid="69" grpId="0" animBg="1"/>
      <p:bldP spid="69" grpId="1" animBg="1"/>
      <p:bldP spid="72" grpId="0" animBg="1"/>
      <p:bldP spid="72" grpId="1" animBg="1"/>
      <p:bldP spid="64" grpId="0" animBg="1"/>
      <p:bldP spid="64" grpId="1" animBg="1"/>
      <p:bldP spid="67" grpId="0" animBg="1"/>
      <p:bldP spid="67" grpId="1" animBg="1"/>
      <p:bldP spid="74" grpId="0" animBg="1"/>
      <p:bldP spid="74" grpId="1" animBg="1"/>
      <p:bldP spid="77" grpId="0" animBg="1"/>
      <p:bldP spid="77" grpId="1" animBg="1"/>
      <p:bldP spid="79" grpId="0" animBg="1"/>
      <p:bldP spid="79" grpId="1" animBg="1"/>
      <p:bldP spid="82" grpId="0" animBg="1"/>
      <p:bldP spid="82" grpId="1" animBg="1"/>
      <p:bldP spid="86" grpId="0" animBg="1"/>
      <p:bldP spid="86" grpId="1" animBg="1"/>
      <p:bldP spid="87" grpId="0" animBg="1"/>
      <p:bldP spid="8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4DA-F998-4CF8-9A62-0284A190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58747" cy="1325563"/>
          </a:xfrm>
        </p:spPr>
        <p:txBody>
          <a:bodyPr/>
          <a:lstStyle/>
          <a:p>
            <a:r>
              <a:rPr lang="en-GB" sz="5400" b="1" dirty="0"/>
              <a:t>RSPB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B985F-9A64-400E-A146-1FCDC7768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973" y="0"/>
            <a:ext cx="49649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2A968-00B1-49AA-A6F1-26F8F4981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60" y="2131559"/>
            <a:ext cx="3477064" cy="33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27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C7391D-7B06-4E08-A702-08111D33B814}"/>
              </a:ext>
            </a:extLst>
          </p:cNvPr>
          <p:cNvSpPr txBox="1"/>
          <p:nvPr/>
        </p:nvSpPr>
        <p:spPr>
          <a:xfrm>
            <a:off x="701750" y="1807535"/>
            <a:ext cx="108133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Wordsearch</a:t>
            </a:r>
          </a:p>
          <a:p>
            <a:endParaRPr lang="en-GB" dirty="0"/>
          </a:p>
          <a:p>
            <a:r>
              <a:rPr lang="en-GB" sz="2800" dirty="0"/>
              <a:t>Cubs can use the annotation feature to write on the screen when they find each of the words.</a:t>
            </a:r>
          </a:p>
        </p:txBody>
      </p:sp>
    </p:spTree>
    <p:extLst>
      <p:ext uri="{BB962C8B-B14F-4D97-AF65-F5344CB8AC3E}">
        <p14:creationId xmlns:p14="http://schemas.microsoft.com/office/powerpoint/2010/main" val="3144109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649976-212B-40DD-8D82-838B528E2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52" r="21065" b="4762"/>
          <a:stretch/>
        </p:blipFill>
        <p:spPr>
          <a:xfrm>
            <a:off x="0" y="0"/>
            <a:ext cx="72872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0AF240-0137-4FB5-BB24-C4E72F773E06}"/>
              </a:ext>
            </a:extLst>
          </p:cNvPr>
          <p:cNvSpPr txBox="1"/>
          <p:nvPr/>
        </p:nvSpPr>
        <p:spPr>
          <a:xfrm>
            <a:off x="7697756" y="111967"/>
            <a:ext cx="3984171" cy="648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House sparrow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Starling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Blue tit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Woodpigeon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Blackbird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Goldfinch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Great tit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Robin 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Long tailed tit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Magpie </a:t>
            </a:r>
          </a:p>
        </p:txBody>
      </p:sp>
    </p:spTree>
    <p:extLst>
      <p:ext uri="{BB962C8B-B14F-4D97-AF65-F5344CB8AC3E}">
        <p14:creationId xmlns:p14="http://schemas.microsoft.com/office/powerpoint/2010/main" val="7847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C7391D-7B06-4E08-A702-08111D33B814}"/>
              </a:ext>
            </a:extLst>
          </p:cNvPr>
          <p:cNvSpPr txBox="1"/>
          <p:nvPr/>
        </p:nvSpPr>
        <p:spPr>
          <a:xfrm>
            <a:off x="701750" y="1807535"/>
            <a:ext cx="10813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Make a bird feeder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3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74DA68-4CDB-4B90-AEAF-ABD6631D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610" y="101600"/>
            <a:ext cx="3298190" cy="3298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0088CF-17E6-438B-ADFF-C1548CA26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756" y="101600"/>
            <a:ext cx="4927934" cy="3285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73187D-455F-4610-848F-20B8C0AABB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0" t="5253"/>
          <a:stretch/>
        </p:blipFill>
        <p:spPr>
          <a:xfrm>
            <a:off x="142240" y="101600"/>
            <a:ext cx="2174240" cy="3298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5BE2C-51BD-4979-9A5A-A81165634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0" t="5253"/>
          <a:stretch/>
        </p:blipFill>
        <p:spPr>
          <a:xfrm>
            <a:off x="142240" y="3471110"/>
            <a:ext cx="2174240" cy="3298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AD559-78AB-4702-BEA3-D3143F2E5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449" y="3471110"/>
            <a:ext cx="5840515" cy="3285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2EC70B-1420-4856-B682-6E03C840BF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33" b="18458"/>
          <a:stretch/>
        </p:blipFill>
        <p:spPr>
          <a:xfrm>
            <a:off x="9215120" y="3465686"/>
            <a:ext cx="2834640" cy="32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83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C7020-4DD1-4016-81BF-3CA040893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Join in with the RSPB Bird Watch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B0FE4-2B31-4674-A81F-85449BAE2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Pick a time</a:t>
            </a:r>
          </a:p>
          <a:p>
            <a:pPr lvl="1"/>
            <a:r>
              <a:rPr lang="en-GB" dirty="0"/>
              <a:t>One hour between 29 and 31 January</a:t>
            </a:r>
          </a:p>
          <a:p>
            <a:r>
              <a:rPr lang="en-GB" b="1" dirty="0"/>
              <a:t>Report what you see</a:t>
            </a:r>
          </a:p>
          <a:p>
            <a:pPr lvl="1"/>
            <a:r>
              <a:rPr lang="en-GB" dirty="0"/>
              <a:t>Count the birds you see in your garden</a:t>
            </a:r>
          </a:p>
          <a:p>
            <a:pPr lvl="1"/>
            <a:r>
              <a:rPr lang="en-GB" dirty="0"/>
              <a:t>Only count the birds that </a:t>
            </a:r>
            <a:r>
              <a:rPr lang="en-GB" b="1" dirty="0">
                <a:solidFill>
                  <a:srgbClr val="FF0000"/>
                </a:solidFill>
              </a:rPr>
              <a:t>land</a:t>
            </a:r>
            <a:r>
              <a:rPr lang="en-GB" dirty="0"/>
              <a:t> in the garden</a:t>
            </a:r>
          </a:p>
          <a:p>
            <a:pPr lvl="1"/>
            <a:r>
              <a:rPr lang="en-GB" dirty="0"/>
              <a:t>Only count the highest number of each bird species you see at any one time – not a running total.</a:t>
            </a:r>
          </a:p>
          <a:p>
            <a:r>
              <a:rPr lang="en-GB" b="1" dirty="0"/>
              <a:t>Submit your results</a:t>
            </a:r>
          </a:p>
          <a:p>
            <a:pPr lvl="1"/>
            <a:r>
              <a:rPr lang="en-GB" dirty="0"/>
              <a:t>Log on to rspb.org.uk/birdwatch</a:t>
            </a:r>
          </a:p>
          <a:p>
            <a:pPr lvl="1"/>
            <a:r>
              <a:rPr lang="en-GB" dirty="0"/>
              <a:t>Tell them what you’ve seen</a:t>
            </a:r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882C7-15AF-48F0-9133-BD2218A74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9" b="7031"/>
          <a:stretch/>
        </p:blipFill>
        <p:spPr>
          <a:xfrm>
            <a:off x="8331200" y="1566654"/>
            <a:ext cx="3396414" cy="2240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D4A97-6ECF-4FDE-8FC2-6980641E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78" r="7946"/>
          <a:stretch/>
        </p:blipFill>
        <p:spPr>
          <a:xfrm>
            <a:off x="7257758" y="4394718"/>
            <a:ext cx="2927284" cy="229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7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9469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– </a:t>
            </a:r>
            <a:r>
              <a:rPr lang="en-GB" sz="3600" dirty="0"/>
              <a:t>If you think the answer is A use you hand as a beak and cheep like a bird.</a:t>
            </a:r>
            <a:endParaRPr lang="en-GB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660581"/>
            <a:ext cx="9469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</a:t>
            </a:r>
            <a:r>
              <a:rPr lang="en-GB" sz="3600" dirty="0"/>
              <a:t>If you think the answer is B stand on one leg like a flamingo.</a:t>
            </a:r>
            <a:endParaRPr lang="en-GB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933976"/>
            <a:ext cx="9365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</a:t>
            </a:r>
            <a:r>
              <a:rPr lang="en-GB" sz="3600" dirty="0"/>
              <a:t>If you think the answer is C flap your arms like a birds wings.</a:t>
            </a:r>
            <a:endParaRPr lang="en-GB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500405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0" y="2443647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2" y="4984020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B56902-1B02-4DCD-ABB3-686F44556E5E}"/>
              </a:ext>
            </a:extLst>
          </p:cNvPr>
          <p:cNvSpPr txBox="1"/>
          <p:nvPr/>
        </p:nvSpPr>
        <p:spPr>
          <a:xfrm>
            <a:off x="927068" y="1462325"/>
            <a:ext cx="10394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You will be show pictures of some birds.  Choose what you think is the correct answer and do the relevant action.</a:t>
            </a:r>
          </a:p>
        </p:txBody>
      </p:sp>
    </p:spTree>
    <p:extLst>
      <p:ext uri="{BB962C8B-B14F-4D97-AF65-F5344CB8AC3E}">
        <p14:creationId xmlns:p14="http://schemas.microsoft.com/office/powerpoint/2010/main" val="69174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8047D-5E37-41FF-945B-94A9004A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980" y="1989248"/>
            <a:ext cx="3900278" cy="3154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2773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- Robin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2773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Blue tit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Collared Dove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102758" y="2041287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17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3255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- Chaffinch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3494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Magpie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Starling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310568" y="4189072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E1972-6ADB-44CC-AD5E-29B3CAB1A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947" y="1941308"/>
            <a:ext cx="3255673" cy="297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4119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- Greenfinch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3811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Chaffinch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Woodpigeon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366266" y="3004426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9B047B-8C8D-440E-9F3B-EB0F044EC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074" y="1010142"/>
            <a:ext cx="3521268" cy="25454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E4D6F9-69D6-454D-823A-710276273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074" y="3483226"/>
            <a:ext cx="3059265" cy="25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5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4511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– Wood Pigeon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4511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Long-tailed tit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Collared Dove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102758" y="2041287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B8FDA-D069-49D7-9B7D-C0CB5082E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904" y="1791926"/>
            <a:ext cx="4266243" cy="31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2773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- Magpie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3410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Blackbird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House sparrow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259963" y="3054224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D5412B-0599-4E40-B1DD-C7C5B8544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735" y="1277195"/>
            <a:ext cx="3782006" cy="2265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B9633D-EBE3-48A7-B742-7EE870B63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707" y="3682314"/>
            <a:ext cx="2560376" cy="23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626-DA08-4553-B09C-829B0D55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8" y="34264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What am 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343E9-8945-4E15-87D2-B2AFA4D129FB}"/>
              </a:ext>
            </a:extLst>
          </p:cNvPr>
          <p:cNvSpPr txBox="1"/>
          <p:nvPr/>
        </p:nvSpPr>
        <p:spPr>
          <a:xfrm>
            <a:off x="1852247" y="2324066"/>
            <a:ext cx="2773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A - Robin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7FEF4-EA98-4DE9-B58D-D3DF96D39B90}"/>
              </a:ext>
            </a:extLst>
          </p:cNvPr>
          <p:cNvSpPr txBox="1"/>
          <p:nvPr/>
        </p:nvSpPr>
        <p:spPr>
          <a:xfrm>
            <a:off x="1852246" y="3350767"/>
            <a:ext cx="2773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B – Blue tit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5A788-6347-49B4-A3E6-825F576031C2}"/>
              </a:ext>
            </a:extLst>
          </p:cNvPr>
          <p:cNvSpPr txBox="1"/>
          <p:nvPr/>
        </p:nvSpPr>
        <p:spPr>
          <a:xfrm>
            <a:off x="1852246" y="4504928"/>
            <a:ext cx="4823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 – Long-tailed tit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42ABE-0A15-4600-99F0-6FA3A12A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8987"/>
          <a:stretch/>
        </p:blipFill>
        <p:spPr>
          <a:xfrm>
            <a:off x="586206" y="3093151"/>
            <a:ext cx="758442" cy="1178326"/>
          </a:xfrm>
          <a:prstGeom prst="rect">
            <a:avLst/>
          </a:prstGeom>
        </p:spPr>
      </p:pic>
      <p:pic>
        <p:nvPicPr>
          <p:cNvPr id="1026" name="Picture 2" descr="Free Beak Cliparts, Download Free Clip Art, Free Clip Art on Clipart Library">
            <a:extLst>
              <a:ext uri="{FF2B5EF4-FFF2-40B4-BE49-F238E27FC236}">
                <a16:creationId xmlns:a16="http://schemas.microsoft.com/office/drawing/2014/main" id="{5FC6DD54-B2F5-4384-9CC2-5B9F3EB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" y="2324490"/>
            <a:ext cx="758441" cy="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DWK 14.75&quot; Macaw of Majesty Beautiful Tropical Parrot with Colorful  Wings Spread 3D Wall Art Sculpture for Home and Garden Online at Low Prices  in India - Amazon.in">
            <a:extLst>
              <a:ext uri="{FF2B5EF4-FFF2-40B4-BE49-F238E27FC236}">
                <a16:creationId xmlns:a16="http://schemas.microsoft.com/office/drawing/2014/main" id="{DBBC1C8B-B4A2-43AB-AF77-991090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4183602"/>
            <a:ext cx="1198319" cy="14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0984B5-981E-465E-8F95-F64F36181EBF}"/>
              </a:ext>
            </a:extLst>
          </p:cNvPr>
          <p:cNvSpPr/>
          <p:nvPr/>
        </p:nvSpPr>
        <p:spPr>
          <a:xfrm>
            <a:off x="246589" y="4208385"/>
            <a:ext cx="5856700" cy="136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2AF97-4B74-41D9-8970-319FDECF4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119" y="2052926"/>
            <a:ext cx="5030205" cy="308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6</TotalTime>
  <Words>473</Words>
  <Application>Microsoft Office PowerPoint</Application>
  <PresentationFormat>Widescreen</PresentationFormat>
  <Paragraphs>125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 Light</vt:lpstr>
      <vt:lpstr>Metropolitan</vt:lpstr>
      <vt:lpstr>  </vt:lpstr>
      <vt:lpstr>RSPB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 in with the RSPB Bird Watch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Alcock</dc:creator>
  <cp:lastModifiedBy>Julian Greer</cp:lastModifiedBy>
  <cp:revision>33</cp:revision>
  <dcterms:created xsi:type="dcterms:W3CDTF">2021-01-14T13:09:31Z</dcterms:created>
  <dcterms:modified xsi:type="dcterms:W3CDTF">2021-01-18T13:40:23Z</dcterms:modified>
</cp:coreProperties>
</file>