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940" y="4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80abbfe4c4_0_3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80abbfe4c4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80abbfe4c4_0_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80abbfe4c4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80abbfe4c4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80abbfe4c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80abbfe4c4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80abbfe4c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80abbfe4c4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80abbfe4c4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80abbfe4c4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80abbfe4c4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80abbfe4c4_0_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80abbfe4c4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80abbfe4c4_0_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80abbfe4c4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80abbfe4c4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80abbfe4c4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80abbfe4c4_0_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80abbfe4c4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cYx-bs8yTwE"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youtu.be/AHXMePThvgw"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d-MHRa0LKG0&amp;t=187s"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337900"/>
            <a:ext cx="8520600" cy="919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Disability Awareness</a:t>
            </a:r>
            <a:endParaRPr/>
          </a:p>
        </p:txBody>
      </p:sp>
      <p:pic>
        <p:nvPicPr>
          <p:cNvPr id="55" name="Google Shape;55;p13"/>
          <p:cNvPicPr preferRelativeResize="0"/>
          <p:nvPr/>
        </p:nvPicPr>
        <p:blipFill>
          <a:blip r:embed="rId3">
            <a:alphaModFix/>
          </a:blip>
          <a:stretch>
            <a:fillRect/>
          </a:stretch>
        </p:blipFill>
        <p:spPr>
          <a:xfrm>
            <a:off x="2933000" y="1511699"/>
            <a:ext cx="3519375" cy="34930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Shape 104"/>
        <p:cNvGrpSpPr/>
        <p:nvPr/>
      </p:nvGrpSpPr>
      <p:grpSpPr>
        <a:xfrm>
          <a:off x="0" y="0"/>
          <a:ext cx="0" cy="0"/>
          <a:chOff x="0" y="0"/>
          <a:chExt cx="0" cy="0"/>
        </a:xfrm>
      </p:grpSpPr>
      <p:sp>
        <p:nvSpPr>
          <p:cNvPr id="105" name="Google Shape;105;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Let’s have a go at learning Makaton</a:t>
            </a:r>
            <a:endParaRPr/>
          </a:p>
        </p:txBody>
      </p:sp>
      <p:sp>
        <p:nvSpPr>
          <p:cNvPr id="106" name="Google Shape;106;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solidFill>
                <a:schemeClr val="dk1"/>
              </a:solidFill>
            </a:endParaRPr>
          </a:p>
          <a:p>
            <a:pPr marL="0" lvl="0" indent="0" algn="ctr" rtl="0">
              <a:spcBef>
                <a:spcPts val="1600"/>
              </a:spcBef>
              <a:spcAft>
                <a:spcPts val="0"/>
              </a:spcAft>
              <a:buNone/>
            </a:pPr>
            <a:r>
              <a:rPr lang="en">
                <a:solidFill>
                  <a:schemeClr val="dk1"/>
                </a:solidFill>
              </a:rPr>
              <a:t>We’re going to watch a song performed in makaton and </a:t>
            </a:r>
            <a:endParaRPr>
              <a:solidFill>
                <a:schemeClr val="dk1"/>
              </a:solidFill>
            </a:endParaRPr>
          </a:p>
          <a:p>
            <a:pPr marL="0" lvl="0" indent="0" algn="ctr" rtl="0">
              <a:spcBef>
                <a:spcPts val="1600"/>
              </a:spcBef>
              <a:spcAft>
                <a:spcPts val="0"/>
              </a:spcAft>
              <a:buClr>
                <a:schemeClr val="dk1"/>
              </a:buClr>
              <a:buSzPts val="1100"/>
              <a:buFont typeface="Arial"/>
              <a:buNone/>
            </a:pPr>
            <a:r>
              <a:rPr lang="en">
                <a:solidFill>
                  <a:schemeClr val="dk1"/>
                </a:solidFill>
              </a:rPr>
              <a:t>then we’ll have a go.</a:t>
            </a:r>
            <a:endParaRPr>
              <a:solidFill>
                <a:schemeClr val="dk1"/>
              </a:solidFill>
            </a:endParaRPr>
          </a:p>
          <a:p>
            <a:pPr marL="0" lvl="0" indent="0" algn="ctr" rtl="0">
              <a:spcBef>
                <a:spcPts val="1600"/>
              </a:spcBef>
              <a:spcAft>
                <a:spcPts val="1600"/>
              </a:spcAft>
              <a:buClr>
                <a:schemeClr val="dk1"/>
              </a:buClr>
              <a:buSzPts val="1100"/>
              <a:buFont typeface="Arial"/>
              <a:buNone/>
            </a:pPr>
            <a:r>
              <a:rPr lang="en" sz="2100" u="sng">
                <a:solidFill>
                  <a:schemeClr val="accent5"/>
                </a:solidFill>
                <a:hlinkClick r:id="rId3">
                  <a:extLst>
                    <a:ext uri="{A12FA001-AC4F-418D-AE19-62706E023703}">
                      <ahyp:hlinkClr xmlns:ahyp="http://schemas.microsoft.com/office/drawing/2018/hyperlinkcolor" val="tx"/>
                    </a:ext>
                  </a:extLst>
                </a:hlinkClick>
              </a:rPr>
              <a:t>https://www.youtube.com/watch?v=cYx-bs8yTwE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Shape 110"/>
        <p:cNvGrpSpPr/>
        <p:nvPr/>
      </p:nvGrpSpPr>
      <p:grpSpPr>
        <a:xfrm>
          <a:off x="0" y="0"/>
          <a:ext cx="0" cy="0"/>
          <a:chOff x="0" y="0"/>
          <a:chExt cx="0" cy="0"/>
        </a:xfrm>
      </p:grpSpPr>
      <p:sp>
        <p:nvSpPr>
          <p:cNvPr id="111" name="Google Shape;111;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Homework</a:t>
            </a:r>
            <a:endParaRPr/>
          </a:p>
        </p:txBody>
      </p:sp>
      <p:sp>
        <p:nvSpPr>
          <p:cNvPr id="112" name="Google Shape;112;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3200">
              <a:solidFill>
                <a:srgbClr val="000000"/>
              </a:solidFill>
            </a:endParaRPr>
          </a:p>
          <a:p>
            <a:pPr marL="0" lvl="0" indent="0" algn="ctr" rtl="0">
              <a:spcBef>
                <a:spcPts val="1600"/>
              </a:spcBef>
              <a:spcAft>
                <a:spcPts val="0"/>
              </a:spcAft>
              <a:buNone/>
            </a:pPr>
            <a:r>
              <a:rPr lang="en" sz="2400">
                <a:solidFill>
                  <a:srgbClr val="000000"/>
                </a:solidFill>
                <a:latin typeface="Verdana"/>
                <a:ea typeface="Verdana"/>
                <a:cs typeface="Verdana"/>
                <a:sym typeface="Verdana"/>
              </a:rPr>
              <a:t>Research a famous person with a disability. </a:t>
            </a:r>
            <a:endParaRPr sz="2400">
              <a:solidFill>
                <a:srgbClr val="000000"/>
              </a:solidFill>
              <a:latin typeface="Verdana"/>
              <a:ea typeface="Verdana"/>
              <a:cs typeface="Verdana"/>
              <a:sym typeface="Verdana"/>
            </a:endParaRPr>
          </a:p>
          <a:p>
            <a:pPr marL="0" lvl="0" indent="0" algn="ctr" rtl="0">
              <a:spcBef>
                <a:spcPts val="1600"/>
              </a:spcBef>
              <a:spcAft>
                <a:spcPts val="1600"/>
              </a:spcAft>
              <a:buNone/>
            </a:pPr>
            <a:r>
              <a:rPr lang="en" sz="2400">
                <a:solidFill>
                  <a:srgbClr val="000000"/>
                </a:solidFill>
                <a:latin typeface="Verdana"/>
                <a:ea typeface="Verdana"/>
                <a:cs typeface="Verdana"/>
                <a:sym typeface="Verdana"/>
              </a:rPr>
              <a:t>Make a poster or write about their life and achievements.</a:t>
            </a:r>
            <a:endParaRPr sz="320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2805450" y="1825250"/>
            <a:ext cx="35331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a disability?</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Shape 64"/>
        <p:cNvGrpSpPr/>
        <p:nvPr/>
      </p:nvGrpSpPr>
      <p:grpSpPr>
        <a:xfrm>
          <a:off x="0" y="0"/>
          <a:ext cx="0" cy="0"/>
          <a:chOff x="0" y="0"/>
          <a:chExt cx="0" cy="0"/>
        </a:xfrm>
      </p:grpSpPr>
      <p:sp>
        <p:nvSpPr>
          <p:cNvPr id="65" name="Google Shape;65;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sz="3100">
                <a:solidFill>
                  <a:srgbClr val="222222"/>
                </a:solidFill>
              </a:rPr>
              <a:t>Disability is a physical or mental condition that limits a person's movements, senses, or activities.</a:t>
            </a:r>
            <a:endParaRPr sz="3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Shape 69"/>
        <p:cNvGrpSpPr/>
        <p:nvPr/>
      </p:nvGrpSpPr>
      <p:grpSpPr>
        <a:xfrm>
          <a:off x="0" y="0"/>
          <a:ext cx="0" cy="0"/>
          <a:chOff x="0" y="0"/>
          <a:chExt cx="0" cy="0"/>
        </a:xfrm>
      </p:grpSpPr>
      <p:sp>
        <p:nvSpPr>
          <p:cNvPr id="70" name="Google Shape;70;p16"/>
          <p:cNvSpPr txBox="1">
            <a:spLocks noGrp="1"/>
          </p:cNvSpPr>
          <p:nvPr>
            <p:ph type="title"/>
          </p:nvPr>
        </p:nvSpPr>
        <p:spPr>
          <a:xfrm>
            <a:off x="397950" y="1999050"/>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What different types of disability are there?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Shape 74"/>
        <p:cNvGrpSpPr/>
        <p:nvPr/>
      </p:nvGrpSpPr>
      <p:grpSpPr>
        <a:xfrm>
          <a:off x="0" y="0"/>
          <a:ext cx="0" cy="0"/>
          <a:chOff x="0" y="0"/>
          <a:chExt cx="0" cy="0"/>
        </a:xfrm>
      </p:grpSpPr>
      <p:sp>
        <p:nvSpPr>
          <p:cNvPr id="75" name="Google Shape;75;p17"/>
          <p:cNvSpPr txBox="1">
            <a:spLocks noGrp="1"/>
          </p:cNvSpPr>
          <p:nvPr>
            <p:ph type="body" idx="1"/>
          </p:nvPr>
        </p:nvSpPr>
        <p:spPr>
          <a:xfrm>
            <a:off x="311700" y="480625"/>
            <a:ext cx="8520600" cy="40884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000000"/>
              </a:buClr>
              <a:buSzPts val="2500"/>
              <a:buChar char="●"/>
            </a:pPr>
            <a:r>
              <a:rPr lang="en" sz="2500">
                <a:solidFill>
                  <a:srgbClr val="000000"/>
                </a:solidFill>
              </a:rPr>
              <a:t>Vision</a:t>
            </a:r>
            <a:endParaRPr sz="2500">
              <a:solidFill>
                <a:srgbClr val="000000"/>
              </a:solidFill>
            </a:endParaRPr>
          </a:p>
          <a:p>
            <a:pPr marL="457200" lvl="0" indent="-387350" algn="l" rtl="0">
              <a:spcBef>
                <a:spcPts val="0"/>
              </a:spcBef>
              <a:spcAft>
                <a:spcPts val="0"/>
              </a:spcAft>
              <a:buClr>
                <a:srgbClr val="000000"/>
              </a:buClr>
              <a:buSzPts val="2500"/>
              <a:buChar char="●"/>
            </a:pPr>
            <a:r>
              <a:rPr lang="en" sz="2500">
                <a:solidFill>
                  <a:srgbClr val="000000"/>
                </a:solidFill>
              </a:rPr>
              <a:t>Hearing</a:t>
            </a:r>
            <a:endParaRPr sz="2500">
              <a:solidFill>
                <a:srgbClr val="000000"/>
              </a:solidFill>
            </a:endParaRPr>
          </a:p>
          <a:p>
            <a:pPr marL="457200" lvl="0" indent="-387350" algn="l" rtl="0">
              <a:spcBef>
                <a:spcPts val="0"/>
              </a:spcBef>
              <a:spcAft>
                <a:spcPts val="0"/>
              </a:spcAft>
              <a:buClr>
                <a:srgbClr val="000000"/>
              </a:buClr>
              <a:buSzPts val="2500"/>
              <a:buChar char="●"/>
            </a:pPr>
            <a:r>
              <a:rPr lang="en" sz="2500">
                <a:solidFill>
                  <a:srgbClr val="000000"/>
                </a:solidFill>
              </a:rPr>
              <a:t>Thinking</a:t>
            </a:r>
            <a:endParaRPr sz="2500">
              <a:solidFill>
                <a:srgbClr val="000000"/>
              </a:solidFill>
            </a:endParaRPr>
          </a:p>
          <a:p>
            <a:pPr marL="457200" lvl="0" indent="-387350" algn="l" rtl="0">
              <a:spcBef>
                <a:spcPts val="0"/>
              </a:spcBef>
              <a:spcAft>
                <a:spcPts val="0"/>
              </a:spcAft>
              <a:buClr>
                <a:srgbClr val="000000"/>
              </a:buClr>
              <a:buSzPts val="2500"/>
              <a:buChar char="●"/>
            </a:pPr>
            <a:r>
              <a:rPr lang="en" sz="2500">
                <a:solidFill>
                  <a:srgbClr val="000000"/>
                </a:solidFill>
              </a:rPr>
              <a:t>Learning</a:t>
            </a:r>
            <a:endParaRPr sz="2500">
              <a:solidFill>
                <a:srgbClr val="000000"/>
              </a:solidFill>
            </a:endParaRPr>
          </a:p>
          <a:p>
            <a:pPr marL="457200" lvl="0" indent="-387350" algn="l" rtl="0">
              <a:spcBef>
                <a:spcPts val="0"/>
              </a:spcBef>
              <a:spcAft>
                <a:spcPts val="0"/>
              </a:spcAft>
              <a:buClr>
                <a:srgbClr val="000000"/>
              </a:buClr>
              <a:buSzPts val="2500"/>
              <a:buChar char="●"/>
            </a:pPr>
            <a:r>
              <a:rPr lang="en" sz="2500">
                <a:solidFill>
                  <a:srgbClr val="000000"/>
                </a:solidFill>
              </a:rPr>
              <a:t>Movement</a:t>
            </a:r>
            <a:endParaRPr sz="2500">
              <a:solidFill>
                <a:srgbClr val="000000"/>
              </a:solidFill>
            </a:endParaRPr>
          </a:p>
          <a:p>
            <a:pPr marL="457200" lvl="0" indent="-387350" algn="l" rtl="0">
              <a:spcBef>
                <a:spcPts val="0"/>
              </a:spcBef>
              <a:spcAft>
                <a:spcPts val="0"/>
              </a:spcAft>
              <a:buClr>
                <a:srgbClr val="000000"/>
              </a:buClr>
              <a:buSzPts val="2500"/>
              <a:buChar char="●"/>
            </a:pPr>
            <a:r>
              <a:rPr lang="en" sz="2500">
                <a:solidFill>
                  <a:srgbClr val="000000"/>
                </a:solidFill>
              </a:rPr>
              <a:t>Mental health</a:t>
            </a:r>
            <a:endParaRPr sz="2500">
              <a:solidFill>
                <a:srgbClr val="000000"/>
              </a:solidFill>
            </a:endParaRPr>
          </a:p>
          <a:p>
            <a:pPr marL="457200" lvl="0" indent="-387350" algn="l" rtl="0">
              <a:spcBef>
                <a:spcPts val="0"/>
              </a:spcBef>
              <a:spcAft>
                <a:spcPts val="0"/>
              </a:spcAft>
              <a:buClr>
                <a:srgbClr val="000000"/>
              </a:buClr>
              <a:buSzPts val="2500"/>
              <a:buChar char="●"/>
            </a:pPr>
            <a:r>
              <a:rPr lang="en" sz="2500">
                <a:solidFill>
                  <a:srgbClr val="000000"/>
                </a:solidFill>
              </a:rPr>
              <a:t>Remembering</a:t>
            </a:r>
            <a:endParaRPr sz="2500">
              <a:solidFill>
                <a:srgbClr val="000000"/>
              </a:solidFill>
            </a:endParaRPr>
          </a:p>
          <a:p>
            <a:pPr marL="457200" lvl="0" indent="-387350" algn="l" rtl="0">
              <a:spcBef>
                <a:spcPts val="0"/>
              </a:spcBef>
              <a:spcAft>
                <a:spcPts val="0"/>
              </a:spcAft>
              <a:buClr>
                <a:srgbClr val="000000"/>
              </a:buClr>
              <a:buSzPts val="2500"/>
              <a:buChar char="●"/>
            </a:pPr>
            <a:r>
              <a:rPr lang="en" sz="2500">
                <a:solidFill>
                  <a:srgbClr val="000000"/>
                </a:solidFill>
              </a:rPr>
              <a:t>Communicating</a:t>
            </a:r>
            <a:endParaRPr sz="2500">
              <a:solidFill>
                <a:srgbClr val="000000"/>
              </a:solidFill>
            </a:endParaRPr>
          </a:p>
          <a:p>
            <a:pPr marL="0" lvl="0" indent="0" algn="l" rtl="0">
              <a:spcBef>
                <a:spcPts val="0"/>
              </a:spcBef>
              <a:spcAft>
                <a:spcPts val="0"/>
              </a:spcAft>
              <a:buNone/>
            </a:pPr>
            <a:endParaRPr sz="2500">
              <a:solidFill>
                <a:srgbClr val="000000"/>
              </a:solidFill>
            </a:endParaRPr>
          </a:p>
          <a:p>
            <a:pPr marL="0" lvl="0" indent="0" algn="l" rtl="0">
              <a:spcBef>
                <a:spcPts val="0"/>
              </a:spcBef>
              <a:spcAft>
                <a:spcPts val="16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Shape 79"/>
        <p:cNvGrpSpPr/>
        <p:nvPr/>
      </p:nvGrpSpPr>
      <p:grpSpPr>
        <a:xfrm>
          <a:off x="0" y="0"/>
          <a:ext cx="0" cy="0"/>
          <a:chOff x="0" y="0"/>
          <a:chExt cx="0" cy="0"/>
        </a:xfrm>
      </p:grpSpPr>
      <p:sp>
        <p:nvSpPr>
          <p:cNvPr id="80" name="Google Shape;80;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Vision</a:t>
            </a:r>
            <a:endParaRPr/>
          </a:p>
        </p:txBody>
      </p:sp>
      <p:sp>
        <p:nvSpPr>
          <p:cNvPr id="81" name="Google Shape;81;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Some people who have visual disabilities have assistance from a Guide dog. A guide dog enables people who have visual impairments to be independent. </a:t>
            </a:r>
            <a:endParaRPr>
              <a:solidFill>
                <a:srgbClr val="000000"/>
              </a:solidFill>
            </a:endParaRPr>
          </a:p>
          <a:p>
            <a:pPr marL="0" lvl="0" indent="0" algn="l" rtl="0">
              <a:spcBef>
                <a:spcPts val="1600"/>
              </a:spcBef>
              <a:spcAft>
                <a:spcPts val="0"/>
              </a:spcAft>
              <a:buNone/>
            </a:pPr>
            <a:r>
              <a:rPr lang="en">
                <a:solidFill>
                  <a:srgbClr val="000000"/>
                </a:solidFill>
              </a:rPr>
              <a:t>If you see a guide dog with in public, please do not stroke them. The guide dogs knows that when their harness is on, they are working and stroking them causing distraction and is confusing to them.</a:t>
            </a:r>
            <a:endParaRPr>
              <a:solidFill>
                <a:srgbClr val="000000"/>
              </a:solidFill>
            </a:endParaRPr>
          </a:p>
          <a:p>
            <a:pPr marL="0" lvl="0" indent="0" algn="l" rtl="0">
              <a:spcBef>
                <a:spcPts val="1600"/>
              </a:spcBef>
              <a:spcAft>
                <a:spcPts val="0"/>
              </a:spcAft>
              <a:buNone/>
            </a:pPr>
            <a:endParaRPr/>
          </a:p>
          <a:p>
            <a:pPr marL="0" lvl="0" indent="0" algn="l" rtl="0">
              <a:spcBef>
                <a:spcPts val="1600"/>
              </a:spcBef>
              <a:spcAft>
                <a:spcPts val="0"/>
              </a:spcAft>
              <a:buNone/>
            </a:pPr>
            <a:r>
              <a:rPr lang="en" u="sng">
                <a:solidFill>
                  <a:schemeClr val="hlink"/>
                </a:solidFill>
                <a:hlinkClick r:id="rId3"/>
              </a:rPr>
              <a:t>https://youtu.be/AHXMePThvgw</a:t>
            </a:r>
            <a:endParaRPr/>
          </a:p>
          <a:p>
            <a:pPr marL="0" lvl="0" indent="0" algn="l" rtl="0">
              <a:spcBef>
                <a:spcPts val="1600"/>
              </a:spcBef>
              <a:spcAft>
                <a:spcPts val="16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Shape 85"/>
        <p:cNvGrpSpPr/>
        <p:nvPr/>
      </p:nvGrpSpPr>
      <p:grpSpPr>
        <a:xfrm>
          <a:off x="0" y="0"/>
          <a:ext cx="0" cy="0"/>
          <a:chOff x="0" y="0"/>
          <a:chExt cx="0" cy="0"/>
        </a:xfrm>
      </p:grpSpPr>
      <p:sp>
        <p:nvSpPr>
          <p:cNvPr id="86" name="Google Shape;86;p19"/>
          <p:cNvSpPr txBox="1">
            <a:spLocks noGrp="1"/>
          </p:cNvSpPr>
          <p:nvPr>
            <p:ph type="title"/>
          </p:nvPr>
        </p:nvSpPr>
        <p:spPr>
          <a:xfrm>
            <a:off x="311700" y="9997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Vision</a:t>
            </a:r>
            <a:endParaRPr/>
          </a:p>
        </p:txBody>
      </p:sp>
      <p:sp>
        <p:nvSpPr>
          <p:cNvPr id="87" name="Google Shape;87;p19"/>
          <p:cNvSpPr txBox="1">
            <a:spLocks noGrp="1"/>
          </p:cNvSpPr>
          <p:nvPr>
            <p:ph type="body" idx="1"/>
          </p:nvPr>
        </p:nvSpPr>
        <p:spPr>
          <a:xfrm>
            <a:off x="311700" y="672675"/>
            <a:ext cx="8520600" cy="3416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000000"/>
                </a:solidFill>
              </a:rPr>
              <a:t>People who are blind use something called braille. </a:t>
            </a:r>
            <a:endParaRPr>
              <a:solidFill>
                <a:srgbClr val="000000"/>
              </a:solidFill>
            </a:endParaRPr>
          </a:p>
          <a:p>
            <a:pPr marL="0" lvl="0" indent="0" algn="ctr" rtl="0">
              <a:spcBef>
                <a:spcPts val="1600"/>
              </a:spcBef>
              <a:spcAft>
                <a:spcPts val="0"/>
              </a:spcAft>
              <a:buNone/>
            </a:pPr>
            <a:r>
              <a:rPr lang="en">
                <a:solidFill>
                  <a:srgbClr val="000000"/>
                </a:solidFill>
              </a:rPr>
              <a:t>Braille is a series of dots which represent letters and numbers. You might have seen braille on classroom doors. They use they’re fingers to trace the bumps to enable them to read</a:t>
            </a:r>
            <a:endParaRPr>
              <a:solidFill>
                <a:srgbClr val="000000"/>
              </a:solidFill>
            </a:endParaRPr>
          </a:p>
          <a:p>
            <a:pPr marL="0" lvl="0" indent="0" algn="ctr" rtl="0">
              <a:spcBef>
                <a:spcPts val="1600"/>
              </a:spcBef>
              <a:spcAft>
                <a:spcPts val="1600"/>
              </a:spcAft>
              <a:buNone/>
            </a:pPr>
            <a:endParaRPr>
              <a:solidFill>
                <a:srgbClr val="000000"/>
              </a:solidFill>
            </a:endParaRPr>
          </a:p>
        </p:txBody>
      </p:sp>
      <p:pic>
        <p:nvPicPr>
          <p:cNvPr id="88" name="Google Shape;88;p19"/>
          <p:cNvPicPr preferRelativeResize="0"/>
          <p:nvPr/>
        </p:nvPicPr>
        <p:blipFill>
          <a:blip r:embed="rId3">
            <a:alphaModFix/>
          </a:blip>
          <a:stretch>
            <a:fillRect/>
          </a:stretch>
        </p:blipFill>
        <p:spPr>
          <a:xfrm>
            <a:off x="2296864" y="2308650"/>
            <a:ext cx="4550274" cy="27362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Shape 92"/>
        <p:cNvGrpSpPr/>
        <p:nvPr/>
      </p:nvGrpSpPr>
      <p:grpSpPr>
        <a:xfrm>
          <a:off x="0" y="0"/>
          <a:ext cx="0" cy="0"/>
          <a:chOff x="0" y="0"/>
          <a:chExt cx="0" cy="0"/>
        </a:xfrm>
      </p:grpSpPr>
      <p:sp>
        <p:nvSpPr>
          <p:cNvPr id="93" name="Google Shape;93;p20"/>
          <p:cNvSpPr txBox="1">
            <a:spLocks noGrp="1"/>
          </p:cNvSpPr>
          <p:nvPr>
            <p:ph type="title"/>
          </p:nvPr>
        </p:nvSpPr>
        <p:spPr>
          <a:xfrm>
            <a:off x="816950" y="371100"/>
            <a:ext cx="7230300" cy="972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How do people who are deaf or having learning needs communicate?</a:t>
            </a:r>
            <a:endParaRPr/>
          </a:p>
        </p:txBody>
      </p:sp>
      <p:sp>
        <p:nvSpPr>
          <p:cNvPr id="94" name="Google Shape;94;p20"/>
          <p:cNvSpPr txBox="1">
            <a:spLocks noGrp="1"/>
          </p:cNvSpPr>
          <p:nvPr>
            <p:ph type="body" idx="1"/>
          </p:nvPr>
        </p:nvSpPr>
        <p:spPr>
          <a:xfrm>
            <a:off x="309900" y="1910150"/>
            <a:ext cx="8524200" cy="2920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000000"/>
                </a:solidFill>
              </a:rPr>
              <a:t>They use sign language or makaton. Both BSL (British sign language) and Makaton allow people use their hands to communicate. </a:t>
            </a:r>
            <a:endParaRPr>
              <a:solidFill>
                <a:srgbClr val="000000"/>
              </a:solidFill>
            </a:endParaRPr>
          </a:p>
          <a:p>
            <a:pPr marL="0" lvl="0" indent="0" algn="ctr" rtl="0">
              <a:spcBef>
                <a:spcPts val="1600"/>
              </a:spcBef>
              <a:spcAft>
                <a:spcPts val="0"/>
              </a:spcAft>
              <a:buNone/>
            </a:pPr>
            <a:r>
              <a:rPr lang="en">
                <a:solidFill>
                  <a:srgbClr val="000000"/>
                </a:solidFill>
              </a:rPr>
              <a:t>Makaton is a simplified version of sign language. </a:t>
            </a:r>
            <a:endParaRPr>
              <a:solidFill>
                <a:srgbClr val="000000"/>
              </a:solidFill>
            </a:endParaRPr>
          </a:p>
          <a:p>
            <a:pPr marL="0" lvl="0" indent="0" algn="ctr" rtl="0">
              <a:spcBef>
                <a:spcPts val="1600"/>
              </a:spcBef>
              <a:spcAft>
                <a:spcPts val="0"/>
              </a:spcAft>
              <a:buNone/>
            </a:pPr>
            <a:r>
              <a:rPr lang="en">
                <a:solidFill>
                  <a:srgbClr val="000000"/>
                </a:solidFill>
              </a:rPr>
              <a:t>Sometimes, people who have an hearing impairment can wear a hearing aid or have grommet implants which will enable them to hear better. </a:t>
            </a:r>
            <a:endParaRPr>
              <a:solidFill>
                <a:srgbClr val="000000"/>
              </a:solidFill>
            </a:endParaRPr>
          </a:p>
          <a:p>
            <a:pPr marL="0" lvl="0" indent="0" algn="ctr" rtl="0">
              <a:spcBef>
                <a:spcPts val="1600"/>
              </a:spcBef>
              <a:spcAft>
                <a:spcPts val="1600"/>
              </a:spcAft>
              <a:buNone/>
            </a:pPr>
            <a:endParaRPr>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Shape 98"/>
        <p:cNvGrpSpPr/>
        <p:nvPr/>
      </p:nvGrpSpPr>
      <p:grpSpPr>
        <a:xfrm>
          <a:off x="0" y="0"/>
          <a:ext cx="0" cy="0"/>
          <a:chOff x="0" y="0"/>
          <a:chExt cx="0" cy="0"/>
        </a:xfrm>
      </p:grpSpPr>
      <p:sp>
        <p:nvSpPr>
          <p:cNvPr id="99" name="Google Shape;99;p21"/>
          <p:cNvSpPr txBox="1">
            <a:spLocks noGrp="1"/>
          </p:cNvSpPr>
          <p:nvPr>
            <p:ph type="title"/>
          </p:nvPr>
        </p:nvSpPr>
        <p:spPr>
          <a:xfrm>
            <a:off x="311700" y="445025"/>
            <a:ext cx="8520600" cy="1083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Tips for communicating people who are hard of hearing</a:t>
            </a:r>
            <a:endParaRPr/>
          </a:p>
        </p:txBody>
      </p:sp>
      <p:sp>
        <p:nvSpPr>
          <p:cNvPr id="100" name="Google Shape;100;p21"/>
          <p:cNvSpPr txBox="1">
            <a:spLocks noGrp="1"/>
          </p:cNvSpPr>
          <p:nvPr>
            <p:ph type="body" idx="1"/>
          </p:nvPr>
        </p:nvSpPr>
        <p:spPr>
          <a:xfrm>
            <a:off x="311700" y="1528025"/>
            <a:ext cx="8520600" cy="3040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ctr" rtl="0">
              <a:spcBef>
                <a:spcPts val="1600"/>
              </a:spcBef>
              <a:spcAft>
                <a:spcPts val="0"/>
              </a:spcAft>
              <a:buNone/>
            </a:pPr>
            <a:endParaRPr/>
          </a:p>
          <a:p>
            <a:pPr marL="0" lvl="0" indent="0" algn="ctr" rtl="0">
              <a:spcBef>
                <a:spcPts val="1600"/>
              </a:spcBef>
              <a:spcAft>
                <a:spcPts val="1600"/>
              </a:spcAft>
              <a:buNone/>
            </a:pPr>
            <a:r>
              <a:rPr lang="en" sz="2400" u="sng">
                <a:solidFill>
                  <a:schemeClr val="hlink"/>
                </a:solidFill>
                <a:hlinkClick r:id="rId3"/>
              </a:rPr>
              <a:t>https://www.youtube.com/watch?v=d-MHRa0LKG0&amp;t=187s</a:t>
            </a:r>
            <a:endParaRPr sz="310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313</Words>
  <Application>Microsoft Office PowerPoint</Application>
  <PresentationFormat>On-screen Show (16:9)</PresentationFormat>
  <Paragraphs>37</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Verdana</vt:lpstr>
      <vt:lpstr>Simple Light</vt:lpstr>
      <vt:lpstr>Disability Awareness</vt:lpstr>
      <vt:lpstr>What is a disability?  </vt:lpstr>
      <vt:lpstr>PowerPoint Presentation</vt:lpstr>
      <vt:lpstr>What different types of disability are there?</vt:lpstr>
      <vt:lpstr>PowerPoint Presentation</vt:lpstr>
      <vt:lpstr>Vision</vt:lpstr>
      <vt:lpstr>Vision</vt:lpstr>
      <vt:lpstr>How do people who are deaf or having learning needs communicate?</vt:lpstr>
      <vt:lpstr>Tips for communicating people who are hard of hearing</vt:lpstr>
      <vt:lpstr>Let’s have a go at learning Makaton</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Awareness</dc:title>
  <dc:creator>Julian Greer</dc:creator>
  <cp:lastModifiedBy>Julian Greer</cp:lastModifiedBy>
  <cp:revision>1</cp:revision>
  <dcterms:modified xsi:type="dcterms:W3CDTF">2020-10-02T10:51:34Z</dcterms:modified>
</cp:coreProperties>
</file>