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9" r:id="rId13"/>
    <p:sldId id="276" r:id="rId14"/>
    <p:sldId id="268" r:id="rId15"/>
    <p:sldId id="270" r:id="rId16"/>
    <p:sldId id="273" r:id="rId17"/>
    <p:sldId id="272" r:id="rId18"/>
    <p:sldId id="278" r:id="rId19"/>
    <p:sldId id="279" r:id="rId20"/>
    <p:sldId id="280" r:id="rId21"/>
    <p:sldId id="282" r:id="rId22"/>
    <p:sldId id="284" r:id="rId23"/>
    <p:sldId id="283" r:id="rId24"/>
    <p:sldId id="286" r:id="rId25"/>
    <p:sldId id="285" r:id="rId26"/>
    <p:sldId id="289" r:id="rId27"/>
    <p:sldId id="290" r:id="rId28"/>
    <p:sldId id="291" r:id="rId29"/>
    <p:sldId id="288" r:id="rId30"/>
    <p:sldId id="292" r:id="rId31"/>
    <p:sldId id="293" r:id="rId32"/>
    <p:sldId id="294" r:id="rId33"/>
    <p:sldId id="295" r:id="rId34"/>
    <p:sldId id="296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9" r:id="rId44"/>
    <p:sldId id="310" r:id="rId45"/>
    <p:sldId id="311" r:id="rId46"/>
    <p:sldId id="312" r:id="rId47"/>
    <p:sldId id="313" r:id="rId48"/>
    <p:sldId id="315" r:id="rId49"/>
    <p:sldId id="316" r:id="rId50"/>
    <p:sldId id="318" r:id="rId51"/>
    <p:sldId id="319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1800"/>
    <a:srgbClr val="CAAE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slide" Target="slide16.xml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slide" Target="slide16.xml"/><Relationship Id="rId10" Type="http://schemas.openxmlformats.org/officeDocument/2006/relationships/slide" Target="slide17.xml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" Target="slide14.xml"/><Relationship Id="rId7" Type="http://schemas.openxmlformats.org/officeDocument/2006/relationships/image" Target="NUL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slide" Target="slide18.xml"/><Relationship Id="rId10" Type="http://schemas.openxmlformats.org/officeDocument/2006/relationships/slide" Target="slide41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slide" Target="slide17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slide" Target="slide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600"/>
            <a:ext cx="9144000" cy="3221990"/>
          </a:xfrm>
        </p:spPr>
        <p:txBody>
          <a:bodyPr>
            <a:noAutofit/>
          </a:bodyPr>
          <a:lstStyle/>
          <a:p>
            <a:r>
              <a:rPr lang="en-GB" altLang="en-US" sz="9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</a:rPr>
              <a:t>Journey through Wonderland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534795" y="-870585"/>
            <a:ext cx="7639050" cy="758698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535420" y="723265"/>
            <a:ext cx="5051425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But you suddenly start growing at an alarming rate! 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535420" y="723265"/>
            <a:ext cx="5051425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en-US" sz="36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How are you possibly going to fit through the tiny door now?!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b="58967"/>
          <a:stretch>
            <a:fillRect/>
          </a:stretch>
        </p:blipFill>
        <p:spPr>
          <a:xfrm rot="21060000">
            <a:off x="6613525" y="4471035"/>
            <a:ext cx="3429000" cy="18161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t="40278" b="24891"/>
          <a:stretch>
            <a:fillRect/>
          </a:stretch>
        </p:blipFill>
        <p:spPr>
          <a:xfrm rot="600000">
            <a:off x="4862195" y="2191385"/>
            <a:ext cx="3429000" cy="17379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219710" y="226060"/>
            <a:ext cx="11877675" cy="14452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en-US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You decide to nibble on a biscuit whilst you come up with a plan....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/>
          <p:nvPr/>
        </p:nvSpPr>
        <p:spPr>
          <a:xfrm>
            <a:off x="887730" y="5158740"/>
            <a:ext cx="10416540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en-US" sz="36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The biscuit makes you shrink again! Perfect, now we can finally run after the White Rabbit!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93370" y="84455"/>
            <a:ext cx="11604625" cy="14452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Once outside the door you find yourself in a strange place and decide to look for clues.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6030" y="3018790"/>
            <a:ext cx="981075" cy="8204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9360" y="5542915"/>
            <a:ext cx="1034415" cy="690245"/>
          </a:xfrm>
          <a:prstGeom prst="rect">
            <a:avLst/>
          </a:prstGeom>
        </p:spPr>
      </p:pic>
      <p:pic>
        <p:nvPicPr>
          <p:cNvPr id="20" name="Content Placeholder 19">
            <a:hlinkClick r:id="rId5" action="ppaction://hlinksldjump"/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4140" y="3852545"/>
            <a:ext cx="1493520" cy="12960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0895" y="3601085"/>
            <a:ext cx="1722755" cy="1547495"/>
          </a:xfrm>
          <a:prstGeom prst="rect">
            <a:avLst/>
          </a:prstGeom>
        </p:spPr>
      </p:pic>
      <p:pic>
        <p:nvPicPr>
          <p:cNvPr id="22" name="Content Placeholder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7800000" flipV="1">
            <a:off x="7644130" y="4217670"/>
            <a:ext cx="1093470" cy="1403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6030" y="3018790"/>
            <a:ext cx="981075" cy="8204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9360" y="5542915"/>
            <a:ext cx="1034415" cy="690245"/>
          </a:xfrm>
          <a:prstGeom prst="rect">
            <a:avLst/>
          </a:prstGeom>
        </p:spPr>
      </p:pic>
      <p:pic>
        <p:nvPicPr>
          <p:cNvPr id="20" name="Content Placeholder 19">
            <a:hlinkClick r:id="rId5" action="ppaction://hlinksldjump"/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4140" y="3852545"/>
            <a:ext cx="1493520" cy="12960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0895" y="3601085"/>
            <a:ext cx="1722755" cy="1547495"/>
          </a:xfrm>
          <a:prstGeom prst="rect">
            <a:avLst/>
          </a:prstGeom>
        </p:spPr>
      </p:pic>
      <p:pic>
        <p:nvPicPr>
          <p:cNvPr id="22" name="Content Placeholder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7800000" flipV="1">
            <a:off x="7644130" y="4217670"/>
            <a:ext cx="1093470" cy="1403985"/>
          </a:xfrm>
          <a:prstGeom prst="rect">
            <a:avLst/>
          </a:prstGeom>
        </p:spPr>
      </p:pic>
      <p:pic>
        <p:nvPicPr>
          <p:cNvPr id="23" name="Content Placeholder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3540" y="5148580"/>
            <a:ext cx="1092200" cy="7772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">
            <a:off x="1250950" y="2407285"/>
            <a:ext cx="1898015" cy="1898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hlinkClick r:id="rId3" action="ppaction://hlinksldjump"/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 flipV="1">
            <a:off x="2843530" y="535305"/>
            <a:ext cx="6772910" cy="432879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823335" y="1341120"/>
            <a:ext cx="53651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4800">
                <a:latin typeface="Blackadder ITC" panose="04020505051007020D02" charset="0"/>
                <a:cs typeface="Blackadder ITC" panose="04020505051007020D02" charset="0"/>
              </a:rPr>
              <a:t>Start at B2</a:t>
            </a:r>
          </a:p>
          <a:p>
            <a:r>
              <a:rPr lang="en-GB" altLang="en-US" sz="4800">
                <a:latin typeface="Blackadder ITC" panose="04020505051007020D02" charset="0"/>
                <a:cs typeface="Blackadder ITC" panose="04020505051007020D02" charset="0"/>
              </a:rPr>
              <a:t>Head East 2 squares</a:t>
            </a:r>
          </a:p>
          <a:p>
            <a:r>
              <a:rPr lang="en-GB" altLang="en-US" sz="4800">
                <a:latin typeface="Blackadder ITC" panose="04020505051007020D02" charset="0"/>
                <a:cs typeface="Blackadder ITC" panose="04020505051007020D02" charset="0"/>
              </a:rPr>
              <a:t>Then South 4 squares</a:t>
            </a:r>
          </a:p>
        </p:txBody>
      </p:sp>
      <p:sp>
        <p:nvSpPr>
          <p:cNvPr id="14" name="Text Box 13">
            <a:hlinkClick r:id="rId3" action="ppaction://hlinksldjump"/>
          </p:cNvPr>
          <p:cNvSpPr txBox="1"/>
          <p:nvPr/>
        </p:nvSpPr>
        <p:spPr>
          <a:xfrm>
            <a:off x="11188700" y="6346190"/>
            <a:ext cx="8559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BACK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hlinkClick r:id="rId3" action="ppaction://hlinksldjump"/>
          </p:cNvPr>
          <p:cNvSpPr/>
          <p:nvPr/>
        </p:nvSpPr>
        <p:spPr>
          <a:xfrm>
            <a:off x="2650490" y="-198120"/>
            <a:ext cx="7089140" cy="70561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9" name="Text Box 8"/>
          <p:cNvSpPr txBox="1"/>
          <p:nvPr/>
        </p:nvSpPr>
        <p:spPr>
          <a:xfrm>
            <a:off x="3517900" y="1586230"/>
            <a:ext cx="552196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3600">
                <a:latin typeface="Gigi" panose="04040504061007020D02" charset="0"/>
                <a:cs typeface="Gigi" panose="04040504061007020D02" charset="0"/>
              </a:rPr>
              <a:t>          </a:t>
            </a:r>
          </a:p>
          <a:p>
            <a:endParaRPr lang="en-GB" altLang="en-US" sz="3600">
              <a:latin typeface="Gigi" panose="04040504061007020D02" charset="0"/>
              <a:cs typeface="Gigi" panose="04040504061007020D02" charset="0"/>
            </a:endParaRPr>
          </a:p>
          <a:p>
            <a:r>
              <a:rPr lang="en-GB" altLang="en-US" sz="6000">
                <a:latin typeface="Gigi" panose="04040504061007020D02" charset="0"/>
                <a:cs typeface="Gigi" panose="04040504061007020D02" charset="0"/>
              </a:rPr>
              <a:t>Afatca Terpillar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93370" y="5720715"/>
            <a:ext cx="11604625" cy="95313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Engraved in the back of the pocket watch is a very odd name. You place it back on the floor incase it’s owner comes looking for it. </a:t>
            </a:r>
          </a:p>
        </p:txBody>
      </p:sp>
      <p:sp>
        <p:nvSpPr>
          <p:cNvPr id="13" name="Text Box 12">
            <a:hlinkClick r:id="rId3" action="ppaction://hlinksldjump"/>
          </p:cNvPr>
          <p:cNvSpPr txBox="1"/>
          <p:nvPr/>
        </p:nvSpPr>
        <p:spPr>
          <a:xfrm>
            <a:off x="11188700" y="6346190"/>
            <a:ext cx="8559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3" action="ppaction://hlinksldjump"/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995045" y="149860"/>
            <a:ext cx="9222105" cy="6558915"/>
          </a:xfrm>
          <a:prstGeom prst="rect">
            <a:avLst/>
          </a:prstGeom>
        </p:spPr>
      </p:pic>
      <p:pic>
        <p:nvPicPr>
          <p:cNvPr id="9" name="Content Placeholder 8" descr="Heart Tree PNG Clipart Image Free Download searchpng.com">
            <a:hlinkClick r:id="rId5" action="ppaction://hlinksldjump"/>
          </p:cNvPr>
          <p:cNvPicPr>
            <a:picLocks noGrp="1" noChangeAspect="1"/>
          </p:cNvPicPr>
          <p:nvPr>
            <p:ph sz="half" idx="2"/>
          </p:nvPr>
        </p:nvPicPr>
        <p:blipFill>
          <a:blip r:embed="rId6" r:link="rId7"/>
          <a:stretch>
            <a:fillRect/>
          </a:stretch>
        </p:blipFill>
        <p:spPr>
          <a:xfrm>
            <a:off x="2922905" y="1691005"/>
            <a:ext cx="865505" cy="803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 descr="Smoke letters png, Picture #2236217 smoke letters 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r:link="rId7"/>
          <a:stretch>
            <a:fillRect/>
          </a:stretch>
        </p:blipFill>
        <p:spPr>
          <a:xfrm>
            <a:off x="1596390" y="5051425"/>
            <a:ext cx="565785" cy="617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 descr="Cute Carrot PNG Transparent Image | PNG Arts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r:link="rId7"/>
          <a:stretch>
            <a:fillRect/>
          </a:stretch>
        </p:blipFill>
        <p:spPr>
          <a:xfrm flipH="1">
            <a:off x="7270115" y="3806190"/>
            <a:ext cx="320675" cy="6140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>
            <a:hlinkClick r:id="rId3" action="ppaction://hlinksldjump"/>
          </p:cNvPr>
          <p:cNvSpPr txBox="1"/>
          <p:nvPr/>
        </p:nvSpPr>
        <p:spPr>
          <a:xfrm>
            <a:off x="11188700" y="6346190"/>
            <a:ext cx="8559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BACK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ular Callout 5"/>
          <p:cNvSpPr/>
          <p:nvPr/>
        </p:nvSpPr>
        <p:spPr>
          <a:xfrm>
            <a:off x="293370" y="187325"/>
            <a:ext cx="3663315" cy="1899920"/>
          </a:xfrm>
          <a:prstGeom prst="wedgeRectCallout">
            <a:avLst>
              <a:gd name="adj1" fmla="val 79173"/>
              <a:gd name="adj2" fmla="val 2182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0" name="Text Box 9"/>
          <p:cNvSpPr txBox="1"/>
          <p:nvPr/>
        </p:nvSpPr>
        <p:spPr>
          <a:xfrm>
            <a:off x="419100" y="229870"/>
            <a:ext cx="3412490" cy="18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So you think you can just run right through my game of croquet?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93370" y="4958715"/>
            <a:ext cx="11604625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36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Following the directions has lead us to the grounds of the Queen of Hearts! You have a feeling she won’t let us pass easily...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/>
      <p:bldP spid="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ular Callout 5"/>
          <p:cNvSpPr/>
          <p:nvPr/>
        </p:nvSpPr>
        <p:spPr>
          <a:xfrm>
            <a:off x="293370" y="187325"/>
            <a:ext cx="3663315" cy="3230880"/>
          </a:xfrm>
          <a:prstGeom prst="wedgeRectCallout">
            <a:avLst>
              <a:gd name="adj1" fmla="val 79762"/>
              <a:gd name="adj2" fmla="val 133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0" name="Text Box 9"/>
          <p:cNvSpPr txBox="1"/>
          <p:nvPr/>
        </p:nvSpPr>
        <p:spPr>
          <a:xfrm>
            <a:off x="419100" y="229870"/>
            <a:ext cx="3412490" cy="310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You’re lucky I’m in a good mood today. If you can bring me just what I need for my picnic, I will let you leave... with your head!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156845" y="5090160"/>
            <a:ext cx="11877675" cy="14452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en-US" sz="44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Our adventure begins in the park, where you’re sat reading (Harry Potter of course).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ular Callout 5"/>
          <p:cNvSpPr/>
          <p:nvPr/>
        </p:nvSpPr>
        <p:spPr>
          <a:xfrm>
            <a:off x="293370" y="187325"/>
            <a:ext cx="3663315" cy="2287905"/>
          </a:xfrm>
          <a:prstGeom prst="wedgeRectCallout">
            <a:avLst>
              <a:gd name="adj1" fmla="val 77474"/>
              <a:gd name="adj2" fmla="val 1688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0" name="Text Box 9"/>
          <p:cNvSpPr txBox="1"/>
          <p:nvPr/>
        </p:nvSpPr>
        <p:spPr>
          <a:xfrm>
            <a:off x="419100" y="229870"/>
            <a:ext cx="3412490" cy="224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Here are your clues!</a:t>
            </a:r>
          </a:p>
          <a:p>
            <a:pPr algn="ctr"/>
            <a:r>
              <a:rPr lang="en-GB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What do R+Y make?  </a:t>
            </a:r>
          </a:p>
          <a:p>
            <a:pPr algn="ctr"/>
            <a:r>
              <a:rPr lang="en-GB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What is 16+22-34=</a:t>
            </a:r>
          </a:p>
          <a:p>
            <a:pPr algn="ctr"/>
            <a:r>
              <a:rPr lang="en-GB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Finish the sequence FGHIJ...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/>
          <p:nvPr/>
        </p:nvSpPr>
        <p:spPr>
          <a:xfrm rot="21120000">
            <a:off x="417195" y="325120"/>
            <a:ext cx="3153410" cy="19380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charset="0"/>
                <a:cs typeface="Bradley Hand ITC" panose="03070402050302030203" charset="0"/>
                <a:sym typeface="+mn-ea"/>
              </a:rPr>
              <a:t>R+Y =   </a:t>
            </a:r>
          </a:p>
          <a:p>
            <a:pPr algn="ctr"/>
            <a:r>
              <a:rPr lang="en-GB" altLang="en-US" sz="4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charset="0"/>
                <a:cs typeface="Bradley Hand ITC" panose="03070402050302030203" charset="0"/>
                <a:sym typeface="+mn-ea"/>
              </a:rPr>
              <a:t>16+22-34=</a:t>
            </a:r>
          </a:p>
          <a:p>
            <a:pPr algn="ctr"/>
            <a:r>
              <a:rPr lang="en-GB" altLang="en-US" sz="4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charset="0"/>
                <a:cs typeface="Bradley Hand ITC" panose="03070402050302030203" charset="0"/>
                <a:sym typeface="+mn-ea"/>
              </a:rPr>
              <a:t> FGHIJ...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93370" y="5386705"/>
            <a:ext cx="11604625" cy="1383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You rush off to the Queens Castle to find what she needs, </a:t>
            </a:r>
          </a:p>
          <a:p>
            <a:pPr algn="ctr"/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the clues written down hastily.</a:t>
            </a:r>
          </a:p>
          <a:p>
            <a:pPr algn="ctr"/>
            <a:r>
              <a:rPr lang="en-GB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You can hear shouts of “OFF WITH THEIR HEADS!” in the distance.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567815" y="608965"/>
            <a:ext cx="8100060" cy="37846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l"/>
            <a:r>
              <a:rPr lang="en-GB" altLang="en-US" sz="8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charset="0"/>
                <a:cs typeface="Bradley Hand ITC" panose="03070402050302030203" charset="0"/>
                <a:sym typeface="+mn-ea"/>
              </a:rPr>
              <a:t>R+Y =   </a:t>
            </a:r>
          </a:p>
          <a:p>
            <a:pPr algn="l"/>
            <a:r>
              <a:rPr lang="en-GB" altLang="en-US" sz="8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charset="0"/>
                <a:cs typeface="Bradley Hand ITC" panose="03070402050302030203" charset="0"/>
                <a:sym typeface="+mn-ea"/>
              </a:rPr>
              <a:t>16+22-34=        </a:t>
            </a:r>
          </a:p>
          <a:p>
            <a:pPr algn="l"/>
            <a:r>
              <a:rPr lang="en-GB" altLang="en-US" sz="8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charset="0"/>
                <a:cs typeface="Bradley Hand ITC" panose="03070402050302030203" charset="0"/>
                <a:sym typeface="+mn-ea"/>
              </a:rPr>
              <a:t> FGHIJ... 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5786755" y="668020"/>
            <a:ext cx="3799840" cy="126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6" name="Rectangles 15"/>
          <p:cNvSpPr/>
          <p:nvPr/>
        </p:nvSpPr>
        <p:spPr>
          <a:xfrm>
            <a:off x="7582535" y="3130550"/>
            <a:ext cx="1368425" cy="126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7" name="Rectangles 16"/>
          <p:cNvSpPr/>
          <p:nvPr/>
        </p:nvSpPr>
        <p:spPr>
          <a:xfrm>
            <a:off x="7402195" y="1919605"/>
            <a:ext cx="2265680" cy="126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2" name="Text Box 11"/>
          <p:cNvSpPr txBox="1"/>
          <p:nvPr/>
        </p:nvSpPr>
        <p:spPr>
          <a:xfrm>
            <a:off x="5786755" y="608965"/>
            <a:ext cx="3632835" cy="132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l"/>
            <a:r>
              <a:rPr lang="en-GB" altLang="en-US" sz="8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charset="0"/>
                <a:cs typeface="Bradley Hand ITC" panose="03070402050302030203" charset="0"/>
                <a:sym typeface="+mn-ea"/>
              </a:rPr>
              <a:t>Orange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113905" y="1860550"/>
            <a:ext cx="2305685" cy="132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l"/>
            <a:r>
              <a:rPr lang="en-GB" altLang="en-US" sz="8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charset="0"/>
                <a:cs typeface="Bradley Hand ITC" panose="03070402050302030203" charset="0"/>
                <a:sym typeface="+mn-ea"/>
              </a:rPr>
              <a:t> four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408545" y="3152775"/>
            <a:ext cx="3747770" cy="132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l"/>
            <a:r>
              <a:rPr lang="en-GB" altLang="en-US" sz="8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charset="0"/>
                <a:cs typeface="Bradley Hand ITC" panose="03070402050302030203" charset="0"/>
                <a:sym typeface="+mn-ea"/>
              </a:rPr>
              <a:t> 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941570" y="1235075"/>
            <a:ext cx="154305" cy="53403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6540000">
            <a:off x="4056380" y="2646045"/>
            <a:ext cx="874395" cy="9734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4860" y="5904865"/>
            <a:ext cx="2316480" cy="9531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485" y="5069205"/>
            <a:ext cx="2433955" cy="1483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2880" y="2668270"/>
            <a:ext cx="481330" cy="5181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4795" y="2495550"/>
            <a:ext cx="831215" cy="1052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9060" y="2538095"/>
            <a:ext cx="1080135" cy="11899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7450" y="794385"/>
            <a:ext cx="873125" cy="89471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 rot="21360000">
            <a:off x="2533650" y="1019175"/>
            <a:ext cx="720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1200"/>
              <a:t>Chop heads off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2660" y="420370"/>
            <a:ext cx="873125" cy="894715"/>
          </a:xfrm>
          <a:prstGeom prst="rect">
            <a:avLst/>
          </a:prstGeom>
        </p:spPr>
      </p:pic>
      <p:sp>
        <p:nvSpPr>
          <p:cNvPr id="21" name="Text Box 20"/>
          <p:cNvSpPr txBox="1"/>
          <p:nvPr/>
        </p:nvSpPr>
        <p:spPr>
          <a:xfrm rot="21360000">
            <a:off x="6118860" y="645160"/>
            <a:ext cx="720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1200"/>
              <a:t>croquet @ 5pm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7990"/>
            <a:ext cx="873125" cy="894715"/>
          </a:xfrm>
          <a:prstGeom prst="rect">
            <a:avLst/>
          </a:prstGeom>
        </p:spPr>
      </p:pic>
      <p:sp>
        <p:nvSpPr>
          <p:cNvPr id="23" name="Text Box 22"/>
          <p:cNvSpPr txBox="1"/>
          <p:nvPr/>
        </p:nvSpPr>
        <p:spPr>
          <a:xfrm rot="21360000">
            <a:off x="76200" y="652780"/>
            <a:ext cx="720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1200"/>
              <a:t>Find White Rabbit</a:t>
            </a:r>
          </a:p>
        </p:txBody>
      </p:sp>
      <p:pic>
        <p:nvPicPr>
          <p:cNvPr id="15" name="Content Placeholder 5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140000" flipH="1">
            <a:off x="4222750" y="524510"/>
            <a:ext cx="2138680" cy="5838825"/>
          </a:xfrm>
          <a:prstGeom prst="rect">
            <a:avLst/>
          </a:prstGeom>
        </p:spPr>
      </p:pic>
      <p:sp>
        <p:nvSpPr>
          <p:cNvPr id="24" name="Heart 23"/>
          <p:cNvSpPr/>
          <p:nvPr/>
        </p:nvSpPr>
        <p:spPr>
          <a:xfrm rot="1080000">
            <a:off x="4316095" y="5407025"/>
            <a:ext cx="480060" cy="532130"/>
          </a:xfrm>
          <a:prstGeom prst="heart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25" name="Heart 24"/>
          <p:cNvSpPr/>
          <p:nvPr/>
        </p:nvSpPr>
        <p:spPr>
          <a:xfrm rot="1080000">
            <a:off x="4748530" y="4516755"/>
            <a:ext cx="293370" cy="395605"/>
          </a:xfrm>
          <a:prstGeom prst="heart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26" name="Heart 25"/>
          <p:cNvSpPr/>
          <p:nvPr/>
        </p:nvSpPr>
        <p:spPr>
          <a:xfrm rot="1080000">
            <a:off x="4525645" y="4928235"/>
            <a:ext cx="389890" cy="496570"/>
          </a:xfrm>
          <a:prstGeom prst="heart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294005" y="5146040"/>
            <a:ext cx="11604625" cy="14452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Clutching the Queens fork, you rush back to find her playing croquet... 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293370" y="187325"/>
            <a:ext cx="3663315" cy="1937385"/>
          </a:xfrm>
          <a:prstGeom prst="wedgeRectCallout">
            <a:avLst>
              <a:gd name="adj1" fmla="val 79762"/>
              <a:gd name="adj2" fmla="val 133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0" name="Text Box 9"/>
          <p:cNvSpPr txBox="1"/>
          <p:nvPr/>
        </p:nvSpPr>
        <p:spPr>
          <a:xfrm>
            <a:off x="419100" y="229870"/>
            <a:ext cx="3412490" cy="18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Oh you found it, brilliant!</a:t>
            </a:r>
          </a:p>
          <a:p>
            <a:pPr algn="ctr"/>
            <a:r>
              <a:rPr lang="en-GB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Now leave me, I must concentrate...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94005" y="5146040"/>
            <a:ext cx="11731625" cy="14452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You don’t hesitate and find a quiet corner to consult your map and directions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animBg="1"/>
      <p:bldP spid="8" grpId="1" animBg="1"/>
      <p:bldP spid="10" grpId="0"/>
      <p:bldP spid="10" grpId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hlinkClick r:id="" action="ppaction://noaction"/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 flipV="1">
            <a:off x="2722245" y="1214120"/>
            <a:ext cx="5473065" cy="315150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87445" y="1497965"/>
            <a:ext cx="536511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5400">
                <a:latin typeface="Blackadder ITC" panose="04020505051007020D02" charset="0"/>
                <a:cs typeface="Blackadder ITC" panose="04020505051007020D02" charset="0"/>
              </a:rPr>
              <a:t>From D6</a:t>
            </a:r>
          </a:p>
          <a:p>
            <a:r>
              <a:rPr lang="en-GB" altLang="en-US" sz="5400">
                <a:latin typeface="Blackadder ITC" panose="04020505051007020D02" charset="0"/>
                <a:cs typeface="Blackadder ITC" panose="04020505051007020D02" charset="0"/>
              </a:rPr>
              <a:t>6 south</a:t>
            </a:r>
          </a:p>
          <a:p>
            <a:r>
              <a:rPr lang="en-GB" altLang="en-US" sz="5400">
                <a:latin typeface="Blackadder ITC" panose="04020505051007020D02" charset="0"/>
                <a:cs typeface="Blackadder ITC" panose="04020505051007020D02" charset="0"/>
              </a:rPr>
              <a:t>3 south west</a:t>
            </a:r>
          </a:p>
        </p:txBody>
      </p:sp>
      <p:pic>
        <p:nvPicPr>
          <p:cNvPr id="23" name="Content Placeholder 4">
            <a:hlinkClick r:id="rId5" action="ppaction://hlinksldjump"/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 rot="10200000" flipV="1">
            <a:off x="8797925" y="2038985"/>
            <a:ext cx="2113280" cy="15024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294005" y="5146040"/>
            <a:ext cx="11731625" cy="14452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You come to a bridge, but blocking your path across is a rather large caterpillar.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6481445" y="532130"/>
            <a:ext cx="4331970" cy="35801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" name="Text Box 3"/>
          <p:cNvSpPr txBox="1"/>
          <p:nvPr/>
        </p:nvSpPr>
        <p:spPr>
          <a:xfrm>
            <a:off x="7055485" y="980440"/>
            <a:ext cx="302704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000">
                <a:latin typeface="Lucida Calligraphy" panose="03010101010101010101" charset="0"/>
                <a:ea typeface="HP Simplified Jpan" panose="020B0500000000000000" charset="-122"/>
                <a:cs typeface="Lucida Calligraphy" panose="03010101010101010101" charset="0"/>
              </a:rPr>
              <a:t>Normally I would let you cross after 6 o’clock without a fee</a:t>
            </a:r>
          </a:p>
          <a:p>
            <a:pPr algn="ctr"/>
            <a:endParaRPr lang="en-GB" altLang="en-US" sz="2000">
              <a:latin typeface="Lucida Calligraphy" panose="03010101010101010101" charset="0"/>
              <a:ea typeface="HP Simplified Jpan" panose="020B0500000000000000" charset="-122"/>
              <a:cs typeface="Lucida Calligraphy" panose="03010101010101010101" charset="0"/>
            </a:endParaRPr>
          </a:p>
          <a:p>
            <a:pPr algn="ctr"/>
            <a:r>
              <a:rPr lang="en-GB" altLang="en-US" sz="2000">
                <a:latin typeface="Lucida Calligraphy" panose="03010101010101010101" charset="0"/>
                <a:ea typeface="HP Simplified Jpan" panose="020B0500000000000000" charset="-122"/>
                <a:cs typeface="Lucida Calligraphy" panose="03010101010101010101" charset="0"/>
              </a:rPr>
              <a:t>But unfortunately I cannot tell the time as I left my watch by a tree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6481445" y="532130"/>
            <a:ext cx="4331970" cy="35801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" name="Text Box 3"/>
          <p:cNvSpPr txBox="1"/>
          <p:nvPr/>
        </p:nvSpPr>
        <p:spPr>
          <a:xfrm>
            <a:off x="6962140" y="980440"/>
            <a:ext cx="31203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000">
                <a:latin typeface="Lucida Calligraphy" panose="03010101010101010101" charset="0"/>
                <a:ea typeface="HP Simplified Jpan" panose="020B0500000000000000" charset="-122"/>
                <a:cs typeface="Lucida Calligraphy" panose="03010101010101010101" charset="0"/>
              </a:rPr>
              <a:t>So if you’d like to cross the bridge you’re going to have to play a game</a:t>
            </a:r>
          </a:p>
          <a:p>
            <a:pPr algn="ctr"/>
            <a:endParaRPr lang="en-GB" altLang="en-US" sz="2000">
              <a:latin typeface="Lucida Calligraphy" panose="03010101010101010101" charset="0"/>
              <a:ea typeface="HP Simplified Jpan" panose="020B0500000000000000" charset="-122"/>
              <a:cs typeface="Lucida Calligraphy" panose="03010101010101010101" charset="0"/>
            </a:endParaRPr>
          </a:p>
          <a:p>
            <a:pPr algn="ctr"/>
            <a:r>
              <a:rPr lang="en-GB" altLang="en-US" sz="2000">
                <a:latin typeface="Lucida Calligraphy" panose="03010101010101010101" charset="0"/>
                <a:ea typeface="HP Simplified Jpan" panose="020B0500000000000000" charset="-122"/>
                <a:cs typeface="Lucida Calligraphy" panose="03010101010101010101" charset="0"/>
              </a:rPr>
              <a:t>I want you to give me 10 words that include the initials of my name!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6481445" y="532130"/>
            <a:ext cx="4331970" cy="35801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" name="Text Box 3"/>
          <p:cNvSpPr txBox="1"/>
          <p:nvPr/>
        </p:nvSpPr>
        <p:spPr>
          <a:xfrm>
            <a:off x="6962140" y="980440"/>
            <a:ext cx="312039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000">
                <a:latin typeface="Lucida Calligraphy" panose="03010101010101010101" charset="0"/>
                <a:ea typeface="HP Simplified Jpan" panose="020B0500000000000000" charset="-122"/>
                <a:cs typeface="Lucida Calligraphy" panose="03010101010101010101" charset="0"/>
              </a:rPr>
              <a:t>Now I don’t mean words that simply have the letters in</a:t>
            </a:r>
          </a:p>
          <a:p>
            <a:pPr algn="ctr"/>
            <a:endParaRPr lang="en-GB" altLang="en-US" sz="2000">
              <a:latin typeface="Lucida Calligraphy" panose="03010101010101010101" charset="0"/>
              <a:ea typeface="HP Simplified Jpan" panose="020B0500000000000000" charset="-122"/>
              <a:cs typeface="Lucida Calligraphy" panose="03010101010101010101" charset="0"/>
            </a:endParaRPr>
          </a:p>
          <a:p>
            <a:pPr algn="ctr"/>
            <a:r>
              <a:rPr lang="en-GB" altLang="en-US" sz="2000">
                <a:latin typeface="Lucida Calligraphy" panose="03010101010101010101" charset="0"/>
                <a:ea typeface="HP Simplified Jpan" panose="020B0500000000000000" charset="-122"/>
                <a:cs typeface="Lucida Calligraphy" panose="03010101010101010101" charset="0"/>
              </a:rPr>
              <a:t>They must sit next to each other nicely, to seperate them would be a sin...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hlinkClick r:id="rId4" action="ppaction://hlinksldjump"/>
          </p:cNvPr>
          <p:cNvSpPr txBox="1"/>
          <p:nvPr/>
        </p:nvSpPr>
        <p:spPr>
          <a:xfrm>
            <a:off x="11262360" y="6220460"/>
            <a:ext cx="772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/>
              <a:t>Back</a:t>
            </a:r>
          </a:p>
        </p:txBody>
      </p:sp>
      <p:sp>
        <p:nvSpPr>
          <p:cNvPr id="4" name="Text Box 3"/>
          <p:cNvSpPr txBox="1"/>
          <p:nvPr>
            <p:custDataLst>
              <p:tags r:id="rId1"/>
            </p:custDataLst>
          </p:nvPr>
        </p:nvSpPr>
        <p:spPr>
          <a:xfrm>
            <a:off x="5996940" y="402590"/>
            <a:ext cx="2014855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28930" y="5330190"/>
            <a:ext cx="11533505" cy="12446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altLang="en-US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</a:rPr>
              <a:t>Harry has just boarded the Hogwarts express and is off on his way to Hogwarts.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hlinkClick r:id="" action="ppaction://noaction"/>
          </p:cNvPr>
          <p:cNvSpPr txBox="1"/>
          <p:nvPr/>
        </p:nvSpPr>
        <p:spPr>
          <a:xfrm>
            <a:off x="11262360" y="6220460"/>
            <a:ext cx="772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/>
              <a:t>Back</a:t>
            </a:r>
          </a:p>
        </p:txBody>
      </p:sp>
      <p:sp>
        <p:nvSpPr>
          <p:cNvPr id="4" name="Text Box 3"/>
          <p:cNvSpPr txBox="1"/>
          <p:nvPr>
            <p:custDataLst>
              <p:tags r:id="rId1"/>
            </p:custDataLst>
          </p:nvPr>
        </p:nvSpPr>
        <p:spPr>
          <a:xfrm>
            <a:off x="5996940" y="402590"/>
            <a:ext cx="2014855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1</a:t>
            </a:r>
          </a:p>
        </p:txBody>
      </p:sp>
      <p:sp>
        <p:nvSpPr>
          <p:cNvPr id="2" name="Text Box 1"/>
          <p:cNvSpPr txBox="1"/>
          <p:nvPr>
            <p:custDataLst>
              <p:tags r:id="rId2"/>
            </p:custDataLst>
          </p:nvPr>
        </p:nvSpPr>
        <p:spPr>
          <a:xfrm>
            <a:off x="6123940" y="529590"/>
            <a:ext cx="2014855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hlinkClick r:id="" action="ppaction://noaction"/>
          </p:cNvPr>
          <p:cNvSpPr txBox="1"/>
          <p:nvPr/>
        </p:nvSpPr>
        <p:spPr>
          <a:xfrm>
            <a:off x="11262360" y="6220460"/>
            <a:ext cx="772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/>
              <a:t>Back</a:t>
            </a:r>
          </a:p>
        </p:txBody>
      </p:sp>
      <p:sp>
        <p:nvSpPr>
          <p:cNvPr id="2" name="Text Box 1"/>
          <p:cNvSpPr txBox="1"/>
          <p:nvPr>
            <p:custDataLst>
              <p:tags r:id="rId1"/>
            </p:custDataLst>
          </p:nvPr>
        </p:nvSpPr>
        <p:spPr>
          <a:xfrm>
            <a:off x="6123940" y="529590"/>
            <a:ext cx="2014855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2</a:t>
            </a:r>
          </a:p>
        </p:txBody>
      </p:sp>
      <p:sp>
        <p:nvSpPr>
          <p:cNvPr id="5" name="Text Box 4"/>
          <p:cNvSpPr txBox="1"/>
          <p:nvPr>
            <p:custDataLst>
              <p:tags r:id="rId2"/>
            </p:custDataLst>
          </p:nvPr>
        </p:nvSpPr>
        <p:spPr>
          <a:xfrm>
            <a:off x="6250940" y="656590"/>
            <a:ext cx="2014855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hlinkClick r:id="" action="ppaction://noaction"/>
          </p:cNvPr>
          <p:cNvSpPr txBox="1"/>
          <p:nvPr/>
        </p:nvSpPr>
        <p:spPr>
          <a:xfrm>
            <a:off x="11262360" y="6220460"/>
            <a:ext cx="772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/>
              <a:t>Back</a:t>
            </a:r>
          </a:p>
        </p:txBody>
      </p:sp>
      <p:sp>
        <p:nvSpPr>
          <p:cNvPr id="5" name="Text Box 4"/>
          <p:cNvSpPr txBox="1"/>
          <p:nvPr>
            <p:custDataLst>
              <p:tags r:id="rId1"/>
            </p:custDataLst>
          </p:nvPr>
        </p:nvSpPr>
        <p:spPr>
          <a:xfrm>
            <a:off x="6250940" y="656590"/>
            <a:ext cx="2014855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3</a:t>
            </a:r>
          </a:p>
        </p:txBody>
      </p:sp>
      <p:sp>
        <p:nvSpPr>
          <p:cNvPr id="4" name="Text Box 3"/>
          <p:cNvSpPr txBox="1"/>
          <p:nvPr>
            <p:custDataLst>
              <p:tags r:id="rId2"/>
            </p:custDataLst>
          </p:nvPr>
        </p:nvSpPr>
        <p:spPr>
          <a:xfrm>
            <a:off x="6377940" y="783590"/>
            <a:ext cx="2014855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hlinkClick r:id="" action="ppaction://noaction"/>
          </p:cNvPr>
          <p:cNvSpPr txBox="1"/>
          <p:nvPr/>
        </p:nvSpPr>
        <p:spPr>
          <a:xfrm>
            <a:off x="11262360" y="6220460"/>
            <a:ext cx="772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/>
              <a:t>Back</a:t>
            </a:r>
          </a:p>
        </p:txBody>
      </p:sp>
      <p:sp>
        <p:nvSpPr>
          <p:cNvPr id="4" name="Text Box 3"/>
          <p:cNvSpPr txBox="1"/>
          <p:nvPr>
            <p:custDataLst>
              <p:tags r:id="rId1"/>
            </p:custDataLst>
          </p:nvPr>
        </p:nvSpPr>
        <p:spPr>
          <a:xfrm>
            <a:off x="6377940" y="783590"/>
            <a:ext cx="2014855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4</a:t>
            </a:r>
          </a:p>
        </p:txBody>
      </p:sp>
      <p:sp>
        <p:nvSpPr>
          <p:cNvPr id="2" name="Text Box 1"/>
          <p:cNvSpPr txBox="1"/>
          <p:nvPr>
            <p:custDataLst>
              <p:tags r:id="rId2"/>
            </p:custDataLst>
          </p:nvPr>
        </p:nvSpPr>
        <p:spPr>
          <a:xfrm>
            <a:off x="6377940" y="783590"/>
            <a:ext cx="2014855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hlinkClick r:id="" action="ppaction://noaction"/>
          </p:cNvPr>
          <p:cNvSpPr txBox="1"/>
          <p:nvPr/>
        </p:nvSpPr>
        <p:spPr>
          <a:xfrm>
            <a:off x="11262360" y="6220460"/>
            <a:ext cx="772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/>
              <a:t>Back</a:t>
            </a:r>
          </a:p>
        </p:txBody>
      </p:sp>
      <p:sp>
        <p:nvSpPr>
          <p:cNvPr id="2" name="Text Box 1"/>
          <p:cNvSpPr txBox="1"/>
          <p:nvPr>
            <p:custDataLst>
              <p:tags r:id="rId1"/>
            </p:custDataLst>
          </p:nvPr>
        </p:nvSpPr>
        <p:spPr>
          <a:xfrm>
            <a:off x="6377940" y="783590"/>
            <a:ext cx="2014855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5</a:t>
            </a:r>
          </a:p>
        </p:txBody>
      </p:sp>
      <p:sp>
        <p:nvSpPr>
          <p:cNvPr id="5" name="Text Box 4"/>
          <p:cNvSpPr txBox="1"/>
          <p:nvPr>
            <p:custDataLst>
              <p:tags r:id="rId2"/>
            </p:custDataLst>
          </p:nvPr>
        </p:nvSpPr>
        <p:spPr>
          <a:xfrm>
            <a:off x="6776085" y="973455"/>
            <a:ext cx="2244090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hlinkClick r:id="" action="ppaction://noaction"/>
          </p:cNvPr>
          <p:cNvSpPr txBox="1"/>
          <p:nvPr/>
        </p:nvSpPr>
        <p:spPr>
          <a:xfrm>
            <a:off x="11262360" y="6220460"/>
            <a:ext cx="772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/>
              <a:t>Back</a:t>
            </a:r>
          </a:p>
        </p:txBody>
      </p:sp>
      <p:sp>
        <p:nvSpPr>
          <p:cNvPr id="5" name="Text Box 4"/>
          <p:cNvSpPr txBox="1"/>
          <p:nvPr>
            <p:custDataLst>
              <p:tags r:id="rId1"/>
            </p:custDataLst>
          </p:nvPr>
        </p:nvSpPr>
        <p:spPr>
          <a:xfrm>
            <a:off x="6776085" y="973455"/>
            <a:ext cx="2244090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6</a:t>
            </a:r>
          </a:p>
        </p:txBody>
      </p:sp>
      <p:sp>
        <p:nvSpPr>
          <p:cNvPr id="4" name="Text Box 3"/>
          <p:cNvSpPr txBox="1"/>
          <p:nvPr>
            <p:custDataLst>
              <p:tags r:id="rId2"/>
            </p:custDataLst>
          </p:nvPr>
        </p:nvSpPr>
        <p:spPr>
          <a:xfrm>
            <a:off x="6245225" y="736600"/>
            <a:ext cx="2244090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hlinkClick r:id="" action="ppaction://noaction"/>
          </p:cNvPr>
          <p:cNvSpPr txBox="1"/>
          <p:nvPr/>
        </p:nvSpPr>
        <p:spPr>
          <a:xfrm>
            <a:off x="11262360" y="6220460"/>
            <a:ext cx="772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/>
              <a:t>Back</a:t>
            </a:r>
          </a:p>
        </p:txBody>
      </p:sp>
      <p:sp>
        <p:nvSpPr>
          <p:cNvPr id="5" name="Text Box 4"/>
          <p:cNvSpPr txBox="1"/>
          <p:nvPr>
            <p:custDataLst>
              <p:tags r:id="rId1"/>
            </p:custDataLst>
          </p:nvPr>
        </p:nvSpPr>
        <p:spPr>
          <a:xfrm>
            <a:off x="6776085" y="973455"/>
            <a:ext cx="2244090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8</a:t>
            </a:r>
          </a:p>
        </p:txBody>
      </p:sp>
      <p:sp>
        <p:nvSpPr>
          <p:cNvPr id="4" name="Text Box 3"/>
          <p:cNvSpPr txBox="1"/>
          <p:nvPr>
            <p:custDataLst>
              <p:tags r:id="rId2"/>
            </p:custDataLst>
          </p:nvPr>
        </p:nvSpPr>
        <p:spPr>
          <a:xfrm>
            <a:off x="6245225" y="736600"/>
            <a:ext cx="2244090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hlinkClick r:id="" action="ppaction://noaction"/>
          </p:cNvPr>
          <p:cNvSpPr txBox="1"/>
          <p:nvPr/>
        </p:nvSpPr>
        <p:spPr>
          <a:xfrm>
            <a:off x="11262360" y="6220460"/>
            <a:ext cx="772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/>
              <a:t>Back</a:t>
            </a:r>
          </a:p>
        </p:txBody>
      </p:sp>
      <p:sp>
        <p:nvSpPr>
          <p:cNvPr id="5" name="Text Box 4"/>
          <p:cNvSpPr txBox="1"/>
          <p:nvPr>
            <p:custDataLst>
              <p:tags r:id="rId1"/>
            </p:custDataLst>
          </p:nvPr>
        </p:nvSpPr>
        <p:spPr>
          <a:xfrm>
            <a:off x="6776085" y="973455"/>
            <a:ext cx="2244090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8</a:t>
            </a:r>
          </a:p>
        </p:txBody>
      </p:sp>
      <p:sp>
        <p:nvSpPr>
          <p:cNvPr id="4" name="Text Box 3"/>
          <p:cNvSpPr txBox="1"/>
          <p:nvPr>
            <p:custDataLst>
              <p:tags r:id="rId2"/>
            </p:custDataLst>
          </p:nvPr>
        </p:nvSpPr>
        <p:spPr>
          <a:xfrm>
            <a:off x="6245225" y="736600"/>
            <a:ext cx="2244090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hlinkClick r:id="" action="ppaction://noaction"/>
          </p:cNvPr>
          <p:cNvSpPr txBox="1"/>
          <p:nvPr/>
        </p:nvSpPr>
        <p:spPr>
          <a:xfrm>
            <a:off x="11262360" y="6220460"/>
            <a:ext cx="772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/>
              <a:t>Back</a:t>
            </a:r>
          </a:p>
        </p:txBody>
      </p:sp>
      <p:sp>
        <p:nvSpPr>
          <p:cNvPr id="5" name="Text Box 4"/>
          <p:cNvSpPr txBox="1"/>
          <p:nvPr>
            <p:custDataLst>
              <p:tags r:id="rId1"/>
            </p:custDataLst>
          </p:nvPr>
        </p:nvSpPr>
        <p:spPr>
          <a:xfrm>
            <a:off x="6776085" y="973455"/>
            <a:ext cx="4300855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10</a:t>
            </a:r>
          </a:p>
        </p:txBody>
      </p:sp>
      <p:sp>
        <p:nvSpPr>
          <p:cNvPr id="4" name="Text Box 3"/>
          <p:cNvSpPr txBox="1"/>
          <p:nvPr>
            <p:custDataLst>
              <p:tags r:id="rId2"/>
            </p:custDataLst>
          </p:nvPr>
        </p:nvSpPr>
        <p:spPr>
          <a:xfrm>
            <a:off x="6245225" y="736600"/>
            <a:ext cx="2244090" cy="53848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34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6481445" y="532130"/>
            <a:ext cx="4331970" cy="35801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" name="Text Box 3"/>
          <p:cNvSpPr txBox="1"/>
          <p:nvPr/>
        </p:nvSpPr>
        <p:spPr>
          <a:xfrm>
            <a:off x="6962140" y="1074420"/>
            <a:ext cx="312039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000">
                <a:latin typeface="Lucida Calligraphy" panose="03010101010101010101" charset="0"/>
                <a:ea typeface="HP Simplified Jpan" panose="020B0500000000000000" charset="-122"/>
                <a:cs typeface="Lucida Calligraphy" panose="03010101010101010101" charset="0"/>
              </a:rPr>
              <a:t>Very well, you gave me the 10 words I asked of you</a:t>
            </a:r>
          </a:p>
          <a:p>
            <a:pPr algn="ctr"/>
            <a:endParaRPr lang="en-GB" altLang="en-US" sz="2000">
              <a:latin typeface="Lucida Calligraphy" panose="03010101010101010101" charset="0"/>
              <a:ea typeface="HP Simplified Jpan" panose="020B0500000000000000" charset="-122"/>
              <a:cs typeface="Lucida Calligraphy" panose="03010101010101010101" charset="0"/>
            </a:endParaRPr>
          </a:p>
          <a:p>
            <a:pPr algn="ctr"/>
            <a:r>
              <a:rPr lang="en-GB" altLang="en-US" sz="2000">
                <a:latin typeface="Lucida Calligraphy" panose="03010101010101010101" charset="0"/>
                <a:ea typeface="HP Simplified Jpan" panose="020B0500000000000000" charset="-122"/>
                <a:cs typeface="Lucida Calligraphy" panose="03010101010101010101" charset="0"/>
              </a:rPr>
              <a:t>Continue across the bridge and do what you must do.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40970" y="5336540"/>
            <a:ext cx="11910060" cy="1322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GB" altLang="en-US" sz="4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Suddenly a white rabbit comes running past looking at his pocket watch and talking to himself.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40970" y="5274945"/>
            <a:ext cx="11910060" cy="14452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GB" altLang="en-US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You think thats a very curious thing indeed, and decide to follow him!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bldLvl="0" animBg="1"/>
      <p:bldP spid="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2"/>
          <p:cNvSpPr txBox="1"/>
          <p:nvPr/>
        </p:nvSpPr>
        <p:spPr>
          <a:xfrm>
            <a:off x="294005" y="5146040"/>
            <a:ext cx="11731625" cy="14452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You hurry across the bridge, and pause to check which way to go.</a:t>
            </a:r>
          </a:p>
        </p:txBody>
      </p:sp>
      <p:pic>
        <p:nvPicPr>
          <p:cNvPr id="14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 flipV="1">
            <a:off x="3234055" y="834390"/>
            <a:ext cx="5024120" cy="349059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3823335" y="1341120"/>
            <a:ext cx="536511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4800">
                <a:latin typeface="Blackadder ITC" panose="04020505051007020D02" charset="0"/>
                <a:cs typeface="Blackadder ITC" panose="04020505051007020D02" charset="0"/>
              </a:rPr>
              <a:t>From E16</a:t>
            </a:r>
          </a:p>
          <a:p>
            <a:r>
              <a:rPr lang="en-GB" altLang="en-US" sz="4800">
                <a:latin typeface="Blackadder ITC" panose="04020505051007020D02" charset="0"/>
                <a:cs typeface="Blackadder ITC" panose="04020505051007020D02" charset="0"/>
              </a:rPr>
              <a:t>7 East</a:t>
            </a:r>
          </a:p>
          <a:p>
            <a:r>
              <a:rPr lang="en-GB" altLang="en-US" sz="4800">
                <a:latin typeface="Blackadder ITC" panose="04020505051007020D02" charset="0"/>
                <a:cs typeface="Blackadder ITC" panose="04020505051007020D02" charset="0"/>
              </a:rPr>
              <a:t>5 North</a:t>
            </a:r>
          </a:p>
          <a:p>
            <a:endParaRPr lang="en-GB" altLang="en-US" sz="4800">
              <a:latin typeface="Blackadder ITC" panose="04020505051007020D02" charset="0"/>
              <a:cs typeface="Blackadder ITC" panose="04020505051007020D02" charset="0"/>
            </a:endParaRPr>
          </a:p>
        </p:txBody>
      </p:sp>
      <p:pic>
        <p:nvPicPr>
          <p:cNvPr id="23" name="Content Placeholder 4">
            <a:hlinkClick r:id="rId4" action="ppaction://hlinksldjump"/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771255" y="670560"/>
            <a:ext cx="1435100" cy="1020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5" grpId="0"/>
      <p:bldP spid="15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2"/>
          <p:cNvSpPr txBox="1"/>
          <p:nvPr/>
        </p:nvSpPr>
        <p:spPr>
          <a:xfrm>
            <a:off x="294005" y="5146040"/>
            <a:ext cx="11731625" cy="14452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You arrive at a little house that looks like the perfect size for a rabbit to live in.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2"/>
          <p:cNvSpPr txBox="1"/>
          <p:nvPr/>
        </p:nvSpPr>
        <p:spPr>
          <a:xfrm>
            <a:off x="294005" y="5146040"/>
            <a:ext cx="11731625" cy="14452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You can hear laughter coming from behind the house so go and investigate.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94005" y="5146040"/>
            <a:ext cx="11731625" cy="14452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You find a delightful tea party hosted by the White Rabbit!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94005" y="4457065"/>
            <a:ext cx="11731625" cy="212280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Unfortunately all the tea has gone and the cake has been eaten. You realise that you’re quite hungry and should be getting home.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6365" y="3016885"/>
            <a:ext cx="3325495" cy="35687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6366510" y="229235"/>
            <a:ext cx="4164965" cy="2797175"/>
          </a:xfrm>
          <a:prstGeom prst="wedgeEllipseCallout">
            <a:avLst>
              <a:gd name="adj1" fmla="val -58675"/>
              <a:gd name="adj2" fmla="val 669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0" name="Text Box 9"/>
          <p:cNvSpPr txBox="1"/>
          <p:nvPr/>
        </p:nvSpPr>
        <p:spPr>
          <a:xfrm>
            <a:off x="6977380" y="474345"/>
            <a:ext cx="29432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400"/>
              <a:t>Well it’s nice to finally meet you. I hope you enjoyed your trip through wonderland!</a:t>
            </a:r>
          </a:p>
          <a:p>
            <a:pPr algn="ctr"/>
            <a:r>
              <a:rPr lang="en-GB" altLang="en-US" sz="2400"/>
              <a:t>I can of course help you to get home.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6365" y="3016885"/>
            <a:ext cx="3325495" cy="35687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6366510" y="229235"/>
            <a:ext cx="4164965" cy="2797175"/>
          </a:xfrm>
          <a:prstGeom prst="wedgeEllipseCallout">
            <a:avLst>
              <a:gd name="adj1" fmla="val -58675"/>
              <a:gd name="adj2" fmla="val 669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0" name="Text Box 9"/>
          <p:cNvSpPr txBox="1"/>
          <p:nvPr/>
        </p:nvSpPr>
        <p:spPr>
          <a:xfrm>
            <a:off x="6977380" y="474345"/>
            <a:ext cx="29432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400"/>
              <a:t>There’s a speical tea I can brew, but the recipe is locked inside a box, and unfortunately I have lost the key...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8420" y="3027045"/>
            <a:ext cx="3304540" cy="3546475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6366510" y="1303655"/>
            <a:ext cx="4164965" cy="1789430"/>
          </a:xfrm>
          <a:prstGeom prst="wedgeEllipseCallout">
            <a:avLst>
              <a:gd name="adj1" fmla="val -58675"/>
              <a:gd name="adj2" fmla="val 669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0" name="Text Box 9"/>
          <p:cNvSpPr txBox="1"/>
          <p:nvPr/>
        </p:nvSpPr>
        <p:spPr>
          <a:xfrm>
            <a:off x="7063105" y="1783080"/>
            <a:ext cx="29432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400"/>
              <a:t>Yes that is the key I need! </a:t>
            </a:r>
          </a:p>
        </p:txBody>
      </p:sp>
      <p:pic>
        <p:nvPicPr>
          <p:cNvPr id="26" name="Content Placeholder 25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">
            <a:off x="8204835" y="2900680"/>
            <a:ext cx="435165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320" y="2728595"/>
            <a:ext cx="4618990" cy="4956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3755" y="1958975"/>
            <a:ext cx="3999230" cy="510476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860000">
            <a:off x="7256780" y="3561715"/>
            <a:ext cx="1905000" cy="211074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320" y="2728595"/>
            <a:ext cx="4618990" cy="4956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3755" y="1958975"/>
            <a:ext cx="3999230" cy="510476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3240" y="1567815"/>
            <a:ext cx="4986655" cy="483743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 rot="21060000">
            <a:off x="7241540" y="2013585"/>
            <a:ext cx="393509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/>
              <a:t>First into the pot a chunk of something sweet and brown</a:t>
            </a:r>
          </a:p>
          <a:p>
            <a:r>
              <a:rPr lang="en-GB" altLang="en-US" sz="2400"/>
              <a:t>Next in- this is made with the help of a Queen Bee in her crown</a:t>
            </a:r>
          </a:p>
          <a:p>
            <a:r>
              <a:rPr lang="en-GB" altLang="en-US" sz="2400"/>
              <a:t>Third ingredient is purple in colour and can help you go to sleep</a:t>
            </a:r>
          </a:p>
          <a:p>
            <a:r>
              <a:rPr lang="en-GB" altLang="en-US" sz="2400"/>
              <a:t>Lastly, pour in some liquid that farmers sell too cheap.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7440000">
            <a:off x="304165" y="1057910"/>
            <a:ext cx="2334895" cy="1974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0600" y="739775"/>
            <a:ext cx="1783080" cy="1783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3225" y="120015"/>
            <a:ext cx="3627120" cy="3627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27832" r="31038"/>
          <a:stretch>
            <a:fillRect/>
          </a:stretch>
        </p:blipFill>
        <p:spPr>
          <a:xfrm>
            <a:off x="5732145" y="634365"/>
            <a:ext cx="1604645" cy="2598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7310" y="2949575"/>
            <a:ext cx="3869055" cy="4152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7440000">
            <a:off x="304165" y="1057910"/>
            <a:ext cx="2334895" cy="1974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0600" y="739775"/>
            <a:ext cx="1783080" cy="1783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3225" y="120015"/>
            <a:ext cx="3627120" cy="3627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27832" r="31038"/>
          <a:stretch>
            <a:fillRect/>
          </a:stretch>
        </p:blipFill>
        <p:spPr>
          <a:xfrm>
            <a:off x="5732145" y="634365"/>
            <a:ext cx="1604645" cy="2598420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8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4135" y="3565525"/>
            <a:ext cx="4351655" cy="435165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294005" y="4457065"/>
            <a:ext cx="11731625" cy="212280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The White Rabbit brews the tea for you. One sip is all it takes. Suddenly you wake up and find yourself...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156845" y="5090160"/>
            <a:ext cx="11877675" cy="14452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en-US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You follow the white rabbit down a rabbit hole, and fall and fall and fall.. until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156845" y="5090160"/>
            <a:ext cx="11877675" cy="14452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en-US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back where it all began! You must have been daydreaming all along...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156845" y="5090160"/>
            <a:ext cx="11877675" cy="14452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en-US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You carry on reading your book, and Harry arrives safely at Hogwarts.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Text Box 5"/>
          <p:cNvSpPr txBox="1"/>
          <p:nvPr/>
        </p:nvSpPr>
        <p:spPr>
          <a:xfrm>
            <a:off x="156845" y="5455285"/>
            <a:ext cx="11877675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You land with a thump, just as the white rabbit disappears through a tiny door. Much too small for you!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Text Box 5"/>
          <p:cNvSpPr txBox="1"/>
          <p:nvPr/>
        </p:nvSpPr>
        <p:spPr>
          <a:xfrm>
            <a:off x="156845" y="5455285"/>
            <a:ext cx="11877675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You look around and notice a puzzle waiting for you on the table, maybe this is how we get through the door!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758440" y="1064895"/>
            <a:ext cx="2696845" cy="4081145"/>
          </a:xfrm>
          <a:solidFill>
            <a:srgbClr val="CAAE8D"/>
          </a:solidFill>
        </p:spPr>
        <p:txBody>
          <a:bodyPr/>
          <a:lstStyle/>
          <a:p>
            <a:pPr algn="l"/>
            <a:r>
              <a:rPr lang="en-GB" altLang="en-US" sz="4000" b="1">
                <a:ln/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A+1=</a:t>
            </a:r>
            <a:br>
              <a:rPr lang="en-GB" altLang="en-US" sz="4000" b="1">
                <a:ln/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</a:br>
            <a:r>
              <a:rPr lang="en-GB" altLang="en-US" sz="4000" b="1">
                <a:ln/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G+2=</a:t>
            </a:r>
            <a:br>
              <a:rPr lang="en-GB" altLang="en-US" sz="4000" b="1">
                <a:ln/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</a:br>
            <a:r>
              <a:rPr lang="en-GB" altLang="en-US" sz="4000" b="1">
                <a:ln/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T-1=</a:t>
            </a:r>
            <a:br>
              <a:rPr lang="en-GB" altLang="en-US" sz="4000" b="1">
                <a:ln/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</a:br>
            <a:r>
              <a:rPr lang="en-GB" altLang="en-US" sz="4000" b="1">
                <a:ln/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E-2=</a:t>
            </a:r>
            <a:br>
              <a:rPr lang="en-GB" altLang="en-US" sz="4000" b="1">
                <a:ln/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</a:br>
            <a:r>
              <a:rPr lang="en-GB" altLang="en-US" sz="4000" b="1">
                <a:ln/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T+1=</a:t>
            </a:r>
            <a:br>
              <a:rPr lang="en-GB" altLang="en-US" sz="4000" b="1">
                <a:ln/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</a:br>
            <a:r>
              <a:rPr lang="en-GB" altLang="en-US" sz="4000" b="1">
                <a:ln/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G+2=</a:t>
            </a:r>
            <a:br>
              <a:rPr lang="en-GB" altLang="en-US" sz="4000" b="1">
                <a:ln/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</a:br>
            <a:r>
              <a:rPr lang="en-GB" altLang="en-US" sz="4000" b="1">
                <a:ln/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S+1=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b="58967"/>
          <a:stretch>
            <a:fillRect/>
          </a:stretch>
        </p:blipFill>
        <p:spPr>
          <a:xfrm rot="21060000">
            <a:off x="120650" y="744855"/>
            <a:ext cx="3429000" cy="1816100"/>
          </a:xfrm>
          <a:prstGeom prst="rect">
            <a:avLst/>
          </a:prstGeom>
        </p:spPr>
      </p:pic>
      <p:sp>
        <p:nvSpPr>
          <p:cNvPr id="13" name="Title 9"/>
          <p:cNvSpPr>
            <a:spLocks noGrp="1"/>
          </p:cNvSpPr>
          <p:nvPr/>
        </p:nvSpPr>
        <p:spPr>
          <a:xfrm>
            <a:off x="6256655" y="1064895"/>
            <a:ext cx="2696845" cy="4081145"/>
          </a:xfrm>
          <a:prstGeom prst="rect">
            <a:avLst/>
          </a:prstGeom>
          <a:solidFill>
            <a:srgbClr val="CAAE8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4000" b="1"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+1 :</a:t>
            </a:r>
          </a:p>
          <a:p>
            <a:pPr algn="ctr"/>
            <a:r>
              <a:rPr lang="en-GB" altLang="en-US" sz="4000" b="1"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L=</a:t>
            </a:r>
          </a:p>
          <a:p>
            <a:pPr algn="ctr"/>
            <a:r>
              <a:rPr lang="en-GB" altLang="en-US" sz="4000" b="1"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H=</a:t>
            </a:r>
          </a:p>
          <a:p>
            <a:pPr algn="ctr"/>
            <a:r>
              <a:rPr lang="en-GB" altLang="en-US" sz="4000" b="1"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K=</a:t>
            </a:r>
          </a:p>
          <a:p>
            <a:pPr algn="ctr"/>
            <a:r>
              <a:rPr lang="en-GB" altLang="en-US" sz="4000" b="1"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J=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t="40278" b="24891"/>
          <a:stretch>
            <a:fillRect/>
          </a:stretch>
        </p:blipFill>
        <p:spPr>
          <a:xfrm rot="600000">
            <a:off x="7945755" y="4093210"/>
            <a:ext cx="3429000" cy="1417320"/>
          </a:xfrm>
          <a:prstGeom prst="rect">
            <a:avLst/>
          </a:prstGeom>
        </p:spPr>
      </p:pic>
      <p:sp>
        <p:nvSpPr>
          <p:cNvPr id="14" name="Title 9"/>
          <p:cNvSpPr>
            <a:spLocks noGrp="1"/>
          </p:cNvSpPr>
          <p:nvPr/>
        </p:nvSpPr>
        <p:spPr>
          <a:xfrm>
            <a:off x="4534535" y="1064895"/>
            <a:ext cx="715645" cy="67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AAE8D"/>
                </a:solidFill>
              </a14:hiddenFill>
            </a:ext>
          </a:extLst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4000" b="1"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B</a:t>
            </a:r>
          </a:p>
        </p:txBody>
      </p:sp>
      <p:sp>
        <p:nvSpPr>
          <p:cNvPr id="15" name="Title 9"/>
          <p:cNvSpPr>
            <a:spLocks noGrp="1"/>
          </p:cNvSpPr>
          <p:nvPr/>
        </p:nvSpPr>
        <p:spPr>
          <a:xfrm>
            <a:off x="4534535" y="1638300"/>
            <a:ext cx="715645" cy="67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AAE8D"/>
                </a:solidFill>
              </a14:hiddenFill>
            </a:ext>
          </a:extLst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4000" b="1"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I</a:t>
            </a:r>
          </a:p>
        </p:txBody>
      </p:sp>
      <p:sp>
        <p:nvSpPr>
          <p:cNvPr id="16" name="Title 9"/>
          <p:cNvSpPr>
            <a:spLocks noGrp="1"/>
          </p:cNvSpPr>
          <p:nvPr/>
        </p:nvSpPr>
        <p:spPr>
          <a:xfrm>
            <a:off x="4534535" y="2139950"/>
            <a:ext cx="715645" cy="67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AAE8D"/>
                </a:solidFill>
              </a14:hiddenFill>
            </a:ext>
          </a:extLst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4000" b="1"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s</a:t>
            </a:r>
          </a:p>
        </p:txBody>
      </p:sp>
      <p:sp>
        <p:nvSpPr>
          <p:cNvPr id="17" name="Title 9"/>
          <p:cNvSpPr>
            <a:spLocks noGrp="1"/>
          </p:cNvSpPr>
          <p:nvPr/>
        </p:nvSpPr>
        <p:spPr>
          <a:xfrm>
            <a:off x="4534535" y="2705100"/>
            <a:ext cx="715645" cy="64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AAE8D"/>
                </a:solidFill>
              </a14:hiddenFill>
            </a:ext>
          </a:extLst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4000" b="1"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C</a:t>
            </a:r>
          </a:p>
        </p:txBody>
      </p:sp>
      <p:sp>
        <p:nvSpPr>
          <p:cNvPr id="18" name="Title 9"/>
          <p:cNvSpPr>
            <a:spLocks noGrp="1"/>
          </p:cNvSpPr>
          <p:nvPr/>
        </p:nvSpPr>
        <p:spPr>
          <a:xfrm>
            <a:off x="4534535" y="3268345"/>
            <a:ext cx="715645" cy="67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AAE8D"/>
                </a:solidFill>
              </a14:hiddenFill>
            </a:ext>
          </a:extLst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4000" b="1"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U</a:t>
            </a:r>
          </a:p>
        </p:txBody>
      </p:sp>
      <p:sp>
        <p:nvSpPr>
          <p:cNvPr id="19" name="Title 9"/>
          <p:cNvSpPr>
            <a:spLocks noGrp="1"/>
          </p:cNvSpPr>
          <p:nvPr/>
        </p:nvSpPr>
        <p:spPr>
          <a:xfrm>
            <a:off x="4534535" y="3806190"/>
            <a:ext cx="715645" cy="67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AAE8D"/>
                </a:solidFill>
              </a14:hiddenFill>
            </a:ext>
          </a:extLst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4000" b="1"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I</a:t>
            </a:r>
          </a:p>
        </p:txBody>
      </p:sp>
      <p:sp>
        <p:nvSpPr>
          <p:cNvPr id="20" name="Title 9"/>
          <p:cNvSpPr>
            <a:spLocks noGrp="1"/>
          </p:cNvSpPr>
          <p:nvPr/>
        </p:nvSpPr>
        <p:spPr>
          <a:xfrm>
            <a:off x="4534535" y="4314190"/>
            <a:ext cx="715645" cy="67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AAE8D"/>
                </a:solidFill>
              </a14:hiddenFill>
            </a:ext>
          </a:extLst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4000" b="1"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T</a:t>
            </a:r>
          </a:p>
        </p:txBody>
      </p:sp>
      <p:sp>
        <p:nvSpPr>
          <p:cNvPr id="21" name="Title 9"/>
          <p:cNvSpPr>
            <a:spLocks noGrp="1"/>
          </p:cNvSpPr>
          <p:nvPr/>
        </p:nvSpPr>
        <p:spPr>
          <a:xfrm>
            <a:off x="8078470" y="2139950"/>
            <a:ext cx="715645" cy="67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AAE8D"/>
                </a:solidFill>
              </a14:hiddenFill>
            </a:ext>
          </a:extLst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4000" b="1"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M</a:t>
            </a:r>
          </a:p>
        </p:txBody>
      </p:sp>
      <p:sp>
        <p:nvSpPr>
          <p:cNvPr id="22" name="Title 9"/>
          <p:cNvSpPr>
            <a:spLocks noGrp="1"/>
          </p:cNvSpPr>
          <p:nvPr/>
        </p:nvSpPr>
        <p:spPr>
          <a:xfrm>
            <a:off x="8078470" y="2673985"/>
            <a:ext cx="715645" cy="67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AAE8D"/>
                </a:solidFill>
              </a14:hiddenFill>
            </a:ext>
          </a:extLst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4000" b="1"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I</a:t>
            </a:r>
          </a:p>
        </p:txBody>
      </p:sp>
      <p:sp>
        <p:nvSpPr>
          <p:cNvPr id="23" name="Title 9"/>
          <p:cNvSpPr>
            <a:spLocks noGrp="1"/>
          </p:cNvSpPr>
          <p:nvPr/>
        </p:nvSpPr>
        <p:spPr>
          <a:xfrm>
            <a:off x="8078470" y="3268345"/>
            <a:ext cx="715645" cy="67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AAE8D"/>
                </a:solidFill>
              </a14:hiddenFill>
            </a:ext>
          </a:extLst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4000" b="1"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L</a:t>
            </a:r>
          </a:p>
        </p:txBody>
      </p:sp>
      <p:sp>
        <p:nvSpPr>
          <p:cNvPr id="24" name="Title 9"/>
          <p:cNvSpPr>
            <a:spLocks noGrp="1"/>
          </p:cNvSpPr>
          <p:nvPr/>
        </p:nvSpPr>
        <p:spPr>
          <a:xfrm>
            <a:off x="8078470" y="3806190"/>
            <a:ext cx="715645" cy="67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AAE8D"/>
                </a:solidFill>
              </a14:hiddenFill>
            </a:ext>
          </a:extLst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4000" b="1">
                <a:solidFill>
                  <a:srgbClr val="661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adley Hand ITC" panose="03070402050302030203" charset="0"/>
                <a:ea typeface="Malgun Gothic" panose="020B0503020000020004" charset="-127"/>
                <a:cs typeface="Bradley Hand ITC" panose="03070402050302030203" charset="0"/>
              </a:rPr>
              <a:t>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b="58967"/>
          <a:stretch>
            <a:fillRect/>
          </a:stretch>
        </p:blipFill>
        <p:spPr>
          <a:xfrm rot="21060000">
            <a:off x="6613525" y="4471035"/>
            <a:ext cx="3429000" cy="18161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t="40278" b="24891"/>
          <a:stretch>
            <a:fillRect/>
          </a:stretch>
        </p:blipFill>
        <p:spPr>
          <a:xfrm rot="600000">
            <a:off x="4862195" y="2191385"/>
            <a:ext cx="3429000" cy="17379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56845" y="445135"/>
            <a:ext cx="11877675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en-US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You decide to drink the milk first...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1509029977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934</Words>
  <Application>Microsoft Office PowerPoint</Application>
  <PresentationFormat>Widescreen</PresentationFormat>
  <Paragraphs>131</Paragraphs>
  <Slides>51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Berlin Sans FB Demi</vt:lpstr>
      <vt:lpstr>Blackadder ITC</vt:lpstr>
      <vt:lpstr>Bradley Hand ITC</vt:lpstr>
      <vt:lpstr>Calibri</vt:lpstr>
      <vt:lpstr>Calibri Light</vt:lpstr>
      <vt:lpstr>Gigi</vt:lpstr>
      <vt:lpstr>Lucida Calligraphy</vt:lpstr>
      <vt:lpstr>Office Theme</vt:lpstr>
      <vt:lpstr>Journey through Wonderland</vt:lpstr>
      <vt:lpstr>PowerPoint Presentation</vt:lpstr>
      <vt:lpstr>Harry has just boarded the Hogwarts express and is off on his way to Hogwarts. </vt:lpstr>
      <vt:lpstr>PowerPoint Presentation</vt:lpstr>
      <vt:lpstr>PowerPoint Presentation</vt:lpstr>
      <vt:lpstr>PowerPoint Presentation</vt:lpstr>
      <vt:lpstr>PowerPoint Presentation</vt:lpstr>
      <vt:lpstr>A+1= G+2= T-1= E-2= T+1= G+2= S+1=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Escape from Wonderland</dc:title>
  <dc:creator>Julian Greer</dc:creator>
  <cp:lastModifiedBy>Julian Greer</cp:lastModifiedBy>
  <cp:revision>15</cp:revision>
  <dcterms:created xsi:type="dcterms:W3CDTF">2021-01-24T13:50:21Z</dcterms:created>
  <dcterms:modified xsi:type="dcterms:W3CDTF">2021-01-25T16:24:07Z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2057-11.2.0.9906</vt:lpwstr>
  </property>
</Properties>
</file>