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77"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56" d="100"/>
          <a:sy n="56" d="100"/>
        </p:scale>
        <p:origin x="1068"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Family Fortunes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 </a:t>
            </a:r>
          </a:p>
          <a:p>
            <a:pPr>
              <a:spcAft>
                <a:spcPts val="600"/>
              </a:spcAft>
            </a:pPr>
            <a:endParaRPr lang="en-US" dirty="0">
              <a:solidFill>
                <a:schemeClr val="tx1"/>
              </a:solidFill>
            </a:endParaRPr>
          </a:p>
        </p:txBody>
      </p:sp>
      <p:pic>
        <p:nvPicPr>
          <p:cNvPr id="5" name="Picture 4" descr="A picture containing text&#10;&#10;Description automatically generated">
            <a:extLst>
              <a:ext uri="{FF2B5EF4-FFF2-40B4-BE49-F238E27FC236}">
                <a16:creationId xmlns:a16="http://schemas.microsoft.com/office/drawing/2014/main" id="{FF93A3A2-E65B-4940-83AA-8CDA41ABBE88}"/>
              </a:ext>
            </a:extLst>
          </p:cNvPr>
          <p:cNvPicPr>
            <a:picLocks noChangeAspect="1"/>
          </p:cNvPicPr>
          <p:nvPr/>
        </p:nvPicPr>
        <p:blipFill>
          <a:blip r:embed="rId3"/>
          <a:stretch>
            <a:fillRect/>
          </a:stretch>
        </p:blipFill>
        <p:spPr>
          <a:xfrm>
            <a:off x="7178416" y="3277364"/>
            <a:ext cx="3119124" cy="1418002"/>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Something that moves very slowly</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Snail			38</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Worm			35</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Turtle/Tortoise		23</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Traffic			3</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Time			1</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524062"/>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34562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408011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66889"/>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8311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970773" y="702843"/>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8</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1184878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Something that has a screen</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TV			60</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Computer/tablet	30</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Car windscreen		5</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Cinema			4</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Shower			1</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52562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29190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475546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02631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61053"/>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970773" y="674320"/>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9</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3222494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Something people do during a bad film</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Leave			37</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Yawn			26</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Sleep			20</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Kiss			12</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Talk			5</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561015"/>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31217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72224" y="475369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046340"/>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8311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970773" y="682754"/>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10</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3696564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mily Fortunes with Gino D'Acampo gets first look">
            <a:extLst>
              <a:ext uri="{FF2B5EF4-FFF2-40B4-BE49-F238E27FC236}">
                <a16:creationId xmlns:a16="http://schemas.microsoft.com/office/drawing/2014/main" id="{1C16F8DA-F6E5-452D-B4B8-AB4FE06AE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8" y="204833"/>
            <a:ext cx="121157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0268FA-7B74-4C78-82D6-A01F49D04337}"/>
              </a:ext>
            </a:extLst>
          </p:cNvPr>
          <p:cNvSpPr>
            <a:spLocks noGrp="1"/>
          </p:cNvSpPr>
          <p:nvPr>
            <p:ph type="title"/>
          </p:nvPr>
        </p:nvSpPr>
        <p:spPr>
          <a:xfrm>
            <a:off x="566928" y="2464658"/>
            <a:ext cx="11237976" cy="2338350"/>
          </a:xfrm>
        </p:spPr>
        <p:txBody>
          <a:bodyPr>
            <a:noAutofit/>
          </a:bodyPr>
          <a:lstStyle/>
          <a:p>
            <a:r>
              <a:rPr lang="en-GB" sz="7200" dirty="0">
                <a:solidFill>
                  <a:srgbClr val="FF0000"/>
                </a:solidFill>
                <a:latin typeface="Verdana Pro Black" panose="020B0604020202020204" pitchFamily="34" charset="0"/>
              </a:rPr>
              <a:t>CONGRATULATIONS</a:t>
            </a:r>
          </a:p>
        </p:txBody>
      </p:sp>
      <p:pic>
        <p:nvPicPr>
          <p:cNvPr id="4" name="Family Fortunes - All Stars">
            <a:hlinkClick r:id="" action="ppaction://media"/>
            <a:extLst>
              <a:ext uri="{FF2B5EF4-FFF2-40B4-BE49-F238E27FC236}">
                <a16:creationId xmlns:a16="http://schemas.microsoft.com/office/drawing/2014/main" id="{817DC3D9-ED98-440F-B088-13DFE194355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15333" y="4315645"/>
            <a:ext cx="487363" cy="487363"/>
          </a:xfrm>
        </p:spPr>
      </p:pic>
      <p:pic>
        <p:nvPicPr>
          <p:cNvPr id="3" name="Picture 2" descr="Photo of Julian Greer">
            <a:extLst>
              <a:ext uri="{FF2B5EF4-FFF2-40B4-BE49-F238E27FC236}">
                <a16:creationId xmlns:a16="http://schemas.microsoft.com/office/drawing/2014/main" id="{F713ED5D-20AE-456A-AA37-4382D1277D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937" t="11410" r="31220" b="29388"/>
          <a:stretch/>
        </p:blipFill>
        <p:spPr bwMode="auto">
          <a:xfrm>
            <a:off x="7933765" y="1066800"/>
            <a:ext cx="1344706" cy="2103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2DF8AF-00E5-4185-8355-FF5EB7C47CA0}"/>
              </a:ext>
            </a:extLst>
          </p:cNvPr>
          <p:cNvPicPr/>
          <p:nvPr/>
        </p:nvPicPr>
        <p:blipFill rotWithShape="1">
          <a:blip r:embed="rId7"/>
          <a:srcRect l="23931" t="39787" r="71083" b="47213"/>
          <a:stretch/>
        </p:blipFill>
        <p:spPr bwMode="auto">
          <a:xfrm>
            <a:off x="7776376" y="2385731"/>
            <a:ext cx="331134" cy="44711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B811C57-8B76-4B69-BC7B-DBA1CCBF08A8}"/>
              </a:ext>
            </a:extLst>
          </p:cNvPr>
          <p:cNvPicPr/>
          <p:nvPr/>
        </p:nvPicPr>
        <p:blipFill rotWithShape="1">
          <a:blip r:embed="rId7"/>
          <a:srcRect l="23931" t="39787" r="71083" b="47213"/>
          <a:stretch/>
        </p:blipFill>
        <p:spPr bwMode="auto">
          <a:xfrm>
            <a:off x="7784554" y="2118670"/>
            <a:ext cx="285750" cy="4191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DF6D32C-D89A-4239-A36A-6798D33025DD}"/>
              </a:ext>
            </a:extLst>
          </p:cNvPr>
          <p:cNvPicPr/>
          <p:nvPr/>
        </p:nvPicPr>
        <p:blipFill rotWithShape="1">
          <a:blip r:embed="rId7"/>
          <a:srcRect l="23931" t="39787" r="71083" b="47213"/>
          <a:stretch/>
        </p:blipFill>
        <p:spPr bwMode="auto">
          <a:xfrm rot="680885">
            <a:off x="9186406" y="2215645"/>
            <a:ext cx="285750" cy="41910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2DE4E07-29CA-4D86-B4CA-22DF032154D5}"/>
              </a:ext>
            </a:extLst>
          </p:cNvPr>
          <p:cNvPicPr/>
          <p:nvPr/>
        </p:nvPicPr>
        <p:blipFill rotWithShape="1">
          <a:blip r:embed="rId7"/>
          <a:srcRect l="23931" t="28167" r="67206" b="63955"/>
          <a:stretch/>
        </p:blipFill>
        <p:spPr bwMode="auto">
          <a:xfrm rot="19802067">
            <a:off x="7833359" y="941982"/>
            <a:ext cx="508000" cy="308654"/>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1E56F30-39AD-4B75-BC1A-22D501B8769A}"/>
              </a:ext>
            </a:extLst>
          </p:cNvPr>
          <p:cNvPicPr/>
          <p:nvPr/>
        </p:nvPicPr>
        <p:blipFill rotWithShape="1">
          <a:blip r:embed="rId7"/>
          <a:srcRect l="23931" t="28167" r="67206" b="63955"/>
          <a:stretch/>
        </p:blipFill>
        <p:spPr bwMode="auto">
          <a:xfrm rot="1554514">
            <a:off x="8743790" y="932813"/>
            <a:ext cx="833793" cy="322248"/>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6EE1B1F-2A20-4C91-AD4F-0F5F3945F577}"/>
              </a:ext>
            </a:extLst>
          </p:cNvPr>
          <p:cNvPicPr/>
          <p:nvPr/>
        </p:nvPicPr>
        <p:blipFill rotWithShape="1">
          <a:blip r:embed="rId7"/>
          <a:srcRect l="23931" t="28167" r="67206" b="63955"/>
          <a:stretch/>
        </p:blipFill>
        <p:spPr bwMode="auto">
          <a:xfrm rot="18553810" flipV="1">
            <a:off x="7737423" y="1280121"/>
            <a:ext cx="299783" cy="145821"/>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A438E14-459A-4A51-8C34-BC0E249E47DE}"/>
              </a:ext>
            </a:extLst>
          </p:cNvPr>
          <p:cNvPicPr/>
          <p:nvPr/>
        </p:nvPicPr>
        <p:blipFill rotWithShape="1">
          <a:blip r:embed="rId7"/>
          <a:srcRect l="23931" t="28167" r="67206" b="63955"/>
          <a:stretch/>
        </p:blipFill>
        <p:spPr bwMode="auto">
          <a:xfrm rot="3221958">
            <a:off x="9100850" y="1295892"/>
            <a:ext cx="508000" cy="145522"/>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5E815020-E86E-41C7-962E-C56D27464D63}"/>
              </a:ext>
            </a:extLst>
          </p:cNvPr>
          <p:cNvPicPr/>
          <p:nvPr/>
        </p:nvPicPr>
        <p:blipFill rotWithShape="1">
          <a:blip r:embed="rId7"/>
          <a:srcRect l="23931" t="39787" r="71083" b="47213"/>
          <a:stretch/>
        </p:blipFill>
        <p:spPr bwMode="auto">
          <a:xfrm rot="19158669">
            <a:off x="8075008" y="2602171"/>
            <a:ext cx="164705" cy="273935"/>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12EB45F3-5D65-42E6-AAF7-18AA4E6852CF}"/>
              </a:ext>
            </a:extLst>
          </p:cNvPr>
          <p:cNvPicPr/>
          <p:nvPr/>
        </p:nvPicPr>
        <p:blipFill rotWithShape="1">
          <a:blip r:embed="rId7">
            <a:extLst>
              <a:ext uri="{28A0092B-C50C-407E-A947-70E740481C1C}">
                <a14:useLocalDpi xmlns:a14="http://schemas.microsoft.com/office/drawing/2010/main" val="0"/>
              </a:ext>
            </a:extLst>
          </a:blip>
          <a:srcRect l="71351" t="67953" r="23995" b="20032"/>
          <a:stretch/>
        </p:blipFill>
        <p:spPr bwMode="auto">
          <a:xfrm rot="1648738">
            <a:off x="8964263" y="2630827"/>
            <a:ext cx="471446" cy="626521"/>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5AAC5032-0ADE-40F0-875D-C6058C8CB258}"/>
              </a:ext>
            </a:extLst>
          </p:cNvPr>
          <p:cNvPicPr/>
          <p:nvPr/>
        </p:nvPicPr>
        <p:blipFill rotWithShape="1">
          <a:blip r:embed="rId7">
            <a:extLst>
              <a:ext uri="{28A0092B-C50C-407E-A947-70E740481C1C}">
                <a14:useLocalDpi xmlns:a14="http://schemas.microsoft.com/office/drawing/2010/main" val="0"/>
              </a:ext>
            </a:extLst>
          </a:blip>
          <a:srcRect l="71351" t="67953" r="23995" b="20032"/>
          <a:stretch/>
        </p:blipFill>
        <p:spPr bwMode="auto">
          <a:xfrm rot="5161159">
            <a:off x="7884498" y="2770927"/>
            <a:ext cx="266700" cy="38735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49FD3843-752C-48EA-B7E8-70F967625B7C}"/>
              </a:ext>
            </a:extLst>
          </p:cNvPr>
          <p:cNvPicPr/>
          <p:nvPr/>
        </p:nvPicPr>
        <p:blipFill rotWithShape="1">
          <a:blip r:embed="rId7">
            <a:extLst>
              <a:ext uri="{28A0092B-C50C-407E-A947-70E740481C1C}">
                <a14:useLocalDpi xmlns:a14="http://schemas.microsoft.com/office/drawing/2010/main" val="0"/>
              </a:ext>
            </a:extLst>
          </a:blip>
          <a:srcRect l="71351" t="67953" r="23995" b="20032"/>
          <a:stretch/>
        </p:blipFill>
        <p:spPr bwMode="auto">
          <a:xfrm rot="3050755">
            <a:off x="7798598" y="2898709"/>
            <a:ext cx="266700" cy="387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54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E53B4-0FDD-40ED-93CB-A4A638C2A80E}"/>
              </a:ext>
            </a:extLst>
          </p:cNvPr>
          <p:cNvSpPr>
            <a:spLocks noGrp="1"/>
          </p:cNvSpPr>
          <p:nvPr>
            <p:ph type="title"/>
          </p:nvPr>
        </p:nvSpPr>
        <p:spPr/>
        <p:txBody>
          <a:bodyPr/>
          <a:lstStyle/>
          <a:p>
            <a:r>
              <a:rPr lang="en-GB" dirty="0"/>
              <a:t>Instructions </a:t>
            </a:r>
            <a:r>
              <a:rPr lang="en-GB" dirty="0">
                <a:sym typeface="Wingdings" panose="05000000000000000000" pitchFamily="2" charset="2"/>
              </a:rPr>
              <a:t></a:t>
            </a:r>
            <a:endParaRPr lang="en-GB" dirty="0"/>
          </a:p>
        </p:txBody>
      </p:sp>
      <p:sp>
        <p:nvSpPr>
          <p:cNvPr id="8" name="TextBox 7">
            <a:extLst>
              <a:ext uri="{FF2B5EF4-FFF2-40B4-BE49-F238E27FC236}">
                <a16:creationId xmlns:a16="http://schemas.microsoft.com/office/drawing/2014/main" id="{046BF603-0CEA-4DDA-B0B6-735B3E36DD12}"/>
              </a:ext>
            </a:extLst>
          </p:cNvPr>
          <p:cNvSpPr txBox="1"/>
          <p:nvPr/>
        </p:nvSpPr>
        <p:spPr>
          <a:xfrm>
            <a:off x="969145" y="1716687"/>
            <a:ext cx="10253709" cy="4524315"/>
          </a:xfrm>
          <a:prstGeom prst="rect">
            <a:avLst/>
          </a:prstGeom>
          <a:noFill/>
        </p:spPr>
        <p:txBody>
          <a:bodyPr wrap="square" rtlCol="0">
            <a:spAutoFit/>
          </a:bodyPr>
          <a:lstStyle/>
          <a:p>
            <a:pPr marL="285750" indent="-285750">
              <a:buFont typeface="Arial" panose="020B0604020202020204" pitchFamily="34" charset="0"/>
              <a:buChar char="•"/>
            </a:pPr>
            <a:r>
              <a:rPr lang="en-GB" dirty="0"/>
              <a:t>Print out answer sheet on slide 15</a:t>
            </a:r>
          </a:p>
          <a:p>
            <a:pPr marL="285750" indent="-285750">
              <a:buFont typeface="Arial" panose="020B0604020202020204" pitchFamily="34" charset="0"/>
              <a:buChar char="•"/>
            </a:pPr>
            <a:r>
              <a:rPr lang="en-GB" dirty="0"/>
              <a:t>There is an into sound clip on the slide 2</a:t>
            </a:r>
          </a:p>
          <a:p>
            <a:pPr marL="285750" indent="-285750">
              <a:buFont typeface="Arial" panose="020B0604020202020204" pitchFamily="34" charset="0"/>
              <a:buChar char="•"/>
            </a:pPr>
            <a:r>
              <a:rPr lang="en-GB" dirty="0"/>
              <a:t>On the question slide click on the yellow Question bar to reveal the question</a:t>
            </a:r>
          </a:p>
          <a:p>
            <a:pPr marL="285750" indent="-285750">
              <a:buFont typeface="Arial" panose="020B0604020202020204" pitchFamily="34" charset="0"/>
              <a:buChar char="•"/>
            </a:pPr>
            <a:r>
              <a:rPr lang="en-GB" dirty="0"/>
              <a:t>If correct click on the appropriate blue box to reveal their answer/score</a:t>
            </a:r>
          </a:p>
          <a:p>
            <a:pPr marL="285750" indent="-285750">
              <a:buFont typeface="Arial" panose="020B0604020202020204" pitchFamily="34" charset="0"/>
              <a:buChar char="•"/>
            </a:pPr>
            <a:r>
              <a:rPr lang="en-GB" dirty="0"/>
              <a:t>If incorrect click on the buzzer sound (just below the red circle). Then click on the red circle to add a cross to the screen.</a:t>
            </a:r>
          </a:p>
          <a:p>
            <a:pPr marL="285750" indent="-285750">
              <a:buFont typeface="Arial" panose="020B0604020202020204" pitchFamily="34" charset="0"/>
              <a:buChar char="•"/>
            </a:pPr>
            <a:r>
              <a:rPr lang="en-GB" dirty="0"/>
              <a:t>Continue until all answers revealed or 3 crosses.</a:t>
            </a:r>
          </a:p>
          <a:p>
            <a:pPr marL="285750" indent="-285750">
              <a:buFont typeface="Arial" panose="020B0604020202020204" pitchFamily="34" charset="0"/>
              <a:buChar char="•"/>
            </a:pPr>
            <a:r>
              <a:rPr lang="en-GB" dirty="0"/>
              <a:t>Repeat  </a:t>
            </a:r>
          </a:p>
          <a:p>
            <a:pPr marL="285750" indent="-285750">
              <a:buFont typeface="Arial" panose="020B0604020202020204" pitchFamily="34" charset="0"/>
              <a:buChar char="•"/>
            </a:pPr>
            <a:r>
              <a:rPr lang="en-GB" dirty="0"/>
              <a:t>We played just like the game and picked a person from each team to start and first to shout an answer. If not the top answer the other person gets to guess. Then tam decide to play or pass. Rotate round the team asking for an answer, if they don’t guess them all the other team get a chance to steal by guessing one of the remaining answers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‘blank’ template on slide 16. Click and drag the colour boxes out the way to input question/answer, then move back to cover them up.</a:t>
            </a:r>
          </a:p>
          <a:p>
            <a:pPr marL="285750" indent="-285750">
              <a:buFont typeface="Arial" panose="020B0604020202020204" pitchFamily="34" charset="0"/>
              <a:buChar char="•"/>
            </a:pPr>
            <a:r>
              <a:rPr lang="en-GB" dirty="0"/>
              <a:t>Feel free to add, modify and improve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196711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B02B06-4094-4744-9B36-2233582041F7}"/>
              </a:ext>
            </a:extLst>
          </p:cNvPr>
          <p:cNvPicPr>
            <a:picLocks noChangeAspect="1"/>
          </p:cNvPicPr>
          <p:nvPr/>
        </p:nvPicPr>
        <p:blipFill>
          <a:blip r:embed="rId2"/>
          <a:stretch>
            <a:fillRect/>
          </a:stretch>
        </p:blipFill>
        <p:spPr>
          <a:xfrm>
            <a:off x="795391" y="516478"/>
            <a:ext cx="1933759" cy="1933759"/>
          </a:xfrm>
          <a:prstGeom prst="rect">
            <a:avLst/>
          </a:prstGeom>
        </p:spPr>
      </p:pic>
      <p:pic>
        <p:nvPicPr>
          <p:cNvPr id="7" name="Picture 6">
            <a:extLst>
              <a:ext uri="{FF2B5EF4-FFF2-40B4-BE49-F238E27FC236}">
                <a16:creationId xmlns:a16="http://schemas.microsoft.com/office/drawing/2014/main" id="{7B74D7ED-B3A7-44B2-8FF1-0CC05427DFBF}"/>
              </a:ext>
            </a:extLst>
          </p:cNvPr>
          <p:cNvPicPr>
            <a:picLocks noChangeAspect="1"/>
          </p:cNvPicPr>
          <p:nvPr/>
        </p:nvPicPr>
        <p:blipFill>
          <a:blip r:embed="rId3"/>
          <a:stretch>
            <a:fillRect/>
          </a:stretch>
        </p:blipFill>
        <p:spPr>
          <a:xfrm>
            <a:off x="3016268" y="516478"/>
            <a:ext cx="1857225" cy="1933759"/>
          </a:xfrm>
          <a:prstGeom prst="rect">
            <a:avLst/>
          </a:prstGeom>
        </p:spPr>
      </p:pic>
      <p:pic>
        <p:nvPicPr>
          <p:cNvPr id="9" name="Picture 8">
            <a:extLst>
              <a:ext uri="{FF2B5EF4-FFF2-40B4-BE49-F238E27FC236}">
                <a16:creationId xmlns:a16="http://schemas.microsoft.com/office/drawing/2014/main" id="{C2DDCD59-4F50-4E80-ACF9-F12C00F0F64F}"/>
              </a:ext>
            </a:extLst>
          </p:cNvPr>
          <p:cNvPicPr>
            <a:picLocks noChangeAspect="1"/>
          </p:cNvPicPr>
          <p:nvPr/>
        </p:nvPicPr>
        <p:blipFill>
          <a:blip r:embed="rId4"/>
          <a:stretch>
            <a:fillRect/>
          </a:stretch>
        </p:blipFill>
        <p:spPr>
          <a:xfrm>
            <a:off x="5104109" y="516478"/>
            <a:ext cx="1944073" cy="1933759"/>
          </a:xfrm>
          <a:prstGeom prst="rect">
            <a:avLst/>
          </a:prstGeom>
        </p:spPr>
      </p:pic>
      <p:pic>
        <p:nvPicPr>
          <p:cNvPr id="11" name="Picture 10">
            <a:extLst>
              <a:ext uri="{FF2B5EF4-FFF2-40B4-BE49-F238E27FC236}">
                <a16:creationId xmlns:a16="http://schemas.microsoft.com/office/drawing/2014/main" id="{F42F200A-7B19-4B7B-92D7-6D1C6B257E7C}"/>
              </a:ext>
            </a:extLst>
          </p:cNvPr>
          <p:cNvPicPr>
            <a:picLocks noChangeAspect="1"/>
          </p:cNvPicPr>
          <p:nvPr/>
        </p:nvPicPr>
        <p:blipFill>
          <a:blip r:embed="rId5"/>
          <a:stretch>
            <a:fillRect/>
          </a:stretch>
        </p:blipFill>
        <p:spPr>
          <a:xfrm>
            <a:off x="7278798" y="516478"/>
            <a:ext cx="1823258" cy="1933759"/>
          </a:xfrm>
          <a:prstGeom prst="rect">
            <a:avLst/>
          </a:prstGeom>
        </p:spPr>
      </p:pic>
      <p:pic>
        <p:nvPicPr>
          <p:cNvPr id="13" name="Picture 12">
            <a:extLst>
              <a:ext uri="{FF2B5EF4-FFF2-40B4-BE49-F238E27FC236}">
                <a16:creationId xmlns:a16="http://schemas.microsoft.com/office/drawing/2014/main" id="{8EB58B23-D9D9-43EC-8510-BD24B518A56F}"/>
              </a:ext>
            </a:extLst>
          </p:cNvPr>
          <p:cNvPicPr>
            <a:picLocks noChangeAspect="1"/>
          </p:cNvPicPr>
          <p:nvPr/>
        </p:nvPicPr>
        <p:blipFill>
          <a:blip r:embed="rId6"/>
          <a:stretch>
            <a:fillRect/>
          </a:stretch>
        </p:blipFill>
        <p:spPr>
          <a:xfrm>
            <a:off x="9420139" y="516478"/>
            <a:ext cx="1868464" cy="1933759"/>
          </a:xfrm>
          <a:prstGeom prst="rect">
            <a:avLst/>
          </a:prstGeom>
        </p:spPr>
      </p:pic>
      <p:pic>
        <p:nvPicPr>
          <p:cNvPr id="15" name="Picture 14">
            <a:extLst>
              <a:ext uri="{FF2B5EF4-FFF2-40B4-BE49-F238E27FC236}">
                <a16:creationId xmlns:a16="http://schemas.microsoft.com/office/drawing/2014/main" id="{81C345AF-5E70-40F9-A6CD-CE1B1E8CF0A1}"/>
              </a:ext>
            </a:extLst>
          </p:cNvPr>
          <p:cNvPicPr>
            <a:picLocks noChangeAspect="1"/>
          </p:cNvPicPr>
          <p:nvPr/>
        </p:nvPicPr>
        <p:blipFill>
          <a:blip r:embed="rId7"/>
          <a:stretch>
            <a:fillRect/>
          </a:stretch>
        </p:blipFill>
        <p:spPr>
          <a:xfrm>
            <a:off x="785104" y="3623292"/>
            <a:ext cx="1944046" cy="1933760"/>
          </a:xfrm>
          <a:prstGeom prst="rect">
            <a:avLst/>
          </a:prstGeom>
        </p:spPr>
      </p:pic>
      <p:pic>
        <p:nvPicPr>
          <p:cNvPr id="17" name="Picture 16">
            <a:extLst>
              <a:ext uri="{FF2B5EF4-FFF2-40B4-BE49-F238E27FC236}">
                <a16:creationId xmlns:a16="http://schemas.microsoft.com/office/drawing/2014/main" id="{CAD13583-16DB-45CC-8875-0FF12C320E44}"/>
              </a:ext>
            </a:extLst>
          </p:cNvPr>
          <p:cNvPicPr>
            <a:picLocks noChangeAspect="1"/>
          </p:cNvPicPr>
          <p:nvPr/>
        </p:nvPicPr>
        <p:blipFill>
          <a:blip r:embed="rId8"/>
          <a:stretch>
            <a:fillRect/>
          </a:stretch>
        </p:blipFill>
        <p:spPr>
          <a:xfrm>
            <a:off x="3023901" y="3623292"/>
            <a:ext cx="1907977" cy="1933760"/>
          </a:xfrm>
          <a:prstGeom prst="rect">
            <a:avLst/>
          </a:prstGeom>
        </p:spPr>
      </p:pic>
      <p:pic>
        <p:nvPicPr>
          <p:cNvPr id="19" name="Picture 18">
            <a:extLst>
              <a:ext uri="{FF2B5EF4-FFF2-40B4-BE49-F238E27FC236}">
                <a16:creationId xmlns:a16="http://schemas.microsoft.com/office/drawing/2014/main" id="{FAE4A3F2-AB49-41B9-9633-7B6DEBB50792}"/>
              </a:ext>
            </a:extLst>
          </p:cNvPr>
          <p:cNvPicPr>
            <a:picLocks noChangeAspect="1"/>
          </p:cNvPicPr>
          <p:nvPr/>
        </p:nvPicPr>
        <p:blipFill>
          <a:blip r:embed="rId9"/>
          <a:stretch>
            <a:fillRect/>
          </a:stretch>
        </p:blipFill>
        <p:spPr>
          <a:xfrm>
            <a:off x="5104110" y="3623292"/>
            <a:ext cx="1893156" cy="1933760"/>
          </a:xfrm>
          <a:prstGeom prst="rect">
            <a:avLst/>
          </a:prstGeom>
        </p:spPr>
      </p:pic>
      <p:pic>
        <p:nvPicPr>
          <p:cNvPr id="21" name="Picture 20">
            <a:extLst>
              <a:ext uri="{FF2B5EF4-FFF2-40B4-BE49-F238E27FC236}">
                <a16:creationId xmlns:a16="http://schemas.microsoft.com/office/drawing/2014/main" id="{2195DB50-1E0E-45BD-8B5B-592433E9C317}"/>
              </a:ext>
            </a:extLst>
          </p:cNvPr>
          <p:cNvPicPr>
            <a:picLocks noChangeAspect="1"/>
          </p:cNvPicPr>
          <p:nvPr/>
        </p:nvPicPr>
        <p:blipFill>
          <a:blip r:embed="rId10"/>
          <a:stretch>
            <a:fillRect/>
          </a:stretch>
        </p:blipFill>
        <p:spPr>
          <a:xfrm>
            <a:off x="7278798" y="3623292"/>
            <a:ext cx="1897663" cy="1933760"/>
          </a:xfrm>
          <a:prstGeom prst="rect">
            <a:avLst/>
          </a:prstGeom>
        </p:spPr>
      </p:pic>
      <p:pic>
        <p:nvPicPr>
          <p:cNvPr id="23" name="Picture 22">
            <a:extLst>
              <a:ext uri="{FF2B5EF4-FFF2-40B4-BE49-F238E27FC236}">
                <a16:creationId xmlns:a16="http://schemas.microsoft.com/office/drawing/2014/main" id="{1191920F-C61E-42C9-8117-275D60F8B4F5}"/>
              </a:ext>
            </a:extLst>
          </p:cNvPr>
          <p:cNvPicPr>
            <a:picLocks noChangeAspect="1"/>
          </p:cNvPicPr>
          <p:nvPr/>
        </p:nvPicPr>
        <p:blipFill>
          <a:blip r:embed="rId11"/>
          <a:stretch>
            <a:fillRect/>
          </a:stretch>
        </p:blipFill>
        <p:spPr>
          <a:xfrm>
            <a:off x="9379762" y="3623290"/>
            <a:ext cx="1908841" cy="1933761"/>
          </a:xfrm>
          <a:prstGeom prst="rect">
            <a:avLst/>
          </a:prstGeom>
        </p:spPr>
      </p:pic>
    </p:spTree>
    <p:extLst>
      <p:ext uri="{BB962C8B-B14F-4D97-AF65-F5344CB8AC3E}">
        <p14:creationId xmlns:p14="http://schemas.microsoft.com/office/powerpoint/2010/main" val="377878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Add question here</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Blank			0</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Blank			0</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Blank			0</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Blank			0</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Blank			0</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04695" y="251238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04695" y="3263542"/>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08601" y="4705062"/>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04695" y="399770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04695" y="5434483"/>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970773" y="698897"/>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1017881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mily Fortunes with Gino D'Acampo gets first look">
            <a:extLst>
              <a:ext uri="{FF2B5EF4-FFF2-40B4-BE49-F238E27FC236}">
                <a16:creationId xmlns:a16="http://schemas.microsoft.com/office/drawing/2014/main" id="{1C16F8DA-F6E5-452D-B4B8-AB4FE06AE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8" y="204833"/>
            <a:ext cx="121157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0268FA-7B74-4C78-82D6-A01F49D04337}"/>
              </a:ext>
            </a:extLst>
          </p:cNvPr>
          <p:cNvSpPr>
            <a:spLocks noGrp="1"/>
          </p:cNvSpPr>
          <p:nvPr>
            <p:ph type="title"/>
          </p:nvPr>
        </p:nvSpPr>
        <p:spPr>
          <a:xfrm>
            <a:off x="566928" y="2464658"/>
            <a:ext cx="11237976" cy="2338350"/>
          </a:xfrm>
        </p:spPr>
        <p:txBody>
          <a:bodyPr>
            <a:noAutofit/>
          </a:bodyPr>
          <a:lstStyle/>
          <a:p>
            <a:r>
              <a:rPr lang="en-GB" sz="7200" dirty="0">
                <a:solidFill>
                  <a:srgbClr val="FF0000"/>
                </a:solidFill>
                <a:latin typeface="Verdana Pro Black" panose="020B0604020202020204" pitchFamily="34" charset="0"/>
              </a:rPr>
              <a:t> </a:t>
            </a:r>
            <a:br>
              <a:rPr lang="en-GB" sz="7200" dirty="0">
                <a:solidFill>
                  <a:srgbClr val="FF0000"/>
                </a:solidFill>
                <a:latin typeface="Verdana Pro Black" panose="020B0604020202020204" pitchFamily="34" charset="0"/>
              </a:rPr>
            </a:br>
            <a:endParaRPr lang="en-GB" sz="7200" dirty="0">
              <a:solidFill>
                <a:srgbClr val="FF0000"/>
              </a:solidFill>
              <a:latin typeface="Verdana Pro Black" panose="020B0604020202020204" pitchFamily="34" charset="0"/>
            </a:endParaRPr>
          </a:p>
        </p:txBody>
      </p:sp>
      <p:pic>
        <p:nvPicPr>
          <p:cNvPr id="4" name="Family Fortunes - All Stars">
            <a:hlinkClick r:id="" action="ppaction://media"/>
            <a:extLst>
              <a:ext uri="{FF2B5EF4-FFF2-40B4-BE49-F238E27FC236}">
                <a16:creationId xmlns:a16="http://schemas.microsoft.com/office/drawing/2014/main" id="{817DC3D9-ED98-440F-B088-13DFE194355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15333" y="4315645"/>
            <a:ext cx="487363" cy="487363"/>
          </a:xfrm>
        </p:spPr>
      </p:pic>
      <p:pic>
        <p:nvPicPr>
          <p:cNvPr id="3" name="Picture 2" descr="Photo of Julian Greer">
            <a:extLst>
              <a:ext uri="{FF2B5EF4-FFF2-40B4-BE49-F238E27FC236}">
                <a16:creationId xmlns:a16="http://schemas.microsoft.com/office/drawing/2014/main" id="{F713ED5D-20AE-456A-AA37-4382D1277D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937" t="11410" r="31220" b="29388"/>
          <a:stretch/>
        </p:blipFill>
        <p:spPr bwMode="auto">
          <a:xfrm>
            <a:off x="7933765" y="1066800"/>
            <a:ext cx="1344706" cy="2103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2DF8AF-00E5-4185-8355-FF5EB7C47CA0}"/>
              </a:ext>
            </a:extLst>
          </p:cNvPr>
          <p:cNvPicPr/>
          <p:nvPr/>
        </p:nvPicPr>
        <p:blipFill rotWithShape="1">
          <a:blip r:embed="rId7"/>
          <a:srcRect l="23931" t="39787" r="71083" b="47213"/>
          <a:stretch/>
        </p:blipFill>
        <p:spPr bwMode="auto">
          <a:xfrm>
            <a:off x="7776376" y="2385731"/>
            <a:ext cx="331134" cy="44711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B811C57-8B76-4B69-BC7B-DBA1CCBF08A8}"/>
              </a:ext>
            </a:extLst>
          </p:cNvPr>
          <p:cNvPicPr/>
          <p:nvPr/>
        </p:nvPicPr>
        <p:blipFill rotWithShape="1">
          <a:blip r:embed="rId7"/>
          <a:srcRect l="23931" t="39787" r="71083" b="47213"/>
          <a:stretch/>
        </p:blipFill>
        <p:spPr bwMode="auto">
          <a:xfrm>
            <a:off x="7784554" y="2118670"/>
            <a:ext cx="285750" cy="4191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DF6D32C-D89A-4239-A36A-6798D33025DD}"/>
              </a:ext>
            </a:extLst>
          </p:cNvPr>
          <p:cNvPicPr/>
          <p:nvPr/>
        </p:nvPicPr>
        <p:blipFill rotWithShape="1">
          <a:blip r:embed="rId7"/>
          <a:srcRect l="23931" t="39787" r="71083" b="47213"/>
          <a:stretch/>
        </p:blipFill>
        <p:spPr bwMode="auto">
          <a:xfrm rot="680885">
            <a:off x="9186406" y="2215645"/>
            <a:ext cx="285750" cy="41910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2DE4E07-29CA-4D86-B4CA-22DF032154D5}"/>
              </a:ext>
            </a:extLst>
          </p:cNvPr>
          <p:cNvPicPr/>
          <p:nvPr/>
        </p:nvPicPr>
        <p:blipFill rotWithShape="1">
          <a:blip r:embed="rId7"/>
          <a:srcRect l="23931" t="28167" r="67206" b="63955"/>
          <a:stretch/>
        </p:blipFill>
        <p:spPr bwMode="auto">
          <a:xfrm rot="19802067">
            <a:off x="7833359" y="941982"/>
            <a:ext cx="508000" cy="308654"/>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1E56F30-39AD-4B75-BC1A-22D501B8769A}"/>
              </a:ext>
            </a:extLst>
          </p:cNvPr>
          <p:cNvPicPr/>
          <p:nvPr/>
        </p:nvPicPr>
        <p:blipFill rotWithShape="1">
          <a:blip r:embed="rId7"/>
          <a:srcRect l="23931" t="28167" r="67206" b="63955"/>
          <a:stretch/>
        </p:blipFill>
        <p:spPr bwMode="auto">
          <a:xfrm rot="1554514">
            <a:off x="8743790" y="932813"/>
            <a:ext cx="833793" cy="322248"/>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6EE1B1F-2A20-4C91-AD4F-0F5F3945F577}"/>
              </a:ext>
            </a:extLst>
          </p:cNvPr>
          <p:cNvPicPr/>
          <p:nvPr/>
        </p:nvPicPr>
        <p:blipFill rotWithShape="1">
          <a:blip r:embed="rId7"/>
          <a:srcRect l="23931" t="28167" r="67206" b="63955"/>
          <a:stretch/>
        </p:blipFill>
        <p:spPr bwMode="auto">
          <a:xfrm rot="18553810" flipV="1">
            <a:off x="7737423" y="1280121"/>
            <a:ext cx="299783" cy="145821"/>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A438E14-459A-4A51-8C34-BC0E249E47DE}"/>
              </a:ext>
            </a:extLst>
          </p:cNvPr>
          <p:cNvPicPr/>
          <p:nvPr/>
        </p:nvPicPr>
        <p:blipFill rotWithShape="1">
          <a:blip r:embed="rId7"/>
          <a:srcRect l="23931" t="28167" r="67206" b="63955"/>
          <a:stretch/>
        </p:blipFill>
        <p:spPr bwMode="auto">
          <a:xfrm rot="3221958">
            <a:off x="9100850" y="1295892"/>
            <a:ext cx="508000" cy="145522"/>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5E815020-E86E-41C7-962E-C56D27464D63}"/>
              </a:ext>
            </a:extLst>
          </p:cNvPr>
          <p:cNvPicPr/>
          <p:nvPr/>
        </p:nvPicPr>
        <p:blipFill rotWithShape="1">
          <a:blip r:embed="rId7"/>
          <a:srcRect l="23931" t="39787" r="71083" b="47213"/>
          <a:stretch/>
        </p:blipFill>
        <p:spPr bwMode="auto">
          <a:xfrm rot="19158669">
            <a:off x="8075008" y="2602171"/>
            <a:ext cx="164705" cy="273935"/>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12EB45F3-5D65-42E6-AAF7-18AA4E6852CF}"/>
              </a:ext>
            </a:extLst>
          </p:cNvPr>
          <p:cNvPicPr/>
          <p:nvPr/>
        </p:nvPicPr>
        <p:blipFill rotWithShape="1">
          <a:blip r:embed="rId7">
            <a:extLst>
              <a:ext uri="{28A0092B-C50C-407E-A947-70E740481C1C}">
                <a14:useLocalDpi xmlns:a14="http://schemas.microsoft.com/office/drawing/2010/main" val="0"/>
              </a:ext>
            </a:extLst>
          </a:blip>
          <a:srcRect l="71351" t="67953" r="23995" b="20032"/>
          <a:stretch/>
        </p:blipFill>
        <p:spPr bwMode="auto">
          <a:xfrm rot="1648738">
            <a:off x="8964263" y="2630827"/>
            <a:ext cx="471446" cy="626521"/>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5AAC5032-0ADE-40F0-875D-C6058C8CB258}"/>
              </a:ext>
            </a:extLst>
          </p:cNvPr>
          <p:cNvPicPr/>
          <p:nvPr/>
        </p:nvPicPr>
        <p:blipFill rotWithShape="1">
          <a:blip r:embed="rId7">
            <a:extLst>
              <a:ext uri="{28A0092B-C50C-407E-A947-70E740481C1C}">
                <a14:useLocalDpi xmlns:a14="http://schemas.microsoft.com/office/drawing/2010/main" val="0"/>
              </a:ext>
            </a:extLst>
          </a:blip>
          <a:srcRect l="71351" t="67953" r="23995" b="20032"/>
          <a:stretch/>
        </p:blipFill>
        <p:spPr bwMode="auto">
          <a:xfrm rot="5161159">
            <a:off x="7884498" y="2770927"/>
            <a:ext cx="266700" cy="38735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49FD3843-752C-48EA-B7E8-70F967625B7C}"/>
              </a:ext>
            </a:extLst>
          </p:cNvPr>
          <p:cNvPicPr/>
          <p:nvPr/>
        </p:nvPicPr>
        <p:blipFill rotWithShape="1">
          <a:blip r:embed="rId7">
            <a:extLst>
              <a:ext uri="{28A0092B-C50C-407E-A947-70E740481C1C}">
                <a14:useLocalDpi xmlns:a14="http://schemas.microsoft.com/office/drawing/2010/main" val="0"/>
              </a:ext>
            </a:extLst>
          </a:blip>
          <a:srcRect l="71351" t="67953" r="23995" b="20032"/>
          <a:stretch/>
        </p:blipFill>
        <p:spPr bwMode="auto">
          <a:xfrm rot="3050755">
            <a:off x="7798598" y="2898709"/>
            <a:ext cx="266700" cy="387350"/>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9E085FED-CC3D-4626-A201-057B6804C554}"/>
              </a:ext>
            </a:extLst>
          </p:cNvPr>
          <p:cNvPicPr/>
          <p:nvPr/>
        </p:nvPicPr>
        <p:blipFill rotWithShape="1">
          <a:blip r:embed="rId8"/>
          <a:srcRect l="65807" t="56591" r="32911" b="39265"/>
          <a:stretch/>
        </p:blipFill>
        <p:spPr bwMode="auto">
          <a:xfrm rot="2731861">
            <a:off x="8091426" y="2996564"/>
            <a:ext cx="426845" cy="572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797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A Fruit that begins with the letter “P”</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Pear			41</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Peach			39</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Pineapple		15</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Plum			4</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Pomegranate		1</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45023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24019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398429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10604"/>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00278"/>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1046766" y="593728"/>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1</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893399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Something that has numbers on it?</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Clock / Watch		31</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Telephone		30</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Car number plate	23</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House			9</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Calculator		7</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51238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20977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400345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17262"/>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44539"/>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1AADAD9-F730-4FB0-B08A-1187AE85BC0B}"/>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Multiplication Sign 16">
            <a:extLst>
              <a:ext uri="{FF2B5EF4-FFF2-40B4-BE49-F238E27FC236}">
                <a16:creationId xmlns:a16="http://schemas.microsoft.com/office/drawing/2014/main" id="{F5A0A771-8804-4091-A3F6-A71663CFCE80}"/>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Multiplication Sign 18">
            <a:extLst>
              <a:ext uri="{FF2B5EF4-FFF2-40B4-BE49-F238E27FC236}">
                <a16:creationId xmlns:a16="http://schemas.microsoft.com/office/drawing/2014/main" id="{A2409114-AD46-4045-A9DD-62585AF19C1E}"/>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Multiplication Sign 20">
            <a:extLst>
              <a:ext uri="{FF2B5EF4-FFF2-40B4-BE49-F238E27FC236}">
                <a16:creationId xmlns:a16="http://schemas.microsoft.com/office/drawing/2014/main" id="{2B657026-CD25-48D6-B5A9-0610009281F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24" name="family-fortunes-wrong-buzzer">
            <a:hlinkClick r:id="" action="ppaction://media"/>
            <a:extLst>
              <a:ext uri="{FF2B5EF4-FFF2-40B4-BE49-F238E27FC236}">
                <a16:creationId xmlns:a16="http://schemas.microsoft.com/office/drawing/2014/main" id="{86AFF0E3-B7C5-4843-A015-C418C287B1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26" name="TextBox 25">
            <a:extLst>
              <a:ext uri="{FF2B5EF4-FFF2-40B4-BE49-F238E27FC236}">
                <a16:creationId xmlns:a16="http://schemas.microsoft.com/office/drawing/2014/main" id="{2E151D7D-FCEA-4F44-9274-6118672DC49C}"/>
              </a:ext>
            </a:extLst>
          </p:cNvPr>
          <p:cNvSpPr txBox="1"/>
          <p:nvPr/>
        </p:nvSpPr>
        <p:spPr>
          <a:xfrm>
            <a:off x="1066800" y="642594"/>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2</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4194368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45" fill="hold" display="0">
                  <p:stCondLst>
                    <p:cond delay="indefinite"/>
                  </p:stCondLst>
                  <p:endCondLst>
                    <p:cond evt="onStopAudio" delay="0">
                      <p:tgtEl>
                        <p:sldTgt/>
                      </p:tgtEl>
                    </p:cond>
                  </p:endCondLst>
                </p:cTn>
                <p:tgtEl>
                  <p:spTgt spid="24"/>
                </p:tgtEl>
              </p:cMediaNode>
            </p:audio>
            <p:seq concurrent="1" nextAc="seek">
              <p:cTn id="46" restart="whenNotActive" fill="hold" evtFilter="cancelBubble" nodeType="interactiveSeq">
                <p:stCondLst>
                  <p:cond evt="onClick" delay="0">
                    <p:tgtEl>
                      <p:spTgt spid="26"/>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4" grpId="0" animBg="1"/>
      <p:bldP spid="16" grpId="0" animBg="1"/>
      <p:bldP spid="18" grpId="0" animBg="1"/>
      <p:bldP spid="20" grpId="0" animBg="1"/>
      <p:bldP spid="22" grpId="0" animBg="1"/>
      <p:bldP spid="17" grpId="0" animBg="1"/>
      <p:bldP spid="19" grpId="0" animBg="1"/>
      <p:bldP spid="21"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Something that a car has more than one of…….</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Headlights		38</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Doors			30</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Wipers			25</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Wing mirrors		5</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Bumpers		2</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49609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247825"/>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4012334"/>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01682"/>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39356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1066800" y="610261"/>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3</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1668050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Something a dog does to tell you how he feels</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Wag his tail		47</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Barks			35</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Licks you		9</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Whines			7</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Growls			2</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53988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280112"/>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398429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14090"/>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31214"/>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970773" y="624578"/>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4</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510235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Something you see in the sky</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Clouds			48</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Stars			25</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Sun			14</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Moon			8</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Birds			5</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512381"/>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260548"/>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3990389"/>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5148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27334"/>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1135158" y="735384"/>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5</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954634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Household appliance you wouldn’t want to do without</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Fridge			30</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Washing machine	28</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Cooker			26</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Microwave		9</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Dishwasher		7</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484685"/>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261482"/>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81724" y="4038279"/>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37474"/>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70037"/>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970773" y="698897"/>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6</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3311974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137C42-6365-439E-BA38-9F4975B96ED3}"/>
              </a:ext>
            </a:extLst>
          </p:cNvPr>
          <p:cNvSpPr/>
          <p:nvPr/>
        </p:nvSpPr>
        <p:spPr>
          <a:xfrm>
            <a:off x="2467992" y="2121763"/>
            <a:ext cx="6747029" cy="4093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1D58A3-97C5-4DB2-B0AB-6EA99282A095}"/>
              </a:ext>
            </a:extLst>
          </p:cNvPr>
          <p:cNvSpPr>
            <a:spLocks noGrp="1"/>
          </p:cNvSpPr>
          <p:nvPr>
            <p:ph type="title"/>
          </p:nvPr>
        </p:nvSpPr>
        <p:spPr/>
        <p:txBody>
          <a:bodyPr/>
          <a:lstStyle/>
          <a:p>
            <a:r>
              <a:rPr lang="en-GB" dirty="0"/>
              <a:t>An animal with paws</a:t>
            </a:r>
          </a:p>
        </p:txBody>
      </p:sp>
      <p:sp>
        <p:nvSpPr>
          <p:cNvPr id="5" name="TextBox 4">
            <a:extLst>
              <a:ext uri="{FF2B5EF4-FFF2-40B4-BE49-F238E27FC236}">
                <a16:creationId xmlns:a16="http://schemas.microsoft.com/office/drawing/2014/main" id="{173BF653-26A9-4C3E-BF2B-DFDAB21CC01F}"/>
              </a:ext>
            </a:extLst>
          </p:cNvPr>
          <p:cNvSpPr txBox="1"/>
          <p:nvPr/>
        </p:nvSpPr>
        <p:spPr>
          <a:xfrm>
            <a:off x="3968318" y="2512381"/>
            <a:ext cx="3994952" cy="369332"/>
          </a:xfrm>
          <a:prstGeom prst="rect">
            <a:avLst/>
          </a:prstGeom>
          <a:noFill/>
        </p:spPr>
        <p:txBody>
          <a:bodyPr wrap="square" rtlCol="0">
            <a:spAutoFit/>
          </a:bodyPr>
          <a:lstStyle/>
          <a:p>
            <a:r>
              <a:rPr lang="en-GB" dirty="0"/>
              <a:t>Dog			37</a:t>
            </a:r>
          </a:p>
        </p:txBody>
      </p:sp>
      <p:sp>
        <p:nvSpPr>
          <p:cNvPr id="7" name="TextBox 6">
            <a:extLst>
              <a:ext uri="{FF2B5EF4-FFF2-40B4-BE49-F238E27FC236}">
                <a16:creationId xmlns:a16="http://schemas.microsoft.com/office/drawing/2014/main" id="{FEE3DB34-1153-4763-B162-0CECC82CA428}"/>
              </a:ext>
            </a:extLst>
          </p:cNvPr>
          <p:cNvSpPr txBox="1"/>
          <p:nvPr/>
        </p:nvSpPr>
        <p:spPr>
          <a:xfrm>
            <a:off x="3968318" y="3315368"/>
            <a:ext cx="3994952" cy="369332"/>
          </a:xfrm>
          <a:prstGeom prst="rect">
            <a:avLst/>
          </a:prstGeom>
          <a:noFill/>
        </p:spPr>
        <p:txBody>
          <a:bodyPr wrap="square" rtlCol="0">
            <a:spAutoFit/>
          </a:bodyPr>
          <a:lstStyle/>
          <a:p>
            <a:r>
              <a:rPr lang="en-GB" dirty="0"/>
              <a:t>Cat			35</a:t>
            </a:r>
          </a:p>
        </p:txBody>
      </p:sp>
      <p:sp>
        <p:nvSpPr>
          <p:cNvPr id="9" name="TextBox 8">
            <a:extLst>
              <a:ext uri="{FF2B5EF4-FFF2-40B4-BE49-F238E27FC236}">
                <a16:creationId xmlns:a16="http://schemas.microsoft.com/office/drawing/2014/main" id="{7E6D18D9-3015-462B-AF26-117455CA46D7}"/>
              </a:ext>
            </a:extLst>
          </p:cNvPr>
          <p:cNvSpPr txBox="1"/>
          <p:nvPr/>
        </p:nvSpPr>
        <p:spPr>
          <a:xfrm>
            <a:off x="3968318" y="4049698"/>
            <a:ext cx="3994952" cy="369332"/>
          </a:xfrm>
          <a:prstGeom prst="rect">
            <a:avLst/>
          </a:prstGeom>
          <a:noFill/>
        </p:spPr>
        <p:txBody>
          <a:bodyPr wrap="square" rtlCol="0">
            <a:spAutoFit/>
          </a:bodyPr>
          <a:lstStyle/>
          <a:p>
            <a:r>
              <a:rPr lang="en-GB" dirty="0"/>
              <a:t>Lion			14</a:t>
            </a:r>
          </a:p>
        </p:txBody>
      </p:sp>
      <p:sp>
        <p:nvSpPr>
          <p:cNvPr id="11" name="TextBox 10">
            <a:extLst>
              <a:ext uri="{FF2B5EF4-FFF2-40B4-BE49-F238E27FC236}">
                <a16:creationId xmlns:a16="http://schemas.microsoft.com/office/drawing/2014/main" id="{651ADFC4-0FA5-4DE7-8415-FF4DA6F56CBC}"/>
              </a:ext>
            </a:extLst>
          </p:cNvPr>
          <p:cNvSpPr txBox="1"/>
          <p:nvPr/>
        </p:nvSpPr>
        <p:spPr>
          <a:xfrm>
            <a:off x="3968318" y="4740456"/>
            <a:ext cx="3994952" cy="369332"/>
          </a:xfrm>
          <a:prstGeom prst="rect">
            <a:avLst/>
          </a:prstGeom>
          <a:noFill/>
        </p:spPr>
        <p:txBody>
          <a:bodyPr wrap="square" rtlCol="0">
            <a:spAutoFit/>
          </a:bodyPr>
          <a:lstStyle/>
          <a:p>
            <a:r>
              <a:rPr lang="en-GB" dirty="0"/>
              <a:t>Tiger			12</a:t>
            </a:r>
          </a:p>
        </p:txBody>
      </p:sp>
      <p:sp>
        <p:nvSpPr>
          <p:cNvPr id="13" name="TextBox 12">
            <a:extLst>
              <a:ext uri="{FF2B5EF4-FFF2-40B4-BE49-F238E27FC236}">
                <a16:creationId xmlns:a16="http://schemas.microsoft.com/office/drawing/2014/main" id="{659BF052-A8A2-4F88-84F3-EF27A9E2982B}"/>
              </a:ext>
            </a:extLst>
          </p:cNvPr>
          <p:cNvSpPr txBox="1"/>
          <p:nvPr/>
        </p:nvSpPr>
        <p:spPr>
          <a:xfrm>
            <a:off x="3968318" y="5397871"/>
            <a:ext cx="3994952" cy="369332"/>
          </a:xfrm>
          <a:prstGeom prst="rect">
            <a:avLst/>
          </a:prstGeom>
          <a:noFill/>
        </p:spPr>
        <p:txBody>
          <a:bodyPr wrap="square" rtlCol="0">
            <a:spAutoFit/>
          </a:bodyPr>
          <a:lstStyle/>
          <a:p>
            <a:r>
              <a:rPr lang="en-GB" dirty="0"/>
              <a:t>Bear			2</a:t>
            </a:r>
          </a:p>
        </p:txBody>
      </p:sp>
      <p:sp>
        <p:nvSpPr>
          <p:cNvPr id="14" name="Rectangle: Beveled 13">
            <a:extLst>
              <a:ext uri="{FF2B5EF4-FFF2-40B4-BE49-F238E27FC236}">
                <a16:creationId xmlns:a16="http://schemas.microsoft.com/office/drawing/2014/main" id="{98B9D9F7-A787-487A-AC01-55B5CC7612D6}"/>
              </a:ext>
            </a:extLst>
          </p:cNvPr>
          <p:cNvSpPr/>
          <p:nvPr/>
        </p:nvSpPr>
        <p:spPr>
          <a:xfrm>
            <a:off x="3968318" y="2524703"/>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Beveled 15">
            <a:extLst>
              <a:ext uri="{FF2B5EF4-FFF2-40B4-BE49-F238E27FC236}">
                <a16:creationId xmlns:a16="http://schemas.microsoft.com/office/drawing/2014/main" id="{55C5808D-5C76-4974-9840-F334E7013BFC}"/>
              </a:ext>
            </a:extLst>
          </p:cNvPr>
          <p:cNvSpPr/>
          <p:nvPr/>
        </p:nvSpPr>
        <p:spPr>
          <a:xfrm>
            <a:off x="3968318" y="3307185"/>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Beveled 17">
            <a:extLst>
              <a:ext uri="{FF2B5EF4-FFF2-40B4-BE49-F238E27FC236}">
                <a16:creationId xmlns:a16="http://schemas.microsoft.com/office/drawing/2014/main" id="{30909421-A459-4F9C-AA40-876C5A49A67A}"/>
              </a:ext>
            </a:extLst>
          </p:cNvPr>
          <p:cNvSpPr/>
          <p:nvPr/>
        </p:nvSpPr>
        <p:spPr>
          <a:xfrm>
            <a:off x="3968318" y="4062938"/>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Beveled 19">
            <a:extLst>
              <a:ext uri="{FF2B5EF4-FFF2-40B4-BE49-F238E27FC236}">
                <a16:creationId xmlns:a16="http://schemas.microsoft.com/office/drawing/2014/main" id="{03677139-AE6C-42E4-A39B-197949980EFB}"/>
              </a:ext>
            </a:extLst>
          </p:cNvPr>
          <p:cNvSpPr/>
          <p:nvPr/>
        </p:nvSpPr>
        <p:spPr>
          <a:xfrm>
            <a:off x="3968318" y="475369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Beveled 21">
            <a:extLst>
              <a:ext uri="{FF2B5EF4-FFF2-40B4-BE49-F238E27FC236}">
                <a16:creationId xmlns:a16="http://schemas.microsoft.com/office/drawing/2014/main" id="{C145E992-8829-4DDD-933D-EFEC35F87B9E}"/>
              </a:ext>
            </a:extLst>
          </p:cNvPr>
          <p:cNvSpPr/>
          <p:nvPr/>
        </p:nvSpPr>
        <p:spPr>
          <a:xfrm>
            <a:off x="3968318" y="5427276"/>
            <a:ext cx="3355760" cy="50013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97A6CE4-619A-4CD3-A0C9-FC86B0FE10F3}"/>
              </a:ext>
            </a:extLst>
          </p:cNvPr>
          <p:cNvSpPr/>
          <p:nvPr/>
        </p:nvSpPr>
        <p:spPr>
          <a:xfrm>
            <a:off x="1637747" y="3770769"/>
            <a:ext cx="585927" cy="557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D0825455-FBCC-49D0-B023-743855C8E799}"/>
              </a:ext>
            </a:extLst>
          </p:cNvPr>
          <p:cNvSpPr/>
          <p:nvPr/>
        </p:nvSpPr>
        <p:spPr>
          <a:xfrm>
            <a:off x="9898602" y="2334827"/>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92CD9215-C25F-4FFF-B3C2-75DB66627A44}"/>
              </a:ext>
            </a:extLst>
          </p:cNvPr>
          <p:cNvSpPr/>
          <p:nvPr/>
        </p:nvSpPr>
        <p:spPr>
          <a:xfrm>
            <a:off x="9898602" y="3437210"/>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1FF4E24A-C827-4796-87BF-A2B147C76878}"/>
              </a:ext>
            </a:extLst>
          </p:cNvPr>
          <p:cNvSpPr/>
          <p:nvPr/>
        </p:nvSpPr>
        <p:spPr>
          <a:xfrm>
            <a:off x="9962225" y="4488364"/>
            <a:ext cx="1226598" cy="109417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 name="family-fortunes-wrong-buzzer">
            <a:hlinkClick r:id="" action="ppaction://media"/>
            <a:extLst>
              <a:ext uri="{FF2B5EF4-FFF2-40B4-BE49-F238E27FC236}">
                <a16:creationId xmlns:a16="http://schemas.microsoft.com/office/drawing/2014/main" id="{41270F4D-88D1-4F4A-B8A2-2BF2EB403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708" y="5255114"/>
            <a:ext cx="456006" cy="456006"/>
          </a:xfrm>
          <a:prstGeom prst="rect">
            <a:avLst/>
          </a:prstGeom>
        </p:spPr>
      </p:pic>
      <p:sp>
        <p:nvSpPr>
          <p:cNvPr id="33" name="TextBox 32">
            <a:extLst>
              <a:ext uri="{FF2B5EF4-FFF2-40B4-BE49-F238E27FC236}">
                <a16:creationId xmlns:a16="http://schemas.microsoft.com/office/drawing/2014/main" id="{4C7C764F-A59E-4E16-837A-9C096EEC3A54}"/>
              </a:ext>
            </a:extLst>
          </p:cNvPr>
          <p:cNvSpPr txBox="1"/>
          <p:nvPr/>
        </p:nvSpPr>
        <p:spPr>
          <a:xfrm>
            <a:off x="970773" y="675548"/>
            <a:ext cx="9990042" cy="1169551"/>
          </a:xfrm>
          <a:prstGeom prst="rect">
            <a:avLst/>
          </a:prstGeom>
          <a:solidFill>
            <a:schemeClr val="accent4">
              <a:lumMod val="60000"/>
              <a:lumOff val="40000"/>
            </a:schemeClr>
          </a:solidFill>
        </p:spPr>
        <p:txBody>
          <a:bodyPr wrap="square" rtlCol="0">
            <a:spAutoFit/>
          </a:bodyPr>
          <a:lstStyle/>
          <a:p>
            <a:pPr algn="ctr"/>
            <a:endParaRPr lang="en-GB" b="1" dirty="0">
              <a:latin typeface="Rockwell Nova Extra Bold" panose="020B0604020202020204" pitchFamily="18" charset="0"/>
            </a:endParaRPr>
          </a:p>
          <a:p>
            <a:pPr algn="ctr"/>
            <a:r>
              <a:rPr lang="en-GB" sz="3600" b="1" dirty="0">
                <a:latin typeface="Rockwell Nova Extra Bold" panose="020B0604020202020204" pitchFamily="18" charset="0"/>
              </a:rPr>
              <a:t>Question 7</a:t>
            </a:r>
          </a:p>
          <a:p>
            <a:pPr algn="ctr"/>
            <a:endParaRPr lang="en-GB" sz="1600" b="1" dirty="0">
              <a:latin typeface="Rockwell Nova Extra Bold" panose="020B0604020202020204" pitchFamily="18" charset="0"/>
            </a:endParaRPr>
          </a:p>
        </p:txBody>
      </p:sp>
    </p:spTree>
    <p:extLst>
      <p:ext uri="{BB962C8B-B14F-4D97-AF65-F5344CB8AC3E}">
        <p14:creationId xmlns:p14="http://schemas.microsoft.com/office/powerpoint/2010/main" val="2589822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32" fill="hold" display="0">
                  <p:stCondLst>
                    <p:cond delay="indefinite"/>
                  </p:stCondLst>
                  <p:endCondLst>
                    <p:cond evt="onStopAudio" delay="0">
                      <p:tgtEl>
                        <p:sldTgt/>
                      </p:tgtEl>
                    </p:cond>
                  </p:endCondLst>
                </p:cTn>
                <p:tgtEl>
                  <p:spTgt spid="32"/>
                </p:tgtEl>
              </p:cMediaNode>
            </p:audio>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4" grpId="0" animBg="1"/>
      <p:bldP spid="16" grpId="0" animBg="1"/>
      <p:bldP spid="18" grpId="0" animBg="1"/>
      <p:bldP spid="20" grpId="0" animBg="1"/>
      <p:bldP spid="22" grpId="0" animBg="1"/>
      <p:bldP spid="27" grpId="0" animBg="1"/>
      <p:bldP spid="29" grpId="0" animBg="1"/>
      <p:bldP spid="31" grpId="0" animBg="1"/>
      <p:bldP spid="3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{8E5A4C56-BC8F-40AA-A721-59391EDA8EDF}tf78438558_win32</Template>
  <TotalTime>114</TotalTime>
  <Words>572</Words>
  <Application>Microsoft Office PowerPoint</Application>
  <PresentationFormat>Widescreen</PresentationFormat>
  <Paragraphs>104</Paragraphs>
  <Slides>16</Slides>
  <Notes>0</Notes>
  <HiddenSlides>2</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Garamond</vt:lpstr>
      <vt:lpstr>Rockwell Nova Extra Bold</vt:lpstr>
      <vt:lpstr>Verdana Pro Black</vt:lpstr>
      <vt:lpstr>SavonVTI</vt:lpstr>
      <vt:lpstr>Family Fortunes</vt:lpstr>
      <vt:lpstr>  </vt:lpstr>
      <vt:lpstr>A Fruit that begins with the letter “P”</vt:lpstr>
      <vt:lpstr>Something that has numbers on it?</vt:lpstr>
      <vt:lpstr>Something that a car has more than one of…….</vt:lpstr>
      <vt:lpstr>Something a dog does to tell you how he feels</vt:lpstr>
      <vt:lpstr>Something you see in the sky</vt:lpstr>
      <vt:lpstr>Household appliance you wouldn’t want to do without</vt:lpstr>
      <vt:lpstr>An animal with paws</vt:lpstr>
      <vt:lpstr>Something that moves very slowly</vt:lpstr>
      <vt:lpstr>Something that has a screen</vt:lpstr>
      <vt:lpstr>Something people do during a bad film</vt:lpstr>
      <vt:lpstr>CONGRATULATIONS</vt:lpstr>
      <vt:lpstr>Instructions </vt:lpstr>
      <vt:lpstr>PowerPoint Presentation</vt:lpstr>
      <vt:lpstr>Add question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Fortunes</dc:title>
  <dc:creator>spring_clean_2008</dc:creator>
  <cp:lastModifiedBy>Julian Greer</cp:lastModifiedBy>
  <cp:revision>21</cp:revision>
  <dcterms:created xsi:type="dcterms:W3CDTF">2020-10-20T19:32:28Z</dcterms:created>
  <dcterms:modified xsi:type="dcterms:W3CDTF">2020-11-02T10:55:59Z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