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3" r:id="rId3"/>
    <p:sldId id="258" r:id="rId4"/>
    <p:sldId id="266" r:id="rId5"/>
    <p:sldId id="259" r:id="rId6"/>
    <p:sldId id="260" r:id="rId7"/>
    <p:sldId id="261" r:id="rId8"/>
    <p:sldId id="267" r:id="rId9"/>
    <p:sldId id="262" r:id="rId10"/>
    <p:sldId id="264" r:id="rId11"/>
    <p:sldId id="265" r:id="rId12"/>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49F38"/>
    <a:srgbClr val="FFFF99"/>
    <a:srgbClr val="FFFF66"/>
    <a:srgbClr val="F8D0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76000" autoAdjust="0"/>
  </p:normalViewPr>
  <p:slideViewPr>
    <p:cSldViewPr snapToGrid="0">
      <p:cViewPr varScale="1">
        <p:scale>
          <a:sx n="51" d="100"/>
          <a:sy n="51" d="100"/>
        </p:scale>
        <p:origin x="1700" y="52"/>
      </p:cViewPr>
      <p:guideLst>
        <p:guide orient="horz" pos="2160"/>
        <p:guide pos="1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2547E14-C536-45C8-B26B-1F30C536D5D2}"/>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9459" name="Rectangle 3">
            <a:extLst>
              <a:ext uri="{FF2B5EF4-FFF2-40B4-BE49-F238E27FC236}">
                <a16:creationId xmlns:a16="http://schemas.microsoft.com/office/drawing/2014/main" id="{3F278C1E-9438-434E-ACD7-1D38FCB201F3}"/>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19460" name="Rectangle 4">
            <a:extLst>
              <a:ext uri="{FF2B5EF4-FFF2-40B4-BE49-F238E27FC236}">
                <a16:creationId xmlns:a16="http://schemas.microsoft.com/office/drawing/2014/main" id="{1C5A9C48-1908-40C2-9388-C90B5630AFA5}"/>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9461" name="Rectangle 5">
            <a:extLst>
              <a:ext uri="{FF2B5EF4-FFF2-40B4-BE49-F238E27FC236}">
                <a16:creationId xmlns:a16="http://schemas.microsoft.com/office/drawing/2014/main" id="{39673392-5FE1-48BA-A4EA-7773F2FF0235}"/>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E777D9C-1A6C-42DE-85EE-5CE7BC1A4F3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15EAE18-9345-4F31-AA48-57333C965377}"/>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64515" name="Rectangle 3">
            <a:extLst>
              <a:ext uri="{FF2B5EF4-FFF2-40B4-BE49-F238E27FC236}">
                <a16:creationId xmlns:a16="http://schemas.microsoft.com/office/drawing/2014/main" id="{9CB6AE31-6468-4FCB-9750-39FC383A60C5}"/>
              </a:ext>
            </a:extLst>
          </p:cNvPr>
          <p:cNvSpPr>
            <a:spLocks noGrp="1" noChangeArrowheads="1"/>
          </p:cNvSpPr>
          <p:nvPr>
            <p:ph type="dt" idx="1"/>
          </p:nvPr>
        </p:nvSpPr>
        <p:spPr bwMode="auto">
          <a:xfrm>
            <a:off x="3851275" y="0"/>
            <a:ext cx="2944813"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052" name="Rectangle 4">
            <a:extLst>
              <a:ext uri="{FF2B5EF4-FFF2-40B4-BE49-F238E27FC236}">
                <a16:creationId xmlns:a16="http://schemas.microsoft.com/office/drawing/2014/main" id="{88229896-6C04-471F-8B8A-994A172D9025}"/>
              </a:ext>
            </a:extLst>
          </p:cNvPr>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a:extLst>
              <a:ext uri="{FF2B5EF4-FFF2-40B4-BE49-F238E27FC236}">
                <a16:creationId xmlns:a16="http://schemas.microsoft.com/office/drawing/2014/main" id="{0A899705-6D66-42D5-903D-AAA071906CA7}"/>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4518" name="Rectangle 6">
            <a:extLst>
              <a:ext uri="{FF2B5EF4-FFF2-40B4-BE49-F238E27FC236}">
                <a16:creationId xmlns:a16="http://schemas.microsoft.com/office/drawing/2014/main" id="{A510CD1E-551E-4ED4-BDFE-0801F12EA2E5}"/>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64519" name="Rectangle 7">
            <a:extLst>
              <a:ext uri="{FF2B5EF4-FFF2-40B4-BE49-F238E27FC236}">
                <a16:creationId xmlns:a16="http://schemas.microsoft.com/office/drawing/2014/main" id="{A6FEF754-0E00-42D1-8C45-4DDA8EAAB04C}"/>
              </a:ext>
            </a:extLst>
          </p:cNvPr>
          <p:cNvSpPr>
            <a:spLocks noGrp="1" noChangeArrowheads="1"/>
          </p:cNvSpPr>
          <p:nvPr>
            <p:ph type="sldNum" sz="quarter" idx="5"/>
          </p:nvPr>
        </p:nvSpPr>
        <p:spPr bwMode="auto">
          <a:xfrm>
            <a:off x="3851275" y="9428163"/>
            <a:ext cx="2944813"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08E4D2C-C735-4C22-8B17-CB2A04F9B70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A814A13-C167-43F9-89C9-ECA3EBA13095}"/>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860A2994-5AB6-4476-B473-42A2061DC5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5124" name="Slide Number Placeholder 3">
            <a:extLst>
              <a:ext uri="{FF2B5EF4-FFF2-40B4-BE49-F238E27FC236}">
                <a16:creationId xmlns:a16="http://schemas.microsoft.com/office/drawing/2014/main" id="{BB99F747-288B-413A-BDBF-C5DF8FB3572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C9D4AC-01F7-4C99-935D-BFF81365B20D}" type="slidenum">
              <a:rPr lang="en-GB" altLang="en-US"/>
              <a:pPr>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0F66136-DFDF-4FCF-A26D-E219FC8A7B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97E159-04CF-4829-9F4F-935CE445ECEE}" type="slidenum">
              <a:rPr lang="en-GB" altLang="en-US"/>
              <a:pPr>
                <a:spcBef>
                  <a:spcPct val="0"/>
                </a:spcBef>
              </a:pPr>
              <a:t>10</a:t>
            </a:fld>
            <a:endParaRPr lang="en-GB" altLang="en-US"/>
          </a:p>
        </p:txBody>
      </p:sp>
      <p:sp>
        <p:nvSpPr>
          <p:cNvPr id="23555" name="Rectangle 2">
            <a:extLst>
              <a:ext uri="{FF2B5EF4-FFF2-40B4-BE49-F238E27FC236}">
                <a16:creationId xmlns:a16="http://schemas.microsoft.com/office/drawing/2014/main" id="{9639032F-3BFD-49D5-A6ED-72761A3FA0ED}"/>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84A79065-3AEA-41AD-AEFF-1CFD40FF9B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rPr>
              <a:t>It is really easy to get distracted when you are crossing the road.  Friends, phones and music are just a few of the things that can take your mind off the traffic.  What ever you are doing can wait until you are safely away from the traffic – always remember to give the road your full attention, especially when you are crossing the road.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3418B02-9970-4833-9A96-BF8862AD376B}"/>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2BD80722-DD9F-4517-B63C-F7435D5218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B2920A0B-2323-41B8-A5BE-A8B4AE1AAE9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9ABD29-49EB-4FA8-8DE7-CDB932320842}" type="slidenum">
              <a:rPr lang="en-GB" altLang="en-US"/>
              <a:pPr>
                <a:spcBef>
                  <a:spcPct val="0"/>
                </a:spcBef>
              </a:pPr>
              <a:t>11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85257151-0A94-49A0-A117-2514AF8CB4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A4FA8A-9015-411C-B437-E615D829A565}" type="slidenum">
              <a:rPr lang="en-GB" altLang="en-US"/>
              <a:pPr>
                <a:spcBef>
                  <a:spcPct val="0"/>
                </a:spcBef>
              </a:pPr>
              <a:t>2</a:t>
            </a:fld>
            <a:endParaRPr lang="en-GB" altLang="en-US"/>
          </a:p>
        </p:txBody>
      </p:sp>
      <p:sp>
        <p:nvSpPr>
          <p:cNvPr id="7171" name="Rectangle 2">
            <a:extLst>
              <a:ext uri="{FF2B5EF4-FFF2-40B4-BE49-F238E27FC236}">
                <a16:creationId xmlns:a16="http://schemas.microsoft.com/office/drawing/2014/main" id="{DA94AF20-9E6F-4989-9319-59C0A14F82D0}"/>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4950CB18-30B2-41F8-AFDC-492297EC6B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rPr>
              <a:t>When we are out and about we often have to cross roads.  Crossing the road can be dangerous, but if we learn and remember the Green Cross Code it will help us to cross the road safely.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DB03960-CF0D-4286-B2FD-8782AF03B1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9C7CA-0FBB-44AC-9C0E-7F7A1B568F4F}" type="slidenum">
              <a:rPr lang="en-GB" altLang="en-US"/>
              <a:pPr>
                <a:spcBef>
                  <a:spcPct val="0"/>
                </a:spcBef>
              </a:pPr>
              <a:t>3</a:t>
            </a:fld>
            <a:endParaRPr lang="en-GB" altLang="en-US"/>
          </a:p>
        </p:txBody>
      </p:sp>
      <p:sp>
        <p:nvSpPr>
          <p:cNvPr id="9219" name="Rectangle 2">
            <a:extLst>
              <a:ext uri="{FF2B5EF4-FFF2-40B4-BE49-F238E27FC236}">
                <a16:creationId xmlns:a16="http://schemas.microsoft.com/office/drawing/2014/main" id="{09146A32-E7A3-4676-97ED-A897681AEBF6}"/>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3BD1997A-A5FC-4D05-A1D0-D89BA44DD6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rPr>
              <a:t>The first thing to do is find a safe place to cross.  If there is a crossing to help you always use it.  Puffin crossings, zebra crossings, central refuges, footbridges and subways are all safer places to cross.  You still need to take care and make sure all the traffic has stopped before crossing.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6480726-D4AB-48D1-B902-AB4891B402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770B4B-7A61-41FE-8925-72885E27B215}" type="slidenum">
              <a:rPr lang="en-GB" altLang="en-US"/>
              <a:pPr>
                <a:spcBef>
                  <a:spcPct val="0"/>
                </a:spcBef>
              </a:pPr>
              <a:t>4</a:t>
            </a:fld>
            <a:endParaRPr lang="en-GB" altLang="en-US"/>
          </a:p>
        </p:txBody>
      </p:sp>
      <p:sp>
        <p:nvSpPr>
          <p:cNvPr id="11267" name="Rectangle 2">
            <a:extLst>
              <a:ext uri="{FF2B5EF4-FFF2-40B4-BE49-F238E27FC236}">
                <a16:creationId xmlns:a16="http://schemas.microsoft.com/office/drawing/2014/main" id="{BD56DCE6-4BEA-4945-A790-614508C41D10}"/>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9E8C002E-E079-4663-813C-4C6CDDFF7A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rPr>
              <a:t>If there isn’t a crossing near where you want to cross, try to find a space without parked cars where you can see clearly in all directions.  Make sure it is clear on both side of the road.</a:t>
            </a:r>
          </a:p>
          <a:p>
            <a:pPr eaLnBrk="1" hangingPunct="1"/>
            <a:r>
              <a:rPr lang="en-GB" altLang="en-US">
                <a:latin typeface="Arial" panose="020B0604020202020204" pitchFamily="34" charset="0"/>
              </a:rPr>
              <a:t>Try not to cross in between parked cars.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C3B1CBD-6BE5-4BB5-A557-2206F834C3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7106A1-BD16-4C2F-9C2B-CD2AD09D9674}" type="slidenum">
              <a:rPr lang="en-GB" altLang="en-US"/>
              <a:pPr>
                <a:spcBef>
                  <a:spcPct val="0"/>
                </a:spcBef>
              </a:pPr>
              <a:t>5</a:t>
            </a:fld>
            <a:endParaRPr lang="en-GB" altLang="en-US"/>
          </a:p>
        </p:txBody>
      </p:sp>
      <p:sp>
        <p:nvSpPr>
          <p:cNvPr id="13315" name="Rectangle 2">
            <a:extLst>
              <a:ext uri="{FF2B5EF4-FFF2-40B4-BE49-F238E27FC236}">
                <a16:creationId xmlns:a16="http://schemas.microsoft.com/office/drawing/2014/main" id="{24F16AD8-0521-4011-A52E-76A1CE3708B4}"/>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15EC9854-F4B6-461F-81C3-992CC490DF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rPr>
              <a:t>When you have found a place to cross, always stop.  Stop just before the kerb, where you are protected from passing traffic, but you can see clearly in all directions.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2FF1EE5-B3B3-4701-ABBB-96F85BBDDC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67C836-5F8F-466E-A9C3-E8EC2A1A6FDF}" type="slidenum">
              <a:rPr lang="en-GB" altLang="en-US"/>
              <a:pPr>
                <a:spcBef>
                  <a:spcPct val="0"/>
                </a:spcBef>
              </a:pPr>
              <a:t>6</a:t>
            </a:fld>
            <a:endParaRPr lang="en-GB" altLang="en-US"/>
          </a:p>
        </p:txBody>
      </p:sp>
      <p:sp>
        <p:nvSpPr>
          <p:cNvPr id="15363" name="Rectangle 2">
            <a:extLst>
              <a:ext uri="{FF2B5EF4-FFF2-40B4-BE49-F238E27FC236}">
                <a16:creationId xmlns:a16="http://schemas.microsoft.com/office/drawing/2014/main" id="{54C82B10-1756-4672-ACAC-FFA117D868E0}"/>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67B77457-D98B-44EF-B126-23C53D9C6B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rPr>
              <a:t>Always look all around, in all directions for traffic.  Make sure you double check for cyclists as well as vehicles.  Listen as well, you can often hear traffic coming before you can see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DAA8868-0123-4037-BDAC-D3AD9101EC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0D6E65-8791-4CD8-8F82-79B7FD66117A}" type="slidenum">
              <a:rPr lang="en-GB" altLang="en-US"/>
              <a:pPr>
                <a:spcBef>
                  <a:spcPct val="0"/>
                </a:spcBef>
              </a:pPr>
              <a:t>7</a:t>
            </a:fld>
            <a:endParaRPr lang="en-GB" altLang="en-US"/>
          </a:p>
        </p:txBody>
      </p:sp>
      <p:sp>
        <p:nvSpPr>
          <p:cNvPr id="17411" name="Rectangle 2">
            <a:extLst>
              <a:ext uri="{FF2B5EF4-FFF2-40B4-BE49-F238E27FC236}">
                <a16:creationId xmlns:a16="http://schemas.microsoft.com/office/drawing/2014/main" id="{1C5D4AD7-103F-45BF-BDAC-55F453BD8F92}"/>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F1E6DE59-CF9D-4000-B880-7A8EE2A7EF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rPr>
              <a:t>If traffic is coming let it pass.  Look all around again and keep listening.  Wait until you are certain there is a big enough gap in the traffic for you to safely reach the other side in plenty of time.  Keep looking and listening.  Remember even if traffic is a long way off, it can be approaching very quickly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E2C93D2-C6D9-4915-B24D-606F7F509F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55BB76-3D44-4EB3-AD8F-32A2DC642065}" type="slidenum">
              <a:rPr lang="en-GB" altLang="en-US"/>
              <a:pPr>
                <a:spcBef>
                  <a:spcPct val="0"/>
                </a:spcBef>
              </a:pPr>
              <a:t>8</a:t>
            </a:fld>
            <a:endParaRPr lang="en-GB" altLang="en-US"/>
          </a:p>
        </p:txBody>
      </p:sp>
      <p:sp>
        <p:nvSpPr>
          <p:cNvPr id="19459" name="Rectangle 2">
            <a:extLst>
              <a:ext uri="{FF2B5EF4-FFF2-40B4-BE49-F238E27FC236}">
                <a16:creationId xmlns:a16="http://schemas.microsoft.com/office/drawing/2014/main" id="{D1DB5887-75F7-479F-AD94-43C55BC6BE19}"/>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6166117F-8033-41CD-8FC5-369F64C18A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rPr>
              <a:t>Remember that even if traffic looks a long way off, it can be approaching very quickly.  Also when a driver starts to brake the car does not stop straight away.  If a car is travelling at 30 miles per hour, then it will take about 23 metres to stop.  A swimming pool is 25 metres, so always remember that it will take about the length of a swimming pool for a car to stop.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D0EC875-EEA3-4D82-B379-90518935F9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506332-5199-4BD8-8C89-84DFED88EDFA}" type="slidenum">
              <a:rPr lang="en-GB" altLang="en-US"/>
              <a:pPr>
                <a:spcBef>
                  <a:spcPct val="0"/>
                </a:spcBef>
              </a:pPr>
              <a:t>9</a:t>
            </a:fld>
            <a:endParaRPr lang="en-GB" altLang="en-US"/>
          </a:p>
        </p:txBody>
      </p:sp>
      <p:sp>
        <p:nvSpPr>
          <p:cNvPr id="21507" name="Rectangle 2">
            <a:extLst>
              <a:ext uri="{FF2B5EF4-FFF2-40B4-BE49-F238E27FC236}">
                <a16:creationId xmlns:a16="http://schemas.microsoft.com/office/drawing/2014/main" id="{0FA434F7-7DB1-42EC-8A57-B4E965005462}"/>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0175E5DC-16C3-404B-9B21-21755B5592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rPr>
              <a:t>When you are sure it is safe to do so, walk straight across the road to the other side.  Do not run.  Keep looking and listening as you cross.  Never walk diagonally across the road.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9561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82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1945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934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3315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992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403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059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844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323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971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45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081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827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NCC-powerpoint banner no text">
            <a:extLst>
              <a:ext uri="{FF2B5EF4-FFF2-40B4-BE49-F238E27FC236}">
                <a16:creationId xmlns:a16="http://schemas.microsoft.com/office/drawing/2014/main" id="{285CD993-300A-43F3-883C-0904F4040AC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2222" t="18373" r="2431" b="13387"/>
          <a:stretch>
            <a:fillRect/>
          </a:stretch>
        </p:blipFill>
        <p:spPr bwMode="auto">
          <a:xfrm>
            <a:off x="0" y="60023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2F7F5D79-3EDF-45C8-9963-1483817FDAA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a:extLst>
              <a:ext uri="{FF2B5EF4-FFF2-40B4-BE49-F238E27FC236}">
                <a16:creationId xmlns:a16="http://schemas.microsoft.com/office/drawing/2014/main" id="{9058831B-5400-4DDB-972A-99E1BBE64AF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uk.images.search.yahoo.com/images/view;_ylt=A0PDodm9WQVQ2X8AeH9NBQx.;_ylu=X3oDMTBlMTQ4cGxyBHNlYwNzcgRzbGsDaW1n?back=http%3A%2F%2Fuk.images.search.yahoo.com%2Fsearch%2Fimages%3Fp%3Duk%2Bpedestrian%2Bcrossing%26n%3D30%26ei%3Dutf-8%26vm%3Dr%26tab%3Dorganic%26ri%3D138&amp;w=540&amp;h=372&amp;imgurl=www.idgo.ac.uk%2FImages%2FUnderpass_Salford.jpg&amp;rurl=http%3A%2F%2Fwww.idgo.ac.uk%2Fdesign_guidance%2Ffactsheets%2FPedestrian_Crossings.htm&amp;size=48.7+KB&amp;name=DGO%3A+Pedestrian+Crossings&amp;p=uk+pedestrian+crossing&amp;oid=61d3609c7006916d809a6e1c66fdeb69&amp;fr2=&amp;fr=&amp;tt=DGO%253A%2BPedestrian%2BCrossings&amp;b=121&amp;ni=144&amp;no=138&amp;ts=&amp;vm=r&amp;tab=organic&amp;sigr=12975dsoc&amp;sigb=13erca0o3&amp;sigi=11bf9vpvm&amp;.crumb=Ph.aXPFmkTN" TargetMode="External"/><Relationship Id="rId11" Type="http://schemas.openxmlformats.org/officeDocument/2006/relationships/image" Target="../media/image2.pn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hyperlink" Target="http://uk.images.search.yahoo.com/images/view;_ylt=A0PDodnpWAVQkwkAVfhNBQx.;_ylu=X3oDMTBlMTQ4cGxyBHNlYwNzcgRzbGsDaW1n?back=http%3A%2F%2Fuk.images.search.yahoo.com%2Fsearch%2Fimages%3Fp%3Duk%2Bpedestrian%2Bcrossing%26n%3D30%26ei%3Dutf-8%26vm%3Dr%26tab%3Dorganic%26ri%3D75&amp;w=540&amp;h=405&amp;imgurl=www.idgo.ac.uk%2FImages%2Fpedestrian_refuge-2.jpg&amp;rurl=http%3A%2F%2Fwww.idgo.ac.uk%2Fdesign_guidance%2Ffactsheets%2FPedestrian_Crossings.htm&amp;size=43.7+KB&amp;name=DGO%3A+Pedestrian+Crossings&amp;p=uk+pedestrian+crossing&amp;oid=7ad330f258e120f66475000f9f63a140&amp;fr2=&amp;fr=&amp;tt=DGO%253A%2BPedestrian%2BCrossings&amp;b=61&amp;ni=72&amp;no=75&amp;ts=&amp;vm=r&amp;tab=organic&amp;sigr=12975dsoc&amp;sigb=13ddbj345&amp;sigi=11dj5so2i&amp;.crumb=Ph.aXPFmkTN" TargetMode="External"/><Relationship Id="rId9" Type="http://schemas.openxmlformats.org/officeDocument/2006/relationships/hyperlink" Target="http://www.google.co.uk/imgres?imgurl=http://farm8.staticflickr.com/7055/6908210659_b33c2a4acc_z.jpg&amp;imgrefurl=http://www.flickr.com/photos/33961695%40N06/6908210659/&amp;usg=__L-lAwIpLxidEZ5AnhUH9McuDvuE=&amp;h=640&amp;w=480&amp;sz=141&amp;hl=en&amp;start=42&amp;zoom=1&amp;tbnid=FdulBBUiNcyRMM:&amp;tbnh=137&amp;tbnw=103&amp;ei=HGsFUMTbJeao0AXoro34Bw&amp;prev=/search%3Fq%3Dpuffin%2Bcrossing%26start%3D40%26hl%3Den%26safe%3Dactive%26sa%3DN%26gbv%3D2%26tbm%3Disch&amp;itbs=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imgres?imgurl=http://mundabor.files.wordpress.com/2011/07/stop-sign1.jpeg&amp;imgrefurl=http://mundabor.wordpress.com/please-help-stop-the-heresy-in-austria/&amp;usg=__x74i2vI5KC5DbBLTPl7Wnz6x1N4=&amp;h=346&amp;w=347&amp;sz=44&amp;hl=en&amp;start=1&amp;zoom=1&amp;tbnid=jzb3D2f8kuCMJM:&amp;tbnh=120&amp;tbnw=120&amp;ei=lW0FUMvdIYSR0QX_-a3jBw&amp;prev=/search%3Fq%3Dstop%26hl%3Den%26safe%3Dactive%26sa%3DN%26gbv%3D2%26tbm%3Disch&amp;itbs=1"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imgres?imgurl=http://unitedministriessc.files.wordpress.com/2011/07/listening.png&amp;imgrefurl=http://unitedministriessc.wordpress.com/category/the-listening-project/&amp;usg=__Fcu2Bm7BZJ9l_YLAJSCBVB1rY38=&amp;h=475&amp;w=283&amp;sz=22&amp;hl=en&amp;start=11&amp;zoom=1&amp;tbnid=Aj1GJKR8e5-a-M:&amp;tbnh=129&amp;tbnw=77&amp;ei=vkIRUL2OGqn80QW194GoCA&amp;prev=/search%3Fq%3DListening%26hl%3Den%26safe%3Dactive%26sa%3DN%26gbv%3D2%26tbm%3Disch&amp;itbs=1"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a:extLst>
              <a:ext uri="{FF2B5EF4-FFF2-40B4-BE49-F238E27FC236}">
                <a16:creationId xmlns:a16="http://schemas.microsoft.com/office/drawing/2014/main" id="{27A67CC6-E405-490C-8AE0-5F65E58F7C50}"/>
              </a:ext>
            </a:extLst>
          </p:cNvPr>
          <p:cNvSpPr>
            <a:spLocks noGrp="1" noChangeArrowheads="1"/>
          </p:cNvSpPr>
          <p:nvPr>
            <p:ph type="ctrTitle"/>
          </p:nvPr>
        </p:nvSpPr>
        <p:spPr>
          <a:xfrm>
            <a:off x="685800" y="1268413"/>
            <a:ext cx="7772400" cy="1470025"/>
          </a:xfrm>
        </p:spPr>
        <p:txBody>
          <a:bodyPr/>
          <a:lstStyle/>
          <a:p>
            <a:pPr algn="ctr" eaLnBrk="1" hangingPunct="1"/>
            <a:r>
              <a:rPr lang="en-GB" altLang="en-US" sz="4800">
                <a:latin typeface="Arial Black" panose="020B0A04020102020204" pitchFamily="34" charset="0"/>
              </a:rPr>
              <a:t>The Green Cross Code</a:t>
            </a:r>
          </a:p>
        </p:txBody>
      </p:sp>
      <p:pic>
        <p:nvPicPr>
          <p:cNvPr id="4099" name="Picture 1">
            <a:extLst>
              <a:ext uri="{FF2B5EF4-FFF2-40B4-BE49-F238E27FC236}">
                <a16:creationId xmlns:a16="http://schemas.microsoft.com/office/drawing/2014/main" id="{E7741E58-AB04-4E22-955C-DC8DE7CBCE24}"/>
              </a:ext>
            </a:extLst>
          </p:cNvPr>
          <p:cNvPicPr>
            <a:picLocks noChangeAspect="1"/>
          </p:cNvPicPr>
          <p:nvPr/>
        </p:nvPicPr>
        <p:blipFill>
          <a:blip r:embed="rId3">
            <a:extLst>
              <a:ext uri="{28A0092B-C50C-407E-A947-70E740481C1C}">
                <a14:useLocalDpi xmlns:a14="http://schemas.microsoft.com/office/drawing/2010/main" val="0"/>
              </a:ext>
            </a:extLst>
          </a:blip>
          <a:srcRect r="15041"/>
          <a:stretch>
            <a:fillRect/>
          </a:stretch>
        </p:blipFill>
        <p:spPr bwMode="auto">
          <a:xfrm>
            <a:off x="0" y="5581650"/>
            <a:ext cx="30432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F26772-1309-45AF-9FA4-696257D4B098}"/>
              </a:ext>
            </a:extLst>
          </p:cNvPr>
          <p:cNvSpPr txBox="1">
            <a:spLocks noChangeArrowheads="1"/>
          </p:cNvSpPr>
          <p:nvPr/>
        </p:nvSpPr>
        <p:spPr bwMode="auto">
          <a:xfrm>
            <a:off x="685800" y="2738438"/>
            <a:ext cx="7896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4000" b="1"/>
              <a:t>Makes it safer to cross the road</a:t>
            </a:r>
          </a:p>
        </p:txBody>
      </p:sp>
      <p:pic>
        <p:nvPicPr>
          <p:cNvPr id="4101" name="Picture 4">
            <a:extLst>
              <a:ext uri="{FF2B5EF4-FFF2-40B4-BE49-F238E27FC236}">
                <a16:creationId xmlns:a16="http://schemas.microsoft.com/office/drawing/2014/main" id="{619C5D3A-D759-4405-A8F6-03F4298058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16488"/>
            <a:ext cx="14287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
            <a:extLst>
              <a:ext uri="{FF2B5EF4-FFF2-40B4-BE49-F238E27FC236}">
                <a16:creationId xmlns:a16="http://schemas.microsoft.com/office/drawing/2014/main" id="{7A56A228-4866-45BE-99B0-7A1702E8D965}"/>
              </a:ext>
            </a:extLst>
          </p:cNvPr>
          <p:cNvSpPr>
            <a:spLocks noGrp="1" noChangeArrowheads="1"/>
          </p:cNvSpPr>
          <p:nvPr>
            <p:ph type="title"/>
          </p:nvPr>
        </p:nvSpPr>
        <p:spPr>
          <a:xfrm>
            <a:off x="128588" y="274638"/>
            <a:ext cx="8874125" cy="846137"/>
          </a:xfrm>
        </p:spPr>
        <p:txBody>
          <a:bodyPr/>
          <a:lstStyle/>
          <a:p>
            <a:pPr eaLnBrk="1" hangingPunct="1"/>
            <a:r>
              <a:rPr lang="en-US" altLang="en-US" sz="2800" b="1" u="sng"/>
              <a:t>DON’T GET DISTRACTED WHEN CROSSING THE ROAD</a:t>
            </a:r>
          </a:p>
        </p:txBody>
      </p:sp>
      <p:sp>
        <p:nvSpPr>
          <p:cNvPr id="22531" name="Text Box 22">
            <a:extLst>
              <a:ext uri="{FF2B5EF4-FFF2-40B4-BE49-F238E27FC236}">
                <a16:creationId xmlns:a16="http://schemas.microsoft.com/office/drawing/2014/main" id="{FC670A39-5C12-481C-9C70-612ACF52AA72}"/>
              </a:ext>
            </a:extLst>
          </p:cNvPr>
          <p:cNvSpPr txBox="1">
            <a:spLocks noChangeArrowheads="1"/>
          </p:cNvSpPr>
          <p:nvPr/>
        </p:nvSpPr>
        <p:spPr bwMode="auto">
          <a:xfrm>
            <a:off x="4103688" y="6157913"/>
            <a:ext cx="5040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800" b="1">
                <a:solidFill>
                  <a:schemeClr val="bg1"/>
                </a:solidFill>
              </a:rPr>
              <a:t>Green Cross Code</a:t>
            </a:r>
          </a:p>
        </p:txBody>
      </p:sp>
      <p:sp>
        <p:nvSpPr>
          <p:cNvPr id="11271" name="Text Box 26">
            <a:extLst>
              <a:ext uri="{FF2B5EF4-FFF2-40B4-BE49-F238E27FC236}">
                <a16:creationId xmlns:a16="http://schemas.microsoft.com/office/drawing/2014/main" id="{6B440BEE-7FA4-4886-95B5-685D5A7CE5FE}"/>
              </a:ext>
            </a:extLst>
          </p:cNvPr>
          <p:cNvSpPr txBox="1">
            <a:spLocks noChangeArrowheads="1"/>
          </p:cNvSpPr>
          <p:nvPr/>
        </p:nvSpPr>
        <p:spPr bwMode="auto">
          <a:xfrm>
            <a:off x="128588" y="1147763"/>
            <a:ext cx="5830887" cy="5078412"/>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2400" b="1" dirty="0"/>
              <a:t>ALWAYS</a:t>
            </a:r>
          </a:p>
          <a:p>
            <a:pPr marL="342900" indent="-342900" eaLnBrk="1" hangingPunct="1">
              <a:spcBef>
                <a:spcPct val="50000"/>
              </a:spcBef>
              <a:defRPr/>
            </a:pPr>
            <a:r>
              <a:rPr lang="en-GB" altLang="en-US" sz="2400" dirty="0"/>
              <a:t>Make sure you and your friends concentrate</a:t>
            </a:r>
          </a:p>
          <a:p>
            <a:pPr marL="342900" indent="-342900" eaLnBrk="1" hangingPunct="1">
              <a:spcBef>
                <a:spcPct val="50000"/>
              </a:spcBef>
              <a:defRPr/>
            </a:pPr>
            <a:r>
              <a:rPr lang="en-GB" altLang="en-US" sz="2400" dirty="0"/>
              <a:t>Give the road your full attention</a:t>
            </a:r>
          </a:p>
          <a:p>
            <a:pPr marL="342900" indent="-342900" eaLnBrk="1" hangingPunct="1">
              <a:spcBef>
                <a:spcPct val="50000"/>
              </a:spcBef>
              <a:defRPr/>
            </a:pPr>
            <a:r>
              <a:rPr lang="en-GB" altLang="en-US" sz="2400" dirty="0"/>
              <a:t>Take your head phones off, ear buds out </a:t>
            </a:r>
          </a:p>
          <a:p>
            <a:pPr eaLnBrk="1" hangingPunct="1">
              <a:spcBef>
                <a:spcPct val="50000"/>
              </a:spcBef>
              <a:buFontTx/>
              <a:buNone/>
              <a:defRPr/>
            </a:pPr>
            <a:r>
              <a:rPr lang="en-GB" altLang="en-US" sz="2400" b="1" dirty="0"/>
              <a:t>NEVER</a:t>
            </a:r>
          </a:p>
          <a:p>
            <a:pPr marL="342900" indent="-342900" eaLnBrk="1" hangingPunct="1">
              <a:spcBef>
                <a:spcPct val="50000"/>
              </a:spcBef>
              <a:defRPr/>
            </a:pPr>
            <a:r>
              <a:rPr lang="en-GB" altLang="en-US" sz="2400" b="1" dirty="0"/>
              <a:t>Use a mobile phone while     </a:t>
            </a:r>
          </a:p>
          <a:p>
            <a:pPr eaLnBrk="1" hangingPunct="1">
              <a:spcBef>
                <a:spcPct val="50000"/>
              </a:spcBef>
              <a:buFontTx/>
              <a:buNone/>
              <a:defRPr/>
            </a:pPr>
            <a:r>
              <a:rPr lang="en-GB" altLang="en-US" sz="2400" b="1" dirty="0"/>
              <a:t>               crossing the road</a:t>
            </a:r>
          </a:p>
          <a:p>
            <a:pPr eaLnBrk="1" hangingPunct="1">
              <a:spcBef>
                <a:spcPct val="50000"/>
              </a:spcBef>
              <a:buFontTx/>
              <a:buNone/>
              <a:defRPr/>
            </a:pPr>
            <a:endParaRPr lang="en-GB" altLang="en-US" sz="2400" dirty="0"/>
          </a:p>
        </p:txBody>
      </p:sp>
      <p:pic>
        <p:nvPicPr>
          <p:cNvPr id="22533" name="Picture 1">
            <a:extLst>
              <a:ext uri="{FF2B5EF4-FFF2-40B4-BE49-F238E27FC236}">
                <a16:creationId xmlns:a16="http://schemas.microsoft.com/office/drawing/2014/main" id="{7451FFC6-F636-494B-A740-FC8793F6770A}"/>
              </a:ext>
            </a:extLst>
          </p:cNvPr>
          <p:cNvPicPr>
            <a:picLocks noChangeAspect="1"/>
          </p:cNvPicPr>
          <p:nvPr/>
        </p:nvPicPr>
        <p:blipFill>
          <a:blip r:embed="rId3">
            <a:extLst>
              <a:ext uri="{28A0092B-C50C-407E-A947-70E740481C1C}">
                <a14:useLocalDpi xmlns:a14="http://schemas.microsoft.com/office/drawing/2010/main" val="0"/>
              </a:ext>
            </a:extLst>
          </a:blip>
          <a:srcRect r="15482"/>
          <a:stretch>
            <a:fillRect/>
          </a:stretch>
        </p:blipFill>
        <p:spPr bwMode="auto">
          <a:xfrm>
            <a:off x="0" y="5635625"/>
            <a:ext cx="30273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
            <a:extLst>
              <a:ext uri="{FF2B5EF4-FFF2-40B4-BE49-F238E27FC236}">
                <a16:creationId xmlns:a16="http://schemas.microsoft.com/office/drawing/2014/main" id="{5703AACB-1645-4067-B996-F1D76F65C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5237163"/>
            <a:ext cx="1212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a:extLst>
              <a:ext uri="{FF2B5EF4-FFF2-40B4-BE49-F238E27FC236}">
                <a16:creationId xmlns:a16="http://schemas.microsoft.com/office/drawing/2014/main" id="{39BAE59A-4783-40EE-955F-A81A2F0B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275" y="4035425"/>
            <a:ext cx="322262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6">
            <a:extLst>
              <a:ext uri="{FF2B5EF4-FFF2-40B4-BE49-F238E27FC236}">
                <a16:creationId xmlns:a16="http://schemas.microsoft.com/office/drawing/2014/main" id="{E79D60BB-7551-4E85-9DAE-8C65ED138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7344"/>
          <a:stretch>
            <a:fillRect/>
          </a:stretch>
        </p:blipFill>
        <p:spPr bwMode="auto">
          <a:xfrm>
            <a:off x="5503863" y="1023938"/>
            <a:ext cx="35115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1">
                                            <p:txEl>
                                              <p:pRg st="1" end="1"/>
                                            </p:txEl>
                                          </p:spTgt>
                                        </p:tgtEl>
                                        <p:attrNameLst>
                                          <p:attrName>style.visibility</p:attrName>
                                        </p:attrNameLst>
                                      </p:cBhvr>
                                      <p:to>
                                        <p:strVal val="visible"/>
                                      </p:to>
                                    </p:set>
                                    <p:anim calcmode="lin" valueType="num">
                                      <p:cBhvr additive="base">
                                        <p:cTn id="7" dur="500" fill="hold"/>
                                        <p:tgtEl>
                                          <p:spTgt spid="112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71">
                                            <p:txEl>
                                              <p:pRg st="2" end="2"/>
                                            </p:txEl>
                                          </p:spTgt>
                                        </p:tgtEl>
                                        <p:attrNameLst>
                                          <p:attrName>style.visibility</p:attrName>
                                        </p:attrNameLst>
                                      </p:cBhvr>
                                      <p:to>
                                        <p:strVal val="visible"/>
                                      </p:to>
                                    </p:set>
                                    <p:anim calcmode="lin" valueType="num">
                                      <p:cBhvr additive="base">
                                        <p:cTn id="13" dur="500" fill="hold"/>
                                        <p:tgtEl>
                                          <p:spTgt spid="112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71">
                                            <p:txEl>
                                              <p:pRg st="3" end="3"/>
                                            </p:txEl>
                                          </p:spTgt>
                                        </p:tgtEl>
                                        <p:attrNameLst>
                                          <p:attrName>style.visibility</p:attrName>
                                        </p:attrNameLst>
                                      </p:cBhvr>
                                      <p:to>
                                        <p:strVal val="visible"/>
                                      </p:to>
                                    </p:set>
                                    <p:anim calcmode="lin" valueType="num">
                                      <p:cBhvr additive="base">
                                        <p:cTn id="19" dur="500" fill="hold"/>
                                        <p:tgtEl>
                                          <p:spTgt spid="112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71">
                                            <p:txEl>
                                              <p:pRg st="4" end="4"/>
                                            </p:txEl>
                                          </p:spTgt>
                                        </p:tgtEl>
                                        <p:attrNameLst>
                                          <p:attrName>style.visibility</p:attrName>
                                        </p:attrNameLst>
                                      </p:cBhvr>
                                      <p:to>
                                        <p:strVal val="visible"/>
                                      </p:to>
                                    </p:set>
                                    <p:anim calcmode="lin" valueType="num">
                                      <p:cBhvr additive="base">
                                        <p:cTn id="25" dur="500" fill="hold"/>
                                        <p:tgtEl>
                                          <p:spTgt spid="112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1271">
                                            <p:txEl>
                                              <p:pRg st="5" end="5"/>
                                            </p:txEl>
                                          </p:spTgt>
                                        </p:tgtEl>
                                        <p:attrNameLst>
                                          <p:attrName>style.visibility</p:attrName>
                                        </p:attrNameLst>
                                      </p:cBhvr>
                                      <p:to>
                                        <p:strVal val="visible"/>
                                      </p:to>
                                    </p:set>
                                    <p:animEffect transition="in" filter="fade">
                                      <p:cBhvr>
                                        <p:cTn id="31" dur="1000"/>
                                        <p:tgtEl>
                                          <p:spTgt spid="11271">
                                            <p:txEl>
                                              <p:pRg st="5" end="5"/>
                                            </p:txEl>
                                          </p:spTgt>
                                        </p:tgtEl>
                                      </p:cBhvr>
                                    </p:animEffect>
                                    <p:anim calcmode="lin" valueType="num">
                                      <p:cBhvr>
                                        <p:cTn id="32" dur="1000" fill="hold"/>
                                        <p:tgtEl>
                                          <p:spTgt spid="11271">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1271">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271">
                                            <p:txEl>
                                              <p:pRg st="6" end="6"/>
                                            </p:txEl>
                                          </p:spTgt>
                                        </p:tgtEl>
                                        <p:attrNameLst>
                                          <p:attrName>style.visibility</p:attrName>
                                        </p:attrNameLst>
                                      </p:cBhvr>
                                      <p:to>
                                        <p:strVal val="visible"/>
                                      </p:to>
                                    </p:set>
                                    <p:animEffect transition="in" filter="fade">
                                      <p:cBhvr>
                                        <p:cTn id="36" dur="1000"/>
                                        <p:tgtEl>
                                          <p:spTgt spid="11271">
                                            <p:txEl>
                                              <p:pRg st="6" end="6"/>
                                            </p:txEl>
                                          </p:spTgt>
                                        </p:tgtEl>
                                      </p:cBhvr>
                                    </p:animEffect>
                                    <p:anim calcmode="lin" valueType="num">
                                      <p:cBhvr>
                                        <p:cTn id="37" dur="1000" fill="hold"/>
                                        <p:tgtEl>
                                          <p:spTgt spid="11271">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12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4F6E55FE-FFFC-484C-86BD-69FCA8894673}"/>
              </a:ext>
            </a:extLst>
          </p:cNvPr>
          <p:cNvPicPr>
            <a:picLocks noChangeAspect="1"/>
          </p:cNvPicPr>
          <p:nvPr/>
        </p:nvPicPr>
        <p:blipFill>
          <a:blip r:embed="rId3">
            <a:extLst>
              <a:ext uri="{28A0092B-C50C-407E-A947-70E740481C1C}">
                <a14:useLocalDpi xmlns:a14="http://schemas.microsoft.com/office/drawing/2010/main" val="0"/>
              </a:ext>
            </a:extLst>
          </a:blip>
          <a:srcRect r="15862"/>
          <a:stretch>
            <a:fillRect/>
          </a:stretch>
        </p:blipFill>
        <p:spPr bwMode="auto">
          <a:xfrm>
            <a:off x="0" y="5659438"/>
            <a:ext cx="288448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7">
            <a:extLst>
              <a:ext uri="{FF2B5EF4-FFF2-40B4-BE49-F238E27FC236}">
                <a16:creationId xmlns:a16="http://schemas.microsoft.com/office/drawing/2014/main" id="{4662319B-045D-494A-95B1-8C1E625F2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69850"/>
            <a:ext cx="8650287"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1">
            <a:extLst>
              <a:ext uri="{FF2B5EF4-FFF2-40B4-BE49-F238E27FC236}">
                <a16:creationId xmlns:a16="http://schemas.microsoft.com/office/drawing/2014/main" id="{96CF5707-CA6C-4DBF-B758-7285E6295BD8}"/>
              </a:ext>
            </a:extLst>
          </p:cNvPr>
          <p:cNvSpPr txBox="1">
            <a:spLocks noChangeArrowheads="1"/>
          </p:cNvSpPr>
          <p:nvPr/>
        </p:nvSpPr>
        <p:spPr bwMode="auto">
          <a:xfrm>
            <a:off x="4067175" y="6165850"/>
            <a:ext cx="504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800" b="1">
                <a:solidFill>
                  <a:schemeClr val="bg1"/>
                </a:solidFill>
              </a:rPr>
              <a:t>Green Cross Code</a:t>
            </a:r>
          </a:p>
        </p:txBody>
      </p:sp>
      <p:sp>
        <p:nvSpPr>
          <p:cNvPr id="24582" name="TextBox 3">
            <a:extLst>
              <a:ext uri="{FF2B5EF4-FFF2-40B4-BE49-F238E27FC236}">
                <a16:creationId xmlns:a16="http://schemas.microsoft.com/office/drawing/2014/main" id="{DDE410FA-267C-4CFB-9717-FEACA8D91CC4}"/>
              </a:ext>
            </a:extLst>
          </p:cNvPr>
          <p:cNvSpPr txBox="1">
            <a:spLocks noChangeArrowheads="1"/>
          </p:cNvSpPr>
          <p:nvPr/>
        </p:nvSpPr>
        <p:spPr bwMode="auto">
          <a:xfrm flipH="1">
            <a:off x="130175" y="-50800"/>
            <a:ext cx="88836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6600" b="1">
                <a:solidFill>
                  <a:srgbClr val="FFFF00"/>
                </a:solidFill>
              </a:rPr>
              <a:t>Always use the green cross code</a:t>
            </a:r>
          </a:p>
        </p:txBody>
      </p:sp>
      <p:pic>
        <p:nvPicPr>
          <p:cNvPr id="2" name="Picture 8">
            <a:extLst>
              <a:ext uri="{FF2B5EF4-FFF2-40B4-BE49-F238E27FC236}">
                <a16:creationId xmlns:a16="http://schemas.microsoft.com/office/drawing/2014/main" id="{FD8D9543-39C1-45FC-AED3-1E7A89249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8" y="4868863"/>
            <a:ext cx="12144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458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C48E576B-043D-4B63-BAE6-97EB14F7995F}"/>
              </a:ext>
            </a:extLst>
          </p:cNvPr>
          <p:cNvSpPr txBox="1">
            <a:spLocks noChangeArrowheads="1"/>
          </p:cNvSpPr>
          <p:nvPr/>
        </p:nvSpPr>
        <p:spPr bwMode="auto">
          <a:xfrm>
            <a:off x="4067175" y="6165850"/>
            <a:ext cx="504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800" b="1">
                <a:solidFill>
                  <a:schemeClr val="bg1"/>
                </a:solidFill>
              </a:rPr>
              <a:t>Green Cross Code</a:t>
            </a:r>
          </a:p>
        </p:txBody>
      </p:sp>
      <p:sp>
        <p:nvSpPr>
          <p:cNvPr id="6147" name="Text Box 14">
            <a:extLst>
              <a:ext uri="{FF2B5EF4-FFF2-40B4-BE49-F238E27FC236}">
                <a16:creationId xmlns:a16="http://schemas.microsoft.com/office/drawing/2014/main" id="{71D4B20D-733A-4CD1-808B-1D5455BD2E76}"/>
              </a:ext>
            </a:extLst>
          </p:cNvPr>
          <p:cNvSpPr txBox="1">
            <a:spLocks noChangeArrowheads="1"/>
          </p:cNvSpPr>
          <p:nvPr/>
        </p:nvSpPr>
        <p:spPr bwMode="auto">
          <a:xfrm>
            <a:off x="576263" y="539750"/>
            <a:ext cx="6981825"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Crossing the road can be </a:t>
            </a:r>
            <a:r>
              <a:rPr lang="en-GB" altLang="en-US" sz="4800" b="1" i="1" u="sng"/>
              <a:t>DANGEROUS!</a:t>
            </a:r>
          </a:p>
          <a:p>
            <a:pPr eaLnBrk="1" hangingPunct="1">
              <a:spcBef>
                <a:spcPct val="50000"/>
              </a:spcBef>
              <a:buFontTx/>
              <a:buNone/>
            </a:pPr>
            <a:endParaRPr lang="en-GB" altLang="en-US" sz="2800"/>
          </a:p>
          <a:p>
            <a:pPr eaLnBrk="1" hangingPunct="1">
              <a:spcBef>
                <a:spcPct val="50000"/>
              </a:spcBef>
              <a:buFontTx/>
              <a:buNone/>
            </a:pPr>
            <a:endParaRPr lang="en-GB" altLang="en-US" sz="1800"/>
          </a:p>
        </p:txBody>
      </p:sp>
      <p:sp>
        <p:nvSpPr>
          <p:cNvPr id="3077" name="Text Box 16">
            <a:extLst>
              <a:ext uri="{FF2B5EF4-FFF2-40B4-BE49-F238E27FC236}">
                <a16:creationId xmlns:a16="http://schemas.microsoft.com/office/drawing/2014/main" id="{2EC811F2-3A24-406C-B38E-7236A56BB143}"/>
              </a:ext>
            </a:extLst>
          </p:cNvPr>
          <p:cNvSpPr txBox="1">
            <a:spLocks noChangeArrowheads="1"/>
          </p:cNvSpPr>
          <p:nvPr/>
        </p:nvSpPr>
        <p:spPr bwMode="auto">
          <a:xfrm>
            <a:off x="4348163" y="3278188"/>
            <a:ext cx="4403725"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50000"/>
              </a:spcBef>
              <a:buFontTx/>
              <a:buNone/>
            </a:pPr>
            <a:r>
              <a:rPr lang="en-GB" altLang="en-US" sz="2400" b="1"/>
              <a:t>The Green Cross Code will help you remember how to cross the road safely</a:t>
            </a:r>
          </a:p>
          <a:p>
            <a:pPr eaLnBrk="1" hangingPunct="1">
              <a:spcBef>
                <a:spcPct val="50000"/>
              </a:spcBef>
              <a:buFontTx/>
              <a:buNone/>
            </a:pPr>
            <a:endParaRPr lang="en-GB" altLang="en-US" sz="2400"/>
          </a:p>
        </p:txBody>
      </p:sp>
      <p:pic>
        <p:nvPicPr>
          <p:cNvPr id="3078" name="Picture 18" descr="Image Detail">
            <a:extLst>
              <a:ext uri="{FF2B5EF4-FFF2-40B4-BE49-F238E27FC236}">
                <a16:creationId xmlns:a16="http://schemas.microsoft.com/office/drawing/2014/main" id="{1FEAD4D6-693C-4C06-A995-3F7ACDDCBA4D}"/>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468938" y="317500"/>
            <a:ext cx="2849562" cy="237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1">
            <a:extLst>
              <a:ext uri="{FF2B5EF4-FFF2-40B4-BE49-F238E27FC236}">
                <a16:creationId xmlns:a16="http://schemas.microsoft.com/office/drawing/2014/main" id="{9340453B-26FD-4D48-866A-9B5D2784530E}"/>
              </a:ext>
            </a:extLst>
          </p:cNvPr>
          <p:cNvPicPr>
            <a:picLocks noChangeAspect="1"/>
          </p:cNvPicPr>
          <p:nvPr/>
        </p:nvPicPr>
        <p:blipFill>
          <a:blip r:embed="rId4">
            <a:extLst>
              <a:ext uri="{28A0092B-C50C-407E-A947-70E740481C1C}">
                <a14:useLocalDpi xmlns:a14="http://schemas.microsoft.com/office/drawing/2010/main" val="0"/>
              </a:ext>
            </a:extLst>
          </a:blip>
          <a:srcRect r="16405"/>
          <a:stretch>
            <a:fillRect/>
          </a:stretch>
        </p:blipFill>
        <p:spPr bwMode="auto">
          <a:xfrm>
            <a:off x="1588" y="5618163"/>
            <a:ext cx="29940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a:extLst>
              <a:ext uri="{FF2B5EF4-FFF2-40B4-BE49-F238E27FC236}">
                <a16:creationId xmlns:a16="http://schemas.microsoft.com/office/drawing/2014/main" id="{581DDAAE-17C5-4040-8770-289A822F82E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6550" y="2041525"/>
            <a:ext cx="401002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
            <a:extLst>
              <a:ext uri="{FF2B5EF4-FFF2-40B4-BE49-F238E27FC236}">
                <a16:creationId xmlns:a16="http://schemas.microsoft.com/office/drawing/2014/main" id="{E412B8F0-C057-4B8B-B306-D0C6DF4A9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5256213"/>
            <a:ext cx="1212851"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2000"/>
                                        <p:tgtEl>
                                          <p:spTgt spid="3078"/>
                                        </p:tgtEl>
                                      </p:cBhvr>
                                    </p:animEffect>
                                    <p:anim calcmode="lin" valueType="num">
                                      <p:cBhvr>
                                        <p:cTn id="13" dur="2000" fill="hold"/>
                                        <p:tgtEl>
                                          <p:spTgt spid="3078"/>
                                        </p:tgtEl>
                                        <p:attrNameLst>
                                          <p:attrName>ppt_w</p:attrName>
                                        </p:attrNameLst>
                                      </p:cBhvr>
                                      <p:tavLst>
                                        <p:tav tm="0" fmla="#ppt_w*sin(2.5*pi*$)">
                                          <p:val>
                                            <p:fltVal val="0"/>
                                          </p:val>
                                        </p:tav>
                                        <p:tav tm="100000">
                                          <p:val>
                                            <p:fltVal val="1"/>
                                          </p:val>
                                        </p:tav>
                                      </p:tavLst>
                                    </p:anim>
                                    <p:anim calcmode="lin" valueType="num">
                                      <p:cBhvr>
                                        <p:cTn id="14" dur="2000" fill="hold"/>
                                        <p:tgtEl>
                                          <p:spTgt spid="307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1000" fill="hold"/>
                                        <p:tgtEl>
                                          <p:spTgt spid="3077"/>
                                        </p:tgtEl>
                                        <p:attrNameLst>
                                          <p:attrName>ppt_w</p:attrName>
                                        </p:attrNameLst>
                                      </p:cBhvr>
                                      <p:tavLst>
                                        <p:tav tm="0">
                                          <p:val>
                                            <p:fltVal val="0"/>
                                          </p:val>
                                        </p:tav>
                                        <p:tav tm="100000">
                                          <p:val>
                                            <p:strVal val="#ppt_w"/>
                                          </p:val>
                                        </p:tav>
                                      </p:tavLst>
                                    </p:anim>
                                    <p:anim calcmode="lin" valueType="num">
                                      <p:cBhvr>
                                        <p:cTn id="20" dur="1000" fill="hold"/>
                                        <p:tgtEl>
                                          <p:spTgt spid="3077"/>
                                        </p:tgtEl>
                                        <p:attrNameLst>
                                          <p:attrName>ppt_h</p:attrName>
                                        </p:attrNameLst>
                                      </p:cBhvr>
                                      <p:tavLst>
                                        <p:tav tm="0">
                                          <p:val>
                                            <p:fltVal val="0"/>
                                          </p:val>
                                        </p:tav>
                                        <p:tav tm="100000">
                                          <p:val>
                                            <p:strVal val="#ppt_h"/>
                                          </p:val>
                                        </p:tav>
                                      </p:tavLst>
                                    </p:anim>
                                    <p:anim calcmode="lin" valueType="num">
                                      <p:cBhvr>
                                        <p:cTn id="21" dur="1000" fill="hold"/>
                                        <p:tgtEl>
                                          <p:spTgt spid="3077"/>
                                        </p:tgtEl>
                                        <p:attrNameLst>
                                          <p:attrName>style.rotation</p:attrName>
                                        </p:attrNameLst>
                                      </p:cBhvr>
                                      <p:tavLst>
                                        <p:tav tm="0">
                                          <p:val>
                                            <p:fltVal val="90"/>
                                          </p:val>
                                        </p:tav>
                                        <p:tav tm="100000">
                                          <p:val>
                                            <p:fltVal val="0"/>
                                          </p:val>
                                        </p:tav>
                                      </p:tavLst>
                                    </p:anim>
                                    <p:animEffect transition="in" filter="fade">
                                      <p:cBhvr>
                                        <p:cTn id="22"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169CC33C-442D-4C47-A856-748285075FDD}"/>
              </a:ext>
            </a:extLst>
          </p:cNvPr>
          <p:cNvSpPr txBox="1">
            <a:spLocks noChangeArrowheads="1"/>
          </p:cNvSpPr>
          <p:nvPr/>
        </p:nvSpPr>
        <p:spPr bwMode="auto">
          <a:xfrm>
            <a:off x="4067175" y="6165850"/>
            <a:ext cx="504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800" b="1">
                <a:solidFill>
                  <a:schemeClr val="bg1"/>
                </a:solidFill>
              </a:rPr>
              <a:t>Green Cross Code</a:t>
            </a:r>
          </a:p>
        </p:txBody>
      </p:sp>
      <p:sp>
        <p:nvSpPr>
          <p:cNvPr id="8195" name="Text Box 28">
            <a:extLst>
              <a:ext uri="{FF2B5EF4-FFF2-40B4-BE49-F238E27FC236}">
                <a16:creationId xmlns:a16="http://schemas.microsoft.com/office/drawing/2014/main" id="{D1A0C76D-D541-4EEA-8FD9-B10B0B9E75E1}"/>
              </a:ext>
            </a:extLst>
          </p:cNvPr>
          <p:cNvSpPr txBox="1">
            <a:spLocks noChangeArrowheads="1"/>
          </p:cNvSpPr>
          <p:nvPr/>
        </p:nvSpPr>
        <p:spPr bwMode="auto">
          <a:xfrm>
            <a:off x="439738" y="488950"/>
            <a:ext cx="8229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u="sng"/>
              <a:t>First find a safe place to cross</a:t>
            </a:r>
          </a:p>
          <a:p>
            <a:pPr eaLnBrk="1" hangingPunct="1">
              <a:spcBef>
                <a:spcPct val="50000"/>
              </a:spcBef>
              <a:buFontTx/>
              <a:buNone/>
            </a:pPr>
            <a:endParaRPr lang="en-GB" altLang="en-US" sz="4000"/>
          </a:p>
        </p:txBody>
      </p:sp>
      <p:pic>
        <p:nvPicPr>
          <p:cNvPr id="4101" name="Picture 30" descr="Image Detail">
            <a:extLst>
              <a:ext uri="{FF2B5EF4-FFF2-40B4-BE49-F238E27FC236}">
                <a16:creationId xmlns:a16="http://schemas.microsoft.com/office/drawing/2014/main" id="{E959B6C2-6E17-49FD-951A-5334513BB7B1}"/>
              </a:ext>
            </a:extLst>
          </p:cNvPr>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r="29950"/>
          <a:stretch>
            <a:fillRect/>
          </a:stretch>
        </p:blipFill>
        <p:spPr>
          <a:xfrm>
            <a:off x="1984375" y="2035175"/>
            <a:ext cx="1395413"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37" descr="thumbnail">
            <a:hlinkClick r:id="rId4"/>
            <a:extLst>
              <a:ext uri="{FF2B5EF4-FFF2-40B4-BE49-F238E27FC236}">
                <a16:creationId xmlns:a16="http://schemas.microsoft.com/office/drawing/2014/main" id="{36570EAF-AEB0-41D7-B0F3-0267178927AA}"/>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598863" y="2019300"/>
            <a:ext cx="1570037" cy="1249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4" name="Picture 42" descr="thumbnail">
            <a:hlinkClick r:id="rId6"/>
            <a:extLst>
              <a:ext uri="{FF2B5EF4-FFF2-40B4-BE49-F238E27FC236}">
                <a16:creationId xmlns:a16="http://schemas.microsoft.com/office/drawing/2014/main" id="{16E114A1-5717-4015-A950-7ED075861B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832"/>
          <a:stretch>
            <a:fillRect/>
          </a:stretch>
        </p:blipFill>
        <p:spPr bwMode="auto">
          <a:xfrm>
            <a:off x="7335838" y="1984375"/>
            <a:ext cx="14414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48" descr="thumbnail">
            <a:extLst>
              <a:ext uri="{FF2B5EF4-FFF2-40B4-BE49-F238E27FC236}">
                <a16:creationId xmlns:a16="http://schemas.microsoft.com/office/drawing/2014/main" id="{899EF9B2-2681-449D-A15B-8A690B4002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5300" y="2011363"/>
            <a:ext cx="156051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50">
            <a:extLst>
              <a:ext uri="{FF2B5EF4-FFF2-40B4-BE49-F238E27FC236}">
                <a16:creationId xmlns:a16="http://schemas.microsoft.com/office/drawing/2014/main" id="{FA3870FE-2905-447A-A043-7466AA1F6067}"/>
              </a:ext>
            </a:extLst>
          </p:cNvPr>
          <p:cNvSpPr txBox="1">
            <a:spLocks noChangeArrowheads="1"/>
          </p:cNvSpPr>
          <p:nvPr/>
        </p:nvSpPr>
        <p:spPr bwMode="auto">
          <a:xfrm>
            <a:off x="598488" y="3849688"/>
            <a:ext cx="7815262"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t>Always think about where you cross the road</a:t>
            </a:r>
          </a:p>
          <a:p>
            <a:pPr algn="ctr" eaLnBrk="1" hangingPunct="1">
              <a:spcBef>
                <a:spcPct val="50000"/>
              </a:spcBef>
              <a:buFontTx/>
              <a:buNone/>
            </a:pPr>
            <a:r>
              <a:rPr lang="en-GB" altLang="en-US" sz="2800"/>
              <a:t>If a crossing is provided always use it</a:t>
            </a:r>
          </a:p>
        </p:txBody>
      </p:sp>
      <p:pic>
        <p:nvPicPr>
          <p:cNvPr id="4107" name="Picture 56" descr="6908210659_b33c2a4acc_z">
            <a:hlinkClick r:id="rId9"/>
            <a:extLst>
              <a:ext uri="{FF2B5EF4-FFF2-40B4-BE49-F238E27FC236}">
                <a16:creationId xmlns:a16="http://schemas.microsoft.com/office/drawing/2014/main" id="{E50DFC57-3966-46FE-9A84-1B191B44A71B}"/>
              </a:ext>
            </a:extLst>
          </p:cNvPr>
          <p:cNvPicPr>
            <a:picLocks noChangeAspect="1" noChangeArrowheads="1"/>
          </p:cNvPicPr>
          <p:nvPr>
            <p:ph sz="quarter" idx="4"/>
          </p:nvPr>
        </p:nvPicPr>
        <p:blipFill>
          <a:blip r:embed="rId10">
            <a:extLst>
              <a:ext uri="{28A0092B-C50C-407E-A947-70E740481C1C}">
                <a14:useLocalDpi xmlns:a14="http://schemas.microsoft.com/office/drawing/2010/main" val="0"/>
              </a:ext>
            </a:extLst>
          </a:blip>
          <a:srcRect/>
          <a:stretch>
            <a:fillRect/>
          </a:stretch>
        </p:blipFill>
        <p:spPr>
          <a:xfrm>
            <a:off x="439738" y="1565275"/>
            <a:ext cx="1320800" cy="175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2" name="Picture 1">
            <a:extLst>
              <a:ext uri="{FF2B5EF4-FFF2-40B4-BE49-F238E27FC236}">
                <a16:creationId xmlns:a16="http://schemas.microsoft.com/office/drawing/2014/main" id="{04EB98DA-918C-4BB1-B2FF-3831A6B565BA}"/>
              </a:ext>
            </a:extLst>
          </p:cNvPr>
          <p:cNvPicPr>
            <a:picLocks noChangeAspect="1"/>
          </p:cNvPicPr>
          <p:nvPr/>
        </p:nvPicPr>
        <p:blipFill>
          <a:blip r:embed="rId11">
            <a:extLst>
              <a:ext uri="{28A0092B-C50C-407E-A947-70E740481C1C}">
                <a14:useLocalDpi xmlns:a14="http://schemas.microsoft.com/office/drawing/2010/main" val="0"/>
              </a:ext>
            </a:extLst>
          </a:blip>
          <a:srcRect r="15527"/>
          <a:stretch>
            <a:fillRect/>
          </a:stretch>
        </p:blipFill>
        <p:spPr bwMode="auto">
          <a:xfrm>
            <a:off x="17463" y="5581650"/>
            <a:ext cx="30257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
            <a:extLst>
              <a:ext uri="{FF2B5EF4-FFF2-40B4-BE49-F238E27FC236}">
                <a16:creationId xmlns:a16="http://schemas.microsoft.com/office/drawing/2014/main" id="{349E3C5E-67AF-4862-A7E5-114989E818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8" y="5133975"/>
            <a:ext cx="121285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195"/>
                                        </p:tgtEl>
                                      </p:cBhvr>
                                    </p:animEffect>
                                    <p:animScale>
                                      <p:cBhvr>
                                        <p:cTn id="7" dur="250" autoRev="1" fill="hold"/>
                                        <p:tgtEl>
                                          <p:spTgt spid="819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10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10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10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10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0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201">
                                            <p:txEl>
                                              <p:pRg st="0" end="0"/>
                                            </p:txEl>
                                          </p:spTgt>
                                        </p:tgtEl>
                                        <p:attrNameLst>
                                          <p:attrName>style.visibility</p:attrName>
                                        </p:attrNameLst>
                                      </p:cBhvr>
                                      <p:to>
                                        <p:strVal val="visible"/>
                                      </p:to>
                                    </p:set>
                                    <p:anim calcmode="lin" valueType="num">
                                      <p:cBhvr additive="base">
                                        <p:cTn id="32" dur="500" fill="hold"/>
                                        <p:tgtEl>
                                          <p:spTgt spid="820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5" presetClass="entr" presetSubtype="0" fill="hold" nodeType="clickEffect">
                                  <p:stCondLst>
                                    <p:cond delay="0"/>
                                  </p:stCondLst>
                                  <p:childTnLst>
                                    <p:set>
                                      <p:cBhvr>
                                        <p:cTn id="37" dur="1" fill="hold">
                                          <p:stCondLst>
                                            <p:cond delay="0"/>
                                          </p:stCondLst>
                                        </p:cTn>
                                        <p:tgtEl>
                                          <p:spTgt spid="8201">
                                            <p:txEl>
                                              <p:pRg st="1" end="1"/>
                                            </p:txEl>
                                          </p:spTgt>
                                        </p:tgtEl>
                                        <p:attrNameLst>
                                          <p:attrName>style.visibility</p:attrName>
                                        </p:attrNameLst>
                                      </p:cBhvr>
                                      <p:to>
                                        <p:strVal val="visible"/>
                                      </p:to>
                                    </p:set>
                                    <p:animEffect transition="in" filter="fade">
                                      <p:cBhvr>
                                        <p:cTn id="38" dur="2000"/>
                                        <p:tgtEl>
                                          <p:spTgt spid="8201">
                                            <p:txEl>
                                              <p:pRg st="1" end="1"/>
                                            </p:txEl>
                                          </p:spTgt>
                                        </p:tgtEl>
                                      </p:cBhvr>
                                    </p:animEffect>
                                    <p:anim calcmode="lin" valueType="num">
                                      <p:cBhvr>
                                        <p:cTn id="39" dur="2000" fill="hold"/>
                                        <p:tgtEl>
                                          <p:spTgt spid="8201">
                                            <p:txEl>
                                              <p:pRg st="1" end="1"/>
                                            </p:txEl>
                                          </p:spTgt>
                                        </p:tgtEl>
                                        <p:attrNameLst>
                                          <p:attrName>ppt_w</p:attrName>
                                        </p:attrNameLst>
                                      </p:cBhvr>
                                      <p:tavLst>
                                        <p:tav tm="0" fmla="#ppt_w*sin(2.5*pi*$)">
                                          <p:val>
                                            <p:fltVal val="0"/>
                                          </p:val>
                                        </p:tav>
                                        <p:tav tm="100000">
                                          <p:val>
                                            <p:fltVal val="1"/>
                                          </p:val>
                                        </p:tav>
                                      </p:tavLst>
                                    </p:anim>
                                    <p:anim calcmode="lin" valueType="num">
                                      <p:cBhvr>
                                        <p:cTn id="40" dur="2000" fill="hold"/>
                                        <p:tgtEl>
                                          <p:spTgt spid="820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a:extLst>
              <a:ext uri="{FF2B5EF4-FFF2-40B4-BE49-F238E27FC236}">
                <a16:creationId xmlns:a16="http://schemas.microsoft.com/office/drawing/2014/main" id="{C7705826-00FE-4840-A9CD-F862EB24E8BF}"/>
              </a:ext>
            </a:extLst>
          </p:cNvPr>
          <p:cNvSpPr txBox="1">
            <a:spLocks noChangeArrowheads="1"/>
          </p:cNvSpPr>
          <p:nvPr/>
        </p:nvSpPr>
        <p:spPr bwMode="auto">
          <a:xfrm>
            <a:off x="517525" y="4000500"/>
            <a:ext cx="86264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a:t>If there is no crossing, find a space </a:t>
            </a:r>
            <a:r>
              <a:rPr lang="en-GB" altLang="en-US" sz="2800" b="1" u="sng"/>
              <a:t>without</a:t>
            </a:r>
            <a:r>
              <a:rPr lang="en-GB" altLang="en-US" sz="2800"/>
              <a:t> parked cars where you can see clearly in all directions</a:t>
            </a:r>
          </a:p>
          <a:p>
            <a:pPr eaLnBrk="1" hangingPunct="1">
              <a:spcBef>
                <a:spcPct val="0"/>
              </a:spcBef>
              <a:buFontTx/>
              <a:buNone/>
            </a:pPr>
            <a:r>
              <a:rPr lang="en-GB" altLang="en-US" sz="2800"/>
              <a:t>Make sure it is clear on the side you are crossing to.</a:t>
            </a:r>
          </a:p>
          <a:p>
            <a:pPr eaLnBrk="1" hangingPunct="1">
              <a:spcBef>
                <a:spcPct val="50000"/>
              </a:spcBef>
              <a:buFontTx/>
              <a:buNone/>
            </a:pPr>
            <a:endParaRPr lang="en-GB" altLang="en-US" sz="1800"/>
          </a:p>
        </p:txBody>
      </p:sp>
      <p:sp>
        <p:nvSpPr>
          <p:cNvPr id="10243" name="Text Box 11">
            <a:extLst>
              <a:ext uri="{FF2B5EF4-FFF2-40B4-BE49-F238E27FC236}">
                <a16:creationId xmlns:a16="http://schemas.microsoft.com/office/drawing/2014/main" id="{8F635EE7-A4A6-4EA0-AB1B-270F9FCBF34B}"/>
              </a:ext>
            </a:extLst>
          </p:cNvPr>
          <p:cNvSpPr txBox="1">
            <a:spLocks noChangeArrowheads="1"/>
          </p:cNvSpPr>
          <p:nvPr/>
        </p:nvSpPr>
        <p:spPr bwMode="auto">
          <a:xfrm>
            <a:off x="4067175" y="6165850"/>
            <a:ext cx="504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800" b="1">
                <a:solidFill>
                  <a:schemeClr val="bg1"/>
                </a:solidFill>
              </a:rPr>
              <a:t>Green Cross Code</a:t>
            </a:r>
          </a:p>
        </p:txBody>
      </p:sp>
      <p:sp>
        <p:nvSpPr>
          <p:cNvPr id="10244" name="Text Box 12">
            <a:extLst>
              <a:ext uri="{FF2B5EF4-FFF2-40B4-BE49-F238E27FC236}">
                <a16:creationId xmlns:a16="http://schemas.microsoft.com/office/drawing/2014/main" id="{44A57508-A0B3-4944-B54E-8467D4D5211F}"/>
              </a:ext>
            </a:extLst>
          </p:cNvPr>
          <p:cNvSpPr txBox="1">
            <a:spLocks noChangeArrowheads="1"/>
          </p:cNvSpPr>
          <p:nvPr/>
        </p:nvSpPr>
        <p:spPr bwMode="auto">
          <a:xfrm>
            <a:off x="557213" y="315913"/>
            <a:ext cx="8229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u="sng"/>
              <a:t>Finding a safe place to cross</a:t>
            </a:r>
          </a:p>
          <a:p>
            <a:pPr eaLnBrk="1" hangingPunct="1">
              <a:spcBef>
                <a:spcPct val="50000"/>
              </a:spcBef>
              <a:buFontTx/>
              <a:buNone/>
            </a:pPr>
            <a:endParaRPr lang="en-GB" altLang="en-US" sz="4000"/>
          </a:p>
        </p:txBody>
      </p:sp>
      <p:pic>
        <p:nvPicPr>
          <p:cNvPr id="10245" name="Picture 1">
            <a:extLst>
              <a:ext uri="{FF2B5EF4-FFF2-40B4-BE49-F238E27FC236}">
                <a16:creationId xmlns:a16="http://schemas.microsoft.com/office/drawing/2014/main" id="{925E6F34-EA26-43F8-9E14-6745042FA2D7}"/>
              </a:ext>
            </a:extLst>
          </p:cNvPr>
          <p:cNvPicPr>
            <a:picLocks noChangeAspect="1"/>
          </p:cNvPicPr>
          <p:nvPr/>
        </p:nvPicPr>
        <p:blipFill>
          <a:blip r:embed="rId3">
            <a:extLst>
              <a:ext uri="{28A0092B-C50C-407E-A947-70E740481C1C}">
                <a14:useLocalDpi xmlns:a14="http://schemas.microsoft.com/office/drawing/2010/main" val="0"/>
              </a:ext>
            </a:extLst>
          </a:blip>
          <a:srcRect r="15372"/>
          <a:stretch>
            <a:fillRect/>
          </a:stretch>
        </p:blipFill>
        <p:spPr bwMode="auto">
          <a:xfrm>
            <a:off x="0" y="5643563"/>
            <a:ext cx="29162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a:extLst>
              <a:ext uri="{FF2B5EF4-FFF2-40B4-BE49-F238E27FC236}">
                <a16:creationId xmlns:a16="http://schemas.microsoft.com/office/drawing/2014/main" id="{87CC56C7-1F8F-4E6B-92F2-1980DCBC64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7975" y="1077913"/>
            <a:ext cx="585787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
            <a:extLst>
              <a:ext uri="{FF2B5EF4-FFF2-40B4-BE49-F238E27FC236}">
                <a16:creationId xmlns:a16="http://schemas.microsoft.com/office/drawing/2014/main" id="{B180A89D-E039-415A-AB9E-F9772D94B0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76850"/>
            <a:ext cx="10556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ox(in)">
                                      <p:cBhvr>
                                        <p:cTn id="7" dur="20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a:extLst>
              <a:ext uri="{FF2B5EF4-FFF2-40B4-BE49-F238E27FC236}">
                <a16:creationId xmlns:a16="http://schemas.microsoft.com/office/drawing/2014/main" id="{5460EC34-2D91-4D37-A44F-1347203B5899}"/>
              </a:ext>
            </a:extLst>
          </p:cNvPr>
          <p:cNvSpPr txBox="1">
            <a:spLocks noChangeArrowheads="1"/>
          </p:cNvSpPr>
          <p:nvPr/>
        </p:nvSpPr>
        <p:spPr bwMode="auto">
          <a:xfrm>
            <a:off x="4067175" y="6165850"/>
            <a:ext cx="504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800" b="1">
                <a:solidFill>
                  <a:schemeClr val="bg1"/>
                </a:solidFill>
              </a:rPr>
              <a:t>Green Cross Code</a:t>
            </a:r>
          </a:p>
        </p:txBody>
      </p:sp>
      <p:sp>
        <p:nvSpPr>
          <p:cNvPr id="12291" name="Rectangle 25">
            <a:extLst>
              <a:ext uri="{FF2B5EF4-FFF2-40B4-BE49-F238E27FC236}">
                <a16:creationId xmlns:a16="http://schemas.microsoft.com/office/drawing/2014/main" id="{830DAF07-0014-4E01-92DD-4A16C53B274A}"/>
              </a:ext>
            </a:extLst>
          </p:cNvPr>
          <p:cNvSpPr>
            <a:spLocks noGrp="1" noChangeArrowheads="1"/>
          </p:cNvSpPr>
          <p:nvPr>
            <p:ph type="title"/>
          </p:nvPr>
        </p:nvSpPr>
        <p:spPr/>
        <p:txBody>
          <a:bodyPr/>
          <a:lstStyle/>
          <a:p>
            <a:pPr algn="ctr" eaLnBrk="1" hangingPunct="1"/>
            <a:r>
              <a:rPr lang="en-GB" altLang="en-US" sz="6000" b="1" u="sng"/>
              <a:t>Stop!</a:t>
            </a:r>
          </a:p>
        </p:txBody>
      </p:sp>
      <p:pic>
        <p:nvPicPr>
          <p:cNvPr id="6149" name="Picture 20" descr="stop-sign1">
            <a:hlinkClick r:id="rId3"/>
            <a:extLst>
              <a:ext uri="{FF2B5EF4-FFF2-40B4-BE49-F238E27FC236}">
                <a16:creationId xmlns:a16="http://schemas.microsoft.com/office/drawing/2014/main" id="{CFE46A79-F815-4A0C-B294-C0EC15D3E811}"/>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81025" y="2239963"/>
            <a:ext cx="3157538" cy="31575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18">
            <a:extLst>
              <a:ext uri="{FF2B5EF4-FFF2-40B4-BE49-F238E27FC236}">
                <a16:creationId xmlns:a16="http://schemas.microsoft.com/office/drawing/2014/main" id="{3EA237AA-B0E0-4794-84A7-CBCB9C4ADA50}"/>
              </a:ext>
            </a:extLst>
          </p:cNvPr>
          <p:cNvSpPr txBox="1">
            <a:spLocks noChangeArrowheads="1"/>
          </p:cNvSpPr>
          <p:nvPr/>
        </p:nvSpPr>
        <p:spPr bwMode="auto">
          <a:xfrm>
            <a:off x="1165225" y="1814513"/>
            <a:ext cx="71802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a:t>Stop just before you get to the kerb</a:t>
            </a:r>
          </a:p>
        </p:txBody>
      </p:sp>
      <p:pic>
        <p:nvPicPr>
          <p:cNvPr id="12294" name="Picture 28" descr="PR018-two-kids-with-adult-stopped-at-kerb-BFN">
            <a:extLst>
              <a:ext uri="{FF2B5EF4-FFF2-40B4-BE49-F238E27FC236}">
                <a16:creationId xmlns:a16="http://schemas.microsoft.com/office/drawing/2014/main" id="{CD69912A-64F7-4449-B167-44C8F0CFC318}"/>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067175" y="2655888"/>
            <a:ext cx="4008438" cy="300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1">
            <a:extLst>
              <a:ext uri="{FF2B5EF4-FFF2-40B4-BE49-F238E27FC236}">
                <a16:creationId xmlns:a16="http://schemas.microsoft.com/office/drawing/2014/main" id="{CC0964AA-B909-4ADF-838C-8054FCE4C382}"/>
              </a:ext>
            </a:extLst>
          </p:cNvPr>
          <p:cNvPicPr>
            <a:picLocks noChangeAspect="1"/>
          </p:cNvPicPr>
          <p:nvPr/>
        </p:nvPicPr>
        <p:blipFill>
          <a:blip r:embed="rId6">
            <a:extLst>
              <a:ext uri="{28A0092B-C50C-407E-A947-70E740481C1C}">
                <a14:useLocalDpi xmlns:a14="http://schemas.microsoft.com/office/drawing/2010/main" val="0"/>
              </a:ext>
            </a:extLst>
          </a:blip>
          <a:srcRect r="15482"/>
          <a:stretch>
            <a:fillRect/>
          </a:stretch>
        </p:blipFill>
        <p:spPr bwMode="auto">
          <a:xfrm>
            <a:off x="0" y="5559425"/>
            <a:ext cx="302736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
            <a:extLst>
              <a:ext uri="{FF2B5EF4-FFF2-40B4-BE49-F238E27FC236}">
                <a16:creationId xmlns:a16="http://schemas.microsoft.com/office/drawing/2014/main" id="{BBC30BE2-CEAE-4B09-8F91-7647192FCD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154613"/>
            <a:ext cx="1212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5"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fade">
                                      <p:cBhvr>
                                        <p:cTn id="11" dur="2000"/>
                                        <p:tgtEl>
                                          <p:spTgt spid="6149"/>
                                        </p:tgtEl>
                                      </p:cBhvr>
                                    </p:animEffect>
                                    <p:anim calcmode="lin" valueType="num">
                                      <p:cBhvr>
                                        <p:cTn id="12" dur="2000" fill="hold"/>
                                        <p:tgtEl>
                                          <p:spTgt spid="6149"/>
                                        </p:tgtEl>
                                        <p:attrNameLst>
                                          <p:attrName>ppt_w</p:attrName>
                                        </p:attrNameLst>
                                      </p:cBhvr>
                                      <p:tavLst>
                                        <p:tav tm="0" fmla="#ppt_w*sin(2.5*pi*$)">
                                          <p:val>
                                            <p:fltVal val="0"/>
                                          </p:val>
                                        </p:tav>
                                        <p:tav tm="100000">
                                          <p:val>
                                            <p:fltVal val="1"/>
                                          </p:val>
                                        </p:tav>
                                      </p:tavLst>
                                    </p:anim>
                                    <p:anim calcmode="lin" valueType="num">
                                      <p:cBhvr>
                                        <p:cTn id="13" dur="2000" fill="hold"/>
                                        <p:tgtEl>
                                          <p:spTgt spid="614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fade">
                                      <p:cBhvr>
                                        <p:cTn id="18" dur="500"/>
                                        <p:tgtEl>
                                          <p:spTgt spid="122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anim calcmode="lin" valueType="num">
                                      <p:cBhvr>
                                        <p:cTn id="23" dur="500" fill="hold"/>
                                        <p:tgtEl>
                                          <p:spTgt spid="12294"/>
                                        </p:tgtEl>
                                        <p:attrNameLst>
                                          <p:attrName>ppt_w</p:attrName>
                                        </p:attrNameLst>
                                      </p:cBhvr>
                                      <p:tavLst>
                                        <p:tav tm="0">
                                          <p:val>
                                            <p:fltVal val="0"/>
                                          </p:val>
                                        </p:tav>
                                        <p:tav tm="100000">
                                          <p:val>
                                            <p:strVal val="#ppt_w"/>
                                          </p:val>
                                        </p:tav>
                                      </p:tavLst>
                                    </p:anim>
                                    <p:anim calcmode="lin" valueType="num">
                                      <p:cBhvr>
                                        <p:cTn id="24" dur="500" fill="hold"/>
                                        <p:tgtEl>
                                          <p:spTgt spid="12294"/>
                                        </p:tgtEl>
                                        <p:attrNameLst>
                                          <p:attrName>ppt_h</p:attrName>
                                        </p:attrNameLst>
                                      </p:cBhvr>
                                      <p:tavLst>
                                        <p:tav tm="0">
                                          <p:val>
                                            <p:fltVal val="0"/>
                                          </p:val>
                                        </p:tav>
                                        <p:tav tm="100000">
                                          <p:val>
                                            <p:strVal val="#ppt_h"/>
                                          </p:val>
                                        </p:tav>
                                      </p:tavLst>
                                    </p:anim>
                                    <p:animEffect transition="in" filter="fade">
                                      <p:cBhvr>
                                        <p:cTn id="25"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48F65C46-D469-4018-89A1-CFBB42E9261E}"/>
              </a:ext>
            </a:extLst>
          </p:cNvPr>
          <p:cNvSpPr>
            <a:spLocks noGrp="1" noChangeArrowheads="1"/>
          </p:cNvSpPr>
          <p:nvPr>
            <p:ph type="title"/>
          </p:nvPr>
        </p:nvSpPr>
        <p:spPr>
          <a:xfrm>
            <a:off x="504825" y="204788"/>
            <a:ext cx="8229600" cy="1143000"/>
          </a:xfrm>
        </p:spPr>
        <p:txBody>
          <a:bodyPr/>
          <a:lstStyle/>
          <a:p>
            <a:pPr algn="ctr" eaLnBrk="1" hangingPunct="1"/>
            <a:r>
              <a:rPr lang="en-GB" altLang="en-US" sz="3600" b="1" u="sng">
                <a:solidFill>
                  <a:schemeClr val="tx1"/>
                </a:solidFill>
              </a:rPr>
              <a:t>Look all around for traffic and listen</a:t>
            </a:r>
            <a:br>
              <a:rPr lang="en-GB" altLang="en-US" sz="3600">
                <a:solidFill>
                  <a:schemeClr val="tx1"/>
                </a:solidFill>
              </a:rPr>
            </a:br>
            <a:endParaRPr lang="en-GB" altLang="en-US" sz="3600">
              <a:solidFill>
                <a:schemeClr val="tx1"/>
              </a:solidFill>
            </a:endParaRPr>
          </a:p>
        </p:txBody>
      </p:sp>
      <p:pic>
        <p:nvPicPr>
          <p:cNvPr id="7172" name="Picture 18" descr="listening">
            <a:hlinkClick r:id="rId3"/>
            <a:extLst>
              <a:ext uri="{FF2B5EF4-FFF2-40B4-BE49-F238E27FC236}">
                <a16:creationId xmlns:a16="http://schemas.microsoft.com/office/drawing/2014/main" id="{BBD37313-7CB3-4ABC-B6BE-1A820BC8228F}"/>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225550" y="2684463"/>
            <a:ext cx="2309813" cy="2538412"/>
          </a:xfrm>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16">
            <a:extLst>
              <a:ext uri="{FF2B5EF4-FFF2-40B4-BE49-F238E27FC236}">
                <a16:creationId xmlns:a16="http://schemas.microsoft.com/office/drawing/2014/main" id="{7C0DC3CA-1C48-4AAA-844A-AF9C9A52E4FE}"/>
              </a:ext>
            </a:extLst>
          </p:cNvPr>
          <p:cNvSpPr txBox="1">
            <a:spLocks noChangeArrowheads="1"/>
          </p:cNvSpPr>
          <p:nvPr/>
        </p:nvSpPr>
        <p:spPr bwMode="auto">
          <a:xfrm>
            <a:off x="363538" y="638175"/>
            <a:ext cx="4835525"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GB" altLang="en-US" sz="2800"/>
          </a:p>
          <a:p>
            <a:pPr eaLnBrk="1" hangingPunct="1">
              <a:spcBef>
                <a:spcPct val="50000"/>
              </a:spcBef>
              <a:buFontTx/>
              <a:buNone/>
            </a:pPr>
            <a:r>
              <a:rPr lang="en-GB" altLang="en-US" sz="2400"/>
              <a:t>Traffic can come from any direction so always look all around in all directions</a:t>
            </a:r>
          </a:p>
        </p:txBody>
      </p:sp>
      <p:sp>
        <p:nvSpPr>
          <p:cNvPr id="14341" name="Text Box 22">
            <a:extLst>
              <a:ext uri="{FF2B5EF4-FFF2-40B4-BE49-F238E27FC236}">
                <a16:creationId xmlns:a16="http://schemas.microsoft.com/office/drawing/2014/main" id="{88628A7D-B372-4F18-A7CF-4A00799C26A4}"/>
              </a:ext>
            </a:extLst>
          </p:cNvPr>
          <p:cNvSpPr txBox="1">
            <a:spLocks noChangeArrowheads="1"/>
          </p:cNvSpPr>
          <p:nvPr/>
        </p:nvSpPr>
        <p:spPr bwMode="auto">
          <a:xfrm>
            <a:off x="4103688" y="6121400"/>
            <a:ext cx="50403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800" b="1">
                <a:solidFill>
                  <a:schemeClr val="bg1"/>
                </a:solidFill>
              </a:rPr>
              <a:t>Green Cross Code</a:t>
            </a:r>
          </a:p>
        </p:txBody>
      </p:sp>
      <p:sp>
        <p:nvSpPr>
          <p:cNvPr id="14342" name="Text Box 27">
            <a:extLst>
              <a:ext uri="{FF2B5EF4-FFF2-40B4-BE49-F238E27FC236}">
                <a16:creationId xmlns:a16="http://schemas.microsoft.com/office/drawing/2014/main" id="{E453ECB8-7BE5-4278-AEDC-4ECB7B2F8955}"/>
              </a:ext>
            </a:extLst>
          </p:cNvPr>
          <p:cNvSpPr txBox="1">
            <a:spLocks noChangeArrowheads="1"/>
          </p:cNvSpPr>
          <p:nvPr/>
        </p:nvSpPr>
        <p:spPr bwMode="auto">
          <a:xfrm>
            <a:off x="4037013" y="4035425"/>
            <a:ext cx="44767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Listen as well, because sometimes you can hear traffic coming before you can see it</a:t>
            </a:r>
          </a:p>
        </p:txBody>
      </p:sp>
      <p:pic>
        <p:nvPicPr>
          <p:cNvPr id="7176" name="Picture 33" descr="434728-royalty-free-rf-clipart-illustration-of-a-pair-of-eyes-with-glasses">
            <a:extLst>
              <a:ext uri="{FF2B5EF4-FFF2-40B4-BE49-F238E27FC236}">
                <a16:creationId xmlns:a16="http://schemas.microsoft.com/office/drawing/2014/main" id="{F4EBD0AE-EB39-4F0C-8C79-B50665B6B9DA}"/>
              </a:ext>
            </a:extLst>
          </p:cNvPr>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t="21678" b="5984"/>
          <a:stretch>
            <a:fillRect/>
          </a:stretch>
        </p:blipFill>
        <p:spPr>
          <a:xfrm>
            <a:off x="6045200" y="2032000"/>
            <a:ext cx="1981200" cy="1497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4" name="WordArt 29">
            <a:extLst>
              <a:ext uri="{FF2B5EF4-FFF2-40B4-BE49-F238E27FC236}">
                <a16:creationId xmlns:a16="http://schemas.microsoft.com/office/drawing/2014/main" id="{86F28C7C-DDD4-4495-982E-446652A7727D}"/>
              </a:ext>
            </a:extLst>
          </p:cNvPr>
          <p:cNvSpPr>
            <a:spLocks noChangeArrowheads="1" noChangeShapeType="1" noTextEdit="1"/>
          </p:cNvSpPr>
          <p:nvPr/>
        </p:nvSpPr>
        <p:spPr bwMode="auto">
          <a:xfrm>
            <a:off x="5391150" y="1138238"/>
            <a:ext cx="3343275" cy="1439862"/>
          </a:xfrm>
          <a:prstGeom prst="rect">
            <a:avLst/>
          </a:prstGeom>
        </p:spPr>
        <p:txBody>
          <a:bodyPr wrap="none" fromWordArt="1">
            <a:prstTxWarp prst="textDeflate">
              <a:avLst>
                <a:gd name="adj" fmla="val 37500"/>
              </a:avLst>
            </a:prstTxWarp>
          </a:bodyPr>
          <a:lstStyle/>
          <a:p>
            <a:pPr algn="ctr"/>
            <a:r>
              <a:rPr lang="en-GB" sz="3600" kern="10">
                <a:ln w="9525">
                  <a:solidFill>
                    <a:srgbClr val="000000"/>
                  </a:solidFill>
                  <a:round/>
                  <a:headEnd/>
                  <a:tailEnd/>
                </a:ln>
                <a:solidFill>
                  <a:srgbClr val="000000"/>
                </a:solidFill>
                <a:latin typeface="Impact" panose="020B0806030902050204" pitchFamily="34" charset="0"/>
              </a:rPr>
              <a:t>Look All Around</a:t>
            </a:r>
          </a:p>
        </p:txBody>
      </p:sp>
      <p:pic>
        <p:nvPicPr>
          <p:cNvPr id="14345" name="Picture 1">
            <a:extLst>
              <a:ext uri="{FF2B5EF4-FFF2-40B4-BE49-F238E27FC236}">
                <a16:creationId xmlns:a16="http://schemas.microsoft.com/office/drawing/2014/main" id="{8534829E-5CBD-46E6-A715-CE3AC3E8A6B8}"/>
              </a:ext>
            </a:extLst>
          </p:cNvPr>
          <p:cNvPicPr>
            <a:picLocks noChangeAspect="1"/>
          </p:cNvPicPr>
          <p:nvPr/>
        </p:nvPicPr>
        <p:blipFill>
          <a:blip r:embed="rId6">
            <a:extLst>
              <a:ext uri="{28A0092B-C50C-407E-A947-70E740481C1C}">
                <a14:useLocalDpi xmlns:a14="http://schemas.microsoft.com/office/drawing/2010/main" val="0"/>
              </a:ext>
            </a:extLst>
          </a:blip>
          <a:srcRect r="15910"/>
          <a:stretch>
            <a:fillRect/>
          </a:stretch>
        </p:blipFill>
        <p:spPr bwMode="auto">
          <a:xfrm>
            <a:off x="0" y="5635625"/>
            <a:ext cx="30226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
            <a:extLst>
              <a:ext uri="{FF2B5EF4-FFF2-40B4-BE49-F238E27FC236}">
                <a16:creationId xmlns:a16="http://schemas.microsoft.com/office/drawing/2014/main" id="{2F029C13-B4CD-456D-82C6-C59D1EA23F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22875"/>
            <a:ext cx="12128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2000"/>
                                        <p:tgtEl>
                                          <p:spTgt spid="7176"/>
                                        </p:tgtEl>
                                      </p:cBhvr>
                                    </p:animEffect>
                                    <p:anim calcmode="lin" valueType="num">
                                      <p:cBhvr>
                                        <p:cTn id="8" dur="2000" fill="hold"/>
                                        <p:tgtEl>
                                          <p:spTgt spid="7176"/>
                                        </p:tgtEl>
                                        <p:attrNameLst>
                                          <p:attrName>ppt_w</p:attrName>
                                        </p:attrNameLst>
                                      </p:cBhvr>
                                      <p:tavLst>
                                        <p:tav tm="0" fmla="#ppt_w*sin(2.5*pi*$)">
                                          <p:val>
                                            <p:fltVal val="0"/>
                                          </p:val>
                                        </p:tav>
                                        <p:tav tm="100000">
                                          <p:val>
                                            <p:fltVal val="1"/>
                                          </p:val>
                                        </p:tav>
                                      </p:tavLst>
                                    </p:anim>
                                    <p:anim calcmode="lin" valueType="num">
                                      <p:cBhvr>
                                        <p:cTn id="9" dur="2000" fill="hold"/>
                                        <p:tgtEl>
                                          <p:spTgt spid="717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fade">
                                      <p:cBhvr>
                                        <p:cTn id="12" dur="2000"/>
                                        <p:tgtEl>
                                          <p:spTgt spid="14344"/>
                                        </p:tgtEl>
                                      </p:cBhvr>
                                    </p:animEffect>
                                    <p:anim calcmode="lin" valueType="num">
                                      <p:cBhvr>
                                        <p:cTn id="13" dur="2000" fill="hold"/>
                                        <p:tgtEl>
                                          <p:spTgt spid="14344"/>
                                        </p:tgtEl>
                                        <p:attrNameLst>
                                          <p:attrName>ppt_w</p:attrName>
                                        </p:attrNameLst>
                                      </p:cBhvr>
                                      <p:tavLst>
                                        <p:tav tm="0" fmla="#ppt_w*sin(2.5*pi*$)">
                                          <p:val>
                                            <p:fltVal val="0"/>
                                          </p:val>
                                        </p:tav>
                                        <p:tav tm="100000">
                                          <p:val>
                                            <p:fltVal val="1"/>
                                          </p:val>
                                        </p:tav>
                                      </p:tavLst>
                                    </p:anim>
                                    <p:anim calcmode="lin" valueType="num">
                                      <p:cBhvr>
                                        <p:cTn id="14" dur="2000" fill="hold"/>
                                        <p:tgtEl>
                                          <p:spTgt spid="143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fade">
                                      <p:cBhvr>
                                        <p:cTn id="17" dur="2000"/>
                                        <p:tgtEl>
                                          <p:spTgt spid="14340"/>
                                        </p:tgtEl>
                                      </p:cBhvr>
                                    </p:animEffect>
                                    <p:anim calcmode="lin" valueType="num">
                                      <p:cBhvr>
                                        <p:cTn id="18" dur="2000" fill="hold"/>
                                        <p:tgtEl>
                                          <p:spTgt spid="14340"/>
                                        </p:tgtEl>
                                        <p:attrNameLst>
                                          <p:attrName>ppt_w</p:attrName>
                                        </p:attrNameLst>
                                      </p:cBhvr>
                                      <p:tavLst>
                                        <p:tav tm="0" fmla="#ppt_w*sin(2.5*pi*$)">
                                          <p:val>
                                            <p:fltVal val="0"/>
                                          </p:val>
                                        </p:tav>
                                        <p:tav tm="100000">
                                          <p:val>
                                            <p:fltVal val="1"/>
                                          </p:val>
                                        </p:tav>
                                      </p:tavLst>
                                    </p:anim>
                                    <p:anim calcmode="lin" valueType="num">
                                      <p:cBhvr>
                                        <p:cTn id="19" dur="2000" fill="hold"/>
                                        <p:tgtEl>
                                          <p:spTgt spid="14340"/>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fade">
                                      <p:cBhvr>
                                        <p:cTn id="24" dur="2000"/>
                                        <p:tgtEl>
                                          <p:spTgt spid="7172"/>
                                        </p:tgtEl>
                                      </p:cBhvr>
                                    </p:animEffect>
                                    <p:anim calcmode="lin" valueType="num">
                                      <p:cBhvr>
                                        <p:cTn id="25" dur="2000" fill="hold"/>
                                        <p:tgtEl>
                                          <p:spTgt spid="7172"/>
                                        </p:tgtEl>
                                        <p:attrNameLst>
                                          <p:attrName>ppt_w</p:attrName>
                                        </p:attrNameLst>
                                      </p:cBhvr>
                                      <p:tavLst>
                                        <p:tav tm="0" fmla="#ppt_w*sin(2.5*pi*$)">
                                          <p:val>
                                            <p:fltVal val="0"/>
                                          </p:val>
                                        </p:tav>
                                        <p:tav tm="100000">
                                          <p:val>
                                            <p:fltVal val="1"/>
                                          </p:val>
                                        </p:tav>
                                      </p:tavLst>
                                    </p:anim>
                                    <p:anim calcmode="lin" valueType="num">
                                      <p:cBhvr>
                                        <p:cTn id="26" dur="2000" fill="hold"/>
                                        <p:tgtEl>
                                          <p:spTgt spid="7172"/>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14342"/>
                                        </p:tgtEl>
                                        <p:attrNameLst>
                                          <p:attrName>style.visibility</p:attrName>
                                        </p:attrNameLst>
                                      </p:cBhvr>
                                      <p:to>
                                        <p:strVal val="visible"/>
                                      </p:to>
                                    </p:set>
                                    <p:animEffect transition="in" filter="fade">
                                      <p:cBhvr>
                                        <p:cTn id="29" dur="2000"/>
                                        <p:tgtEl>
                                          <p:spTgt spid="14342"/>
                                        </p:tgtEl>
                                      </p:cBhvr>
                                    </p:animEffect>
                                    <p:anim calcmode="lin" valueType="num">
                                      <p:cBhvr>
                                        <p:cTn id="30" dur="2000" fill="hold"/>
                                        <p:tgtEl>
                                          <p:spTgt spid="14342"/>
                                        </p:tgtEl>
                                        <p:attrNameLst>
                                          <p:attrName>ppt_w</p:attrName>
                                        </p:attrNameLst>
                                      </p:cBhvr>
                                      <p:tavLst>
                                        <p:tav tm="0" fmla="#ppt_w*sin(2.5*pi*$)">
                                          <p:val>
                                            <p:fltVal val="0"/>
                                          </p:val>
                                        </p:tav>
                                        <p:tav tm="100000">
                                          <p:val>
                                            <p:fltVal val="1"/>
                                          </p:val>
                                        </p:tav>
                                      </p:tavLst>
                                    </p:anim>
                                    <p:anim calcmode="lin" valueType="num">
                                      <p:cBhvr>
                                        <p:cTn id="31" dur="2000" fill="hold"/>
                                        <p:tgtEl>
                                          <p:spTgt spid="143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9">
            <a:extLst>
              <a:ext uri="{FF2B5EF4-FFF2-40B4-BE49-F238E27FC236}">
                <a16:creationId xmlns:a16="http://schemas.microsoft.com/office/drawing/2014/main" id="{FE0A1E61-4E00-40F6-BAEB-6599D28E1FB3}"/>
              </a:ext>
            </a:extLst>
          </p:cNvPr>
          <p:cNvSpPr txBox="1">
            <a:spLocks noChangeArrowheads="1"/>
          </p:cNvSpPr>
          <p:nvPr/>
        </p:nvSpPr>
        <p:spPr bwMode="auto">
          <a:xfrm>
            <a:off x="568325" y="407988"/>
            <a:ext cx="7945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3600" b="1" u="sng"/>
              <a:t>If traffic is coming let it pass</a:t>
            </a:r>
          </a:p>
        </p:txBody>
      </p:sp>
      <p:sp>
        <p:nvSpPr>
          <p:cNvPr id="8198" name="Text Box 34">
            <a:extLst>
              <a:ext uri="{FF2B5EF4-FFF2-40B4-BE49-F238E27FC236}">
                <a16:creationId xmlns:a16="http://schemas.microsoft.com/office/drawing/2014/main" id="{20057037-B881-4829-A9BD-0E2CA0283B65}"/>
              </a:ext>
            </a:extLst>
          </p:cNvPr>
          <p:cNvSpPr txBox="1">
            <a:spLocks noChangeArrowheads="1"/>
          </p:cNvSpPr>
          <p:nvPr/>
        </p:nvSpPr>
        <p:spPr bwMode="auto">
          <a:xfrm>
            <a:off x="609600" y="1239838"/>
            <a:ext cx="3162300" cy="503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en-US" sz="2400"/>
          </a:p>
          <a:p>
            <a:pPr eaLnBrk="1" hangingPunct="1">
              <a:spcBef>
                <a:spcPct val="50000"/>
              </a:spcBef>
              <a:buFontTx/>
              <a:buNone/>
            </a:pPr>
            <a:endParaRPr lang="en-GB" altLang="en-US" sz="1200"/>
          </a:p>
          <a:p>
            <a:pPr eaLnBrk="1" hangingPunct="1">
              <a:spcBef>
                <a:spcPct val="50000"/>
              </a:spcBef>
              <a:buFontTx/>
              <a:buNone/>
            </a:pPr>
            <a:r>
              <a:rPr lang="en-GB" altLang="en-US" sz="2400"/>
              <a:t>Look all around again and listen</a:t>
            </a:r>
            <a:endParaRPr lang="en-GB" altLang="en-US" sz="1200"/>
          </a:p>
          <a:p>
            <a:pPr eaLnBrk="1" hangingPunct="1">
              <a:spcBef>
                <a:spcPct val="50000"/>
              </a:spcBef>
              <a:buFontTx/>
              <a:buNone/>
            </a:pPr>
            <a:r>
              <a:rPr lang="en-GB" altLang="en-US" sz="2400"/>
              <a:t>Wait until you are certain there is a big enough gap in the traffic for you to safely reach the other side in plenty of time</a:t>
            </a:r>
          </a:p>
          <a:p>
            <a:pPr eaLnBrk="1" hangingPunct="1">
              <a:spcBef>
                <a:spcPct val="50000"/>
              </a:spcBef>
              <a:buFontTx/>
              <a:buNone/>
            </a:pPr>
            <a:endParaRPr lang="en-GB" altLang="en-US" sz="2400"/>
          </a:p>
          <a:p>
            <a:pPr eaLnBrk="1" hangingPunct="1">
              <a:spcBef>
                <a:spcPct val="50000"/>
              </a:spcBef>
              <a:buFontTx/>
              <a:buNone/>
            </a:pPr>
            <a:endParaRPr lang="en-GB" altLang="en-US" sz="1800"/>
          </a:p>
        </p:txBody>
      </p:sp>
      <p:sp>
        <p:nvSpPr>
          <p:cNvPr id="16388" name="Text Box 36">
            <a:extLst>
              <a:ext uri="{FF2B5EF4-FFF2-40B4-BE49-F238E27FC236}">
                <a16:creationId xmlns:a16="http://schemas.microsoft.com/office/drawing/2014/main" id="{E7D69269-5937-45B9-9751-54F36F5F3B86}"/>
              </a:ext>
            </a:extLst>
          </p:cNvPr>
          <p:cNvSpPr txBox="1">
            <a:spLocks noChangeArrowheads="1"/>
          </p:cNvSpPr>
          <p:nvPr/>
        </p:nvSpPr>
        <p:spPr bwMode="auto">
          <a:xfrm>
            <a:off x="4103688" y="6172200"/>
            <a:ext cx="50403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800" b="1">
                <a:solidFill>
                  <a:schemeClr val="bg1"/>
                </a:solidFill>
              </a:rPr>
              <a:t>Green Cross Code</a:t>
            </a:r>
          </a:p>
        </p:txBody>
      </p:sp>
      <p:pic>
        <p:nvPicPr>
          <p:cNvPr id="16389" name="Picture 1">
            <a:extLst>
              <a:ext uri="{FF2B5EF4-FFF2-40B4-BE49-F238E27FC236}">
                <a16:creationId xmlns:a16="http://schemas.microsoft.com/office/drawing/2014/main" id="{5DB2105A-C591-4C01-A5AE-264C988179DE}"/>
              </a:ext>
            </a:extLst>
          </p:cNvPr>
          <p:cNvPicPr>
            <a:picLocks noChangeAspect="1"/>
          </p:cNvPicPr>
          <p:nvPr/>
        </p:nvPicPr>
        <p:blipFill>
          <a:blip r:embed="rId3">
            <a:extLst>
              <a:ext uri="{28A0092B-C50C-407E-A947-70E740481C1C}">
                <a14:useLocalDpi xmlns:a14="http://schemas.microsoft.com/office/drawing/2010/main" val="0"/>
              </a:ext>
            </a:extLst>
          </a:blip>
          <a:srcRect r="16318"/>
          <a:stretch>
            <a:fillRect/>
          </a:stretch>
        </p:blipFill>
        <p:spPr bwMode="auto">
          <a:xfrm>
            <a:off x="-26988" y="5635625"/>
            <a:ext cx="3038476"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a:extLst>
              <a:ext uri="{FF2B5EF4-FFF2-40B4-BE49-F238E27FC236}">
                <a16:creationId xmlns:a16="http://schemas.microsoft.com/office/drawing/2014/main" id="{A9CFD591-D9FB-4EA8-AA11-9ECB5B0596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9688" y="1927225"/>
            <a:ext cx="4856162"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
            <a:extLst>
              <a:ext uri="{FF2B5EF4-FFF2-40B4-BE49-F238E27FC236}">
                <a16:creationId xmlns:a16="http://schemas.microsoft.com/office/drawing/2014/main" id="{88774775-24C5-4F10-89BD-18100E4C6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5230813"/>
            <a:ext cx="1212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5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8">
                                            <p:txEl>
                                              <p:pRg st="2" end="2"/>
                                            </p:txEl>
                                          </p:spTgt>
                                        </p:tgtEl>
                                        <p:attrNameLst>
                                          <p:attrName>style.visibility</p:attrName>
                                        </p:attrNameLst>
                                      </p:cBhvr>
                                      <p:to>
                                        <p:strVal val="visible"/>
                                      </p:to>
                                    </p:set>
                                    <p:anim calcmode="lin" valueType="num">
                                      <p:cBhvr additive="base">
                                        <p:cTn id="12" dur="500" fill="hold"/>
                                        <p:tgtEl>
                                          <p:spTgt spid="819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198">
                                            <p:txEl>
                                              <p:pRg st="3" end="3"/>
                                            </p:txEl>
                                          </p:spTgt>
                                        </p:tgtEl>
                                        <p:attrNameLst>
                                          <p:attrName>style.visibility</p:attrName>
                                        </p:attrNameLst>
                                      </p:cBhvr>
                                      <p:to>
                                        <p:strVal val="visible"/>
                                      </p:to>
                                    </p:set>
                                    <p:anim calcmode="lin" valueType="num">
                                      <p:cBhvr additive="base">
                                        <p:cTn id="18" dur="500" fill="hold"/>
                                        <p:tgtEl>
                                          <p:spTgt spid="819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a:extLst>
              <a:ext uri="{FF2B5EF4-FFF2-40B4-BE49-F238E27FC236}">
                <a16:creationId xmlns:a16="http://schemas.microsoft.com/office/drawing/2014/main" id="{61DECBE4-2054-44B1-BF72-78FE4F941F3A}"/>
              </a:ext>
            </a:extLst>
          </p:cNvPr>
          <p:cNvSpPr txBox="1">
            <a:spLocks noChangeArrowheads="1"/>
          </p:cNvSpPr>
          <p:nvPr/>
        </p:nvSpPr>
        <p:spPr bwMode="auto">
          <a:xfrm>
            <a:off x="568325" y="266700"/>
            <a:ext cx="7945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3600" b="1" u="sng"/>
              <a:t>If traffic is coming let it pass</a:t>
            </a:r>
          </a:p>
        </p:txBody>
      </p:sp>
      <p:sp>
        <p:nvSpPr>
          <p:cNvPr id="18436" name="Text Box 8">
            <a:extLst>
              <a:ext uri="{FF2B5EF4-FFF2-40B4-BE49-F238E27FC236}">
                <a16:creationId xmlns:a16="http://schemas.microsoft.com/office/drawing/2014/main" id="{A7A18904-914D-4FC7-8884-ED6690476ADC}"/>
              </a:ext>
            </a:extLst>
          </p:cNvPr>
          <p:cNvSpPr txBox="1">
            <a:spLocks noChangeArrowheads="1"/>
          </p:cNvSpPr>
          <p:nvPr/>
        </p:nvSpPr>
        <p:spPr bwMode="auto">
          <a:xfrm>
            <a:off x="568325" y="996950"/>
            <a:ext cx="7656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Remember that even if traffic is a long way off, it can be approaching very quickly.</a:t>
            </a:r>
          </a:p>
        </p:txBody>
      </p:sp>
      <p:sp>
        <p:nvSpPr>
          <p:cNvPr id="2" name="Text Box 10">
            <a:extLst>
              <a:ext uri="{FF2B5EF4-FFF2-40B4-BE49-F238E27FC236}">
                <a16:creationId xmlns:a16="http://schemas.microsoft.com/office/drawing/2014/main" id="{EC7273BE-12E9-4614-AF83-5D914F3CC7E0}"/>
              </a:ext>
            </a:extLst>
          </p:cNvPr>
          <p:cNvSpPr txBox="1">
            <a:spLocks noChangeArrowheads="1"/>
          </p:cNvSpPr>
          <p:nvPr/>
        </p:nvSpPr>
        <p:spPr bwMode="auto">
          <a:xfrm>
            <a:off x="4103688" y="6172200"/>
            <a:ext cx="50403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800" b="1">
                <a:solidFill>
                  <a:schemeClr val="bg1"/>
                </a:solidFill>
              </a:rPr>
              <a:t>Green Cross Code</a:t>
            </a:r>
          </a:p>
        </p:txBody>
      </p:sp>
      <p:sp>
        <p:nvSpPr>
          <p:cNvPr id="18438" name="Text Box 12">
            <a:extLst>
              <a:ext uri="{FF2B5EF4-FFF2-40B4-BE49-F238E27FC236}">
                <a16:creationId xmlns:a16="http://schemas.microsoft.com/office/drawing/2014/main" id="{7D7DFDF4-8404-44EC-B3A5-0A7CF91E8A82}"/>
              </a:ext>
            </a:extLst>
          </p:cNvPr>
          <p:cNvSpPr txBox="1">
            <a:spLocks noChangeArrowheads="1"/>
          </p:cNvSpPr>
          <p:nvPr/>
        </p:nvSpPr>
        <p:spPr bwMode="auto">
          <a:xfrm>
            <a:off x="5226050" y="2165350"/>
            <a:ext cx="345281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At 30 mph it takes at least 23 metres for a car to stop.</a:t>
            </a:r>
          </a:p>
          <a:p>
            <a:pPr eaLnBrk="1" hangingPunct="1">
              <a:spcBef>
                <a:spcPct val="50000"/>
              </a:spcBef>
              <a:buFontTx/>
              <a:buNone/>
            </a:pPr>
            <a:r>
              <a:rPr lang="en-GB" altLang="en-US" sz="2400"/>
              <a:t>That’s almost the length of Highgrove swimming pool!</a:t>
            </a:r>
          </a:p>
        </p:txBody>
      </p:sp>
      <p:pic>
        <p:nvPicPr>
          <p:cNvPr id="3" name="Picture 1">
            <a:extLst>
              <a:ext uri="{FF2B5EF4-FFF2-40B4-BE49-F238E27FC236}">
                <a16:creationId xmlns:a16="http://schemas.microsoft.com/office/drawing/2014/main" id="{AB6D6D4A-3E9B-4701-B8CC-587B5BF4712A}"/>
              </a:ext>
            </a:extLst>
          </p:cNvPr>
          <p:cNvPicPr>
            <a:picLocks noChangeAspect="1"/>
          </p:cNvPicPr>
          <p:nvPr/>
        </p:nvPicPr>
        <p:blipFill>
          <a:blip r:embed="rId3">
            <a:extLst>
              <a:ext uri="{28A0092B-C50C-407E-A947-70E740481C1C}">
                <a14:useLocalDpi xmlns:a14="http://schemas.microsoft.com/office/drawing/2010/main" val="0"/>
              </a:ext>
            </a:extLst>
          </a:blip>
          <a:srcRect r="15041"/>
          <a:stretch>
            <a:fillRect/>
          </a:stretch>
        </p:blipFill>
        <p:spPr bwMode="auto">
          <a:xfrm>
            <a:off x="0" y="5635625"/>
            <a:ext cx="30432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Content Placeholder 4">
            <a:extLst>
              <a:ext uri="{FF2B5EF4-FFF2-40B4-BE49-F238E27FC236}">
                <a16:creationId xmlns:a16="http://schemas.microsoft.com/office/drawing/2014/main" id="{89FF2B72-71B8-4301-9D04-4E45E782A7DB}"/>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354138" y="1858963"/>
            <a:ext cx="3776662" cy="3776662"/>
          </a:xfrm>
        </p:spPr>
      </p:pic>
      <p:pic>
        <p:nvPicPr>
          <p:cNvPr id="18440" name="Picture 5">
            <a:extLst>
              <a:ext uri="{FF2B5EF4-FFF2-40B4-BE49-F238E27FC236}">
                <a16:creationId xmlns:a16="http://schemas.microsoft.com/office/drawing/2014/main" id="{913401A4-D358-484E-8088-56B4C2D470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5230813"/>
            <a:ext cx="1212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1000"/>
                                        <p:tgtEl>
                                          <p:spTgt spid="18436"/>
                                        </p:tgtEl>
                                      </p:cBhvr>
                                    </p:animEffect>
                                    <p:anim calcmode="lin" valueType="num">
                                      <p:cBhvr>
                                        <p:cTn id="8" dur="1000" fill="hold"/>
                                        <p:tgtEl>
                                          <p:spTgt spid="18436"/>
                                        </p:tgtEl>
                                        <p:attrNameLst>
                                          <p:attrName>ppt_x</p:attrName>
                                        </p:attrNameLst>
                                      </p:cBhvr>
                                      <p:tavLst>
                                        <p:tav tm="0">
                                          <p:val>
                                            <p:strVal val="#ppt_x"/>
                                          </p:val>
                                        </p:tav>
                                        <p:tav tm="100000">
                                          <p:val>
                                            <p:strVal val="#ppt_x"/>
                                          </p:val>
                                        </p:tav>
                                      </p:tavLst>
                                    </p:anim>
                                    <p:anim calcmode="lin" valueType="num">
                                      <p:cBhvr>
                                        <p:cTn id="9"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8"/>
                                        </p:tgtEl>
                                        <p:attrNameLst>
                                          <p:attrName>style.visibility</p:attrName>
                                        </p:attrNameLst>
                                      </p:cBhvr>
                                      <p:to>
                                        <p:strVal val="visible"/>
                                      </p:to>
                                    </p:set>
                                    <p:animEffect transition="in" filter="fade">
                                      <p:cBhvr>
                                        <p:cTn id="14" dur="1000"/>
                                        <p:tgtEl>
                                          <p:spTgt spid="18438"/>
                                        </p:tgtEl>
                                      </p:cBhvr>
                                    </p:animEffect>
                                    <p:anim calcmode="lin" valueType="num">
                                      <p:cBhvr>
                                        <p:cTn id="15" dur="1000" fill="hold"/>
                                        <p:tgtEl>
                                          <p:spTgt spid="18438"/>
                                        </p:tgtEl>
                                        <p:attrNameLst>
                                          <p:attrName>ppt_x</p:attrName>
                                        </p:attrNameLst>
                                      </p:cBhvr>
                                      <p:tavLst>
                                        <p:tav tm="0">
                                          <p:val>
                                            <p:strVal val="#ppt_x"/>
                                          </p:val>
                                        </p:tav>
                                        <p:tav tm="100000">
                                          <p:val>
                                            <p:strVal val="#ppt_x"/>
                                          </p:val>
                                        </p:tav>
                                      </p:tavLst>
                                    </p:anim>
                                    <p:anim calcmode="lin" valueType="num">
                                      <p:cBhvr>
                                        <p:cTn id="16"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0">
            <a:extLst>
              <a:ext uri="{FF2B5EF4-FFF2-40B4-BE49-F238E27FC236}">
                <a16:creationId xmlns:a16="http://schemas.microsoft.com/office/drawing/2014/main" id="{3C38D49E-6AB2-4D42-9BF2-4E60F2C6610F}"/>
              </a:ext>
            </a:extLst>
          </p:cNvPr>
          <p:cNvSpPr txBox="1">
            <a:spLocks noChangeArrowheads="1"/>
          </p:cNvSpPr>
          <p:nvPr/>
        </p:nvSpPr>
        <p:spPr bwMode="auto">
          <a:xfrm>
            <a:off x="220663" y="407988"/>
            <a:ext cx="86741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b="1" u="sng"/>
              <a:t>When it is safe, go straight across the road do not run</a:t>
            </a:r>
          </a:p>
        </p:txBody>
      </p:sp>
      <p:sp>
        <p:nvSpPr>
          <p:cNvPr id="20483" name="AutoShape 21">
            <a:extLst>
              <a:ext uri="{FF2B5EF4-FFF2-40B4-BE49-F238E27FC236}">
                <a16:creationId xmlns:a16="http://schemas.microsoft.com/office/drawing/2014/main" id="{07E592D1-F9CB-4EAF-AFAF-D917038BF052}"/>
              </a:ext>
            </a:extLst>
          </p:cNvPr>
          <p:cNvSpPr>
            <a:spLocks noChangeArrowheads="1"/>
          </p:cNvSpPr>
          <p:nvPr/>
        </p:nvSpPr>
        <p:spPr bwMode="auto">
          <a:xfrm>
            <a:off x="536575" y="1243013"/>
            <a:ext cx="8042275" cy="930275"/>
          </a:xfrm>
          <a:prstGeom prst="rightArrow">
            <a:avLst>
              <a:gd name="adj1" fmla="val 29500"/>
              <a:gd name="adj2" fmla="val 252828"/>
            </a:avLst>
          </a:prstGeom>
          <a:solidFill>
            <a:schemeClr val="tx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5" name="Text Box 22">
            <a:extLst>
              <a:ext uri="{FF2B5EF4-FFF2-40B4-BE49-F238E27FC236}">
                <a16:creationId xmlns:a16="http://schemas.microsoft.com/office/drawing/2014/main" id="{6040BC32-0C57-4D9C-B1EC-21F063376DFE}"/>
              </a:ext>
            </a:extLst>
          </p:cNvPr>
          <p:cNvSpPr txBox="1">
            <a:spLocks noChangeArrowheads="1"/>
          </p:cNvSpPr>
          <p:nvPr/>
        </p:nvSpPr>
        <p:spPr bwMode="auto">
          <a:xfrm>
            <a:off x="487363" y="2192338"/>
            <a:ext cx="84074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Keep looking and listening for traffic while you cross</a:t>
            </a:r>
          </a:p>
          <a:p>
            <a:pPr eaLnBrk="1" hangingPunct="1">
              <a:spcBef>
                <a:spcPct val="50000"/>
              </a:spcBef>
              <a:buFontTx/>
              <a:buNone/>
            </a:pPr>
            <a:r>
              <a:rPr lang="en-GB" altLang="en-US" sz="2400"/>
              <a:t>Look out for cyclists and motorcyclists travelling between lanes of traffic</a:t>
            </a:r>
          </a:p>
          <a:p>
            <a:pPr eaLnBrk="1" hangingPunct="1">
              <a:spcBef>
                <a:spcPct val="50000"/>
              </a:spcBef>
              <a:buFontTx/>
              <a:buNone/>
            </a:pPr>
            <a:r>
              <a:rPr lang="en-GB" altLang="en-US" sz="2400"/>
              <a:t>Always walk never run, you might trip up! Go straight across to the other side</a:t>
            </a:r>
          </a:p>
          <a:p>
            <a:pPr eaLnBrk="1" hangingPunct="1">
              <a:spcBef>
                <a:spcPct val="50000"/>
              </a:spcBef>
              <a:buFontTx/>
              <a:buNone/>
            </a:pPr>
            <a:r>
              <a:rPr lang="en-GB" altLang="en-US" sz="2400"/>
              <a:t>Never walk diagonally across the road, its longer and takes more time!</a:t>
            </a:r>
          </a:p>
        </p:txBody>
      </p:sp>
      <p:sp>
        <p:nvSpPr>
          <p:cNvPr id="20485" name="Text Box 23">
            <a:extLst>
              <a:ext uri="{FF2B5EF4-FFF2-40B4-BE49-F238E27FC236}">
                <a16:creationId xmlns:a16="http://schemas.microsoft.com/office/drawing/2014/main" id="{231EE254-312E-4236-945E-729E9F0FCE03}"/>
              </a:ext>
            </a:extLst>
          </p:cNvPr>
          <p:cNvSpPr txBox="1">
            <a:spLocks noChangeArrowheads="1"/>
          </p:cNvSpPr>
          <p:nvPr/>
        </p:nvSpPr>
        <p:spPr bwMode="auto">
          <a:xfrm>
            <a:off x="4067175" y="6165850"/>
            <a:ext cx="504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800" b="1">
                <a:solidFill>
                  <a:schemeClr val="bg1"/>
                </a:solidFill>
              </a:rPr>
              <a:t>Green Cross Code</a:t>
            </a:r>
          </a:p>
        </p:txBody>
      </p:sp>
      <p:pic>
        <p:nvPicPr>
          <p:cNvPr id="20486" name="Picture 1">
            <a:extLst>
              <a:ext uri="{FF2B5EF4-FFF2-40B4-BE49-F238E27FC236}">
                <a16:creationId xmlns:a16="http://schemas.microsoft.com/office/drawing/2014/main" id="{66BD2E47-13BF-45A5-8148-65A117259D0C}"/>
              </a:ext>
            </a:extLst>
          </p:cNvPr>
          <p:cNvPicPr>
            <a:picLocks noChangeAspect="1"/>
          </p:cNvPicPr>
          <p:nvPr/>
        </p:nvPicPr>
        <p:blipFill>
          <a:blip r:embed="rId3">
            <a:extLst>
              <a:ext uri="{28A0092B-C50C-407E-A947-70E740481C1C}">
                <a14:useLocalDpi xmlns:a14="http://schemas.microsoft.com/office/drawing/2010/main" val="0"/>
              </a:ext>
            </a:extLst>
          </a:blip>
          <a:srcRect r="15041"/>
          <a:stretch>
            <a:fillRect/>
          </a:stretch>
        </p:blipFill>
        <p:spPr bwMode="auto">
          <a:xfrm>
            <a:off x="0" y="5645150"/>
            <a:ext cx="30432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
            <a:extLst>
              <a:ext uri="{FF2B5EF4-FFF2-40B4-BE49-F238E27FC236}">
                <a16:creationId xmlns:a16="http://schemas.microsoft.com/office/drawing/2014/main" id="{56F3FF75-6EF5-407A-882D-869F93FDC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5313363"/>
            <a:ext cx="9937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anim calcmode="lin" valueType="num">
                                      <p:cBhvr>
                                        <p:cTn id="8" dur="2000" fill="hold"/>
                                        <p:tgtEl>
                                          <p:spTgt spid="20483"/>
                                        </p:tgtEl>
                                        <p:attrNameLst>
                                          <p:attrName>ppt_w</p:attrName>
                                        </p:attrNameLst>
                                      </p:cBhvr>
                                      <p:tavLst>
                                        <p:tav tm="0" fmla="#ppt_w*sin(2.5*pi*$)">
                                          <p:val>
                                            <p:fltVal val="0"/>
                                          </p:val>
                                        </p:tav>
                                        <p:tav tm="100000">
                                          <p:val>
                                            <p:fltVal val="1"/>
                                          </p:val>
                                        </p:tav>
                                      </p:tavLst>
                                    </p:anim>
                                    <p:anim calcmode="lin" valueType="num">
                                      <p:cBhvr>
                                        <p:cTn id="9" dur="2000" fill="hold"/>
                                        <p:tgtEl>
                                          <p:spTgt spid="20483"/>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45"/>
                                        </p:tgtEl>
                                        <p:attrNameLst>
                                          <p:attrName>style.visibility</p:attrName>
                                        </p:attrNameLst>
                                      </p:cBhvr>
                                      <p:to>
                                        <p:strVal val="visible"/>
                                      </p:to>
                                    </p:set>
                                    <p:animEffect transition="in" filter="fade">
                                      <p:cBhvr>
                                        <p:cTn id="14"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1024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6868</TotalTime>
  <Words>863</Words>
  <Application>Microsoft Office PowerPoint</Application>
  <PresentationFormat>On-screen Show (4:3)</PresentationFormat>
  <Paragraphs>71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Arial Black</vt:lpstr>
      <vt:lpstr>Default Design</vt:lpstr>
      <vt:lpstr>The Green Cross Code</vt:lpstr>
      <vt:lpstr>PowerPoint Presentation</vt:lpstr>
      <vt:lpstr>PowerPoint Presentation</vt:lpstr>
      <vt:lpstr>PowerPoint Presentation</vt:lpstr>
      <vt:lpstr>Stop!</vt:lpstr>
      <vt:lpstr>Look all around for traffic and listen </vt:lpstr>
      <vt:lpstr>PowerPoint Presentation</vt:lpstr>
      <vt:lpstr>PowerPoint Presentation</vt:lpstr>
      <vt:lpstr>PowerPoint Presentation</vt:lpstr>
      <vt:lpstr>DON’T GET DISTRACTED WHEN CROSSING THE ROAD</vt:lpstr>
      <vt:lpstr>PowerPoint Presentation</vt:lpstr>
    </vt:vector>
  </TitlesOfParts>
  <Company>Nottinghamshire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cg31</dc:creator>
  <cp:lastModifiedBy>Julian Greer</cp:lastModifiedBy>
  <cp:revision>97</cp:revision>
  <cp:lastPrinted>2012-10-02T09:11:37Z</cp:lastPrinted>
  <dcterms:created xsi:type="dcterms:W3CDTF">2009-08-19T08:59:52Z</dcterms:created>
  <dcterms:modified xsi:type="dcterms:W3CDTF">2021-01-13T14:06:03Z</dcterms:modified>
</cp:coreProperties>
</file>