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26" autoAdjust="0"/>
    <p:restoredTop sz="94660"/>
  </p:normalViewPr>
  <p:slideViewPr>
    <p:cSldViewPr snapToGrid="0">
      <p:cViewPr varScale="1">
        <p:scale>
          <a:sx n="68" d="100"/>
          <a:sy n="68" d="100"/>
        </p:scale>
        <p:origin x="9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CB5C-9C74-443D-9D19-80F855E066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21D476-C6A1-4AB9-9B4D-F0152BE092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1D1F50-F834-4921-8BA3-3A51655D3BEA}"/>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5" name="Footer Placeholder 4">
            <a:extLst>
              <a:ext uri="{FF2B5EF4-FFF2-40B4-BE49-F238E27FC236}">
                <a16:creationId xmlns:a16="http://schemas.microsoft.com/office/drawing/2014/main" id="{E0B1219D-F2AF-4DBB-883E-EC1DF2746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DE55F0-0C6C-402F-B3AB-8DA0EA084B19}"/>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98539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F311-74F3-41DC-9F7F-B888E7F6C7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2B10D-86D4-457D-B03E-5381234EDE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BA121-ACE6-4CC2-B2E5-7E1ACE9D779E}"/>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5" name="Footer Placeholder 4">
            <a:extLst>
              <a:ext uri="{FF2B5EF4-FFF2-40B4-BE49-F238E27FC236}">
                <a16:creationId xmlns:a16="http://schemas.microsoft.com/office/drawing/2014/main" id="{AE94CBA2-90AA-4C53-8104-CAA8DEAAAD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A2D522-FA10-492B-B62E-45220CCC8C74}"/>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138372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43A30-70A3-4742-B931-47E5BB4017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06CEBA-8BD4-4E58-92DE-D70382216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E18A86-C237-441B-9437-DDA0EE9C25C1}"/>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5" name="Footer Placeholder 4">
            <a:extLst>
              <a:ext uri="{FF2B5EF4-FFF2-40B4-BE49-F238E27FC236}">
                <a16:creationId xmlns:a16="http://schemas.microsoft.com/office/drawing/2014/main" id="{9714BE92-A6EE-4562-870E-9FD9EC4042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E56F91-E00C-42C8-A2AD-29917BE526A8}"/>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244812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23E9-B33F-4B5C-BC08-7EF741F6A9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7C963B-A1F6-4D3D-B2CB-E8D10E5B4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6D05B-A3C8-4305-BEBC-52DAB7333C00}"/>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5" name="Footer Placeholder 4">
            <a:extLst>
              <a:ext uri="{FF2B5EF4-FFF2-40B4-BE49-F238E27FC236}">
                <a16:creationId xmlns:a16="http://schemas.microsoft.com/office/drawing/2014/main" id="{6627F28A-FAFF-46E4-93B4-B612AA665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6376F4-F719-4147-B71B-AF4C69F8F3DF}"/>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8059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8599A-733B-40A9-A463-3F36508A80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F789FA-A67E-4746-BFFD-61A77A131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535FD1-2AFE-4B8B-8FC1-43E2F8720FED}"/>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5" name="Footer Placeholder 4">
            <a:extLst>
              <a:ext uri="{FF2B5EF4-FFF2-40B4-BE49-F238E27FC236}">
                <a16:creationId xmlns:a16="http://schemas.microsoft.com/office/drawing/2014/main" id="{5F5814C8-C450-449C-87F6-3672F149E7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A1F336-18D1-4AEA-A586-F1615E1934ED}"/>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272957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96A7-BE50-483A-AB46-F83A9F06DF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C6B6A2-1D5D-46ED-885E-CC6BCBB7F0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05E74D-D7B8-4CE7-A19C-A31B5B4FA0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E30E89-5C12-4396-8575-36FA4E395799}"/>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6" name="Footer Placeholder 5">
            <a:extLst>
              <a:ext uri="{FF2B5EF4-FFF2-40B4-BE49-F238E27FC236}">
                <a16:creationId xmlns:a16="http://schemas.microsoft.com/office/drawing/2014/main" id="{8D03E1F3-D408-4A4D-BB87-6E5B23B5D0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EA15B8-7520-4DAE-B572-7BD5317299BC}"/>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359242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2265-9F36-4CE8-8416-2C6BC2A08E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797F42-186D-42E7-AA30-87A5672A4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3323D9-FE60-4E8E-8401-48B7EAD3D3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61F4F9-0C07-4882-B293-AC5FCCF9E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0783C-A684-4A24-A1E9-4F84178609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303555-F38F-4B45-B4C1-637E973DEE92}"/>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8" name="Footer Placeholder 7">
            <a:extLst>
              <a:ext uri="{FF2B5EF4-FFF2-40B4-BE49-F238E27FC236}">
                <a16:creationId xmlns:a16="http://schemas.microsoft.com/office/drawing/2014/main" id="{2B00E921-0DD1-4613-A465-ED55C4F5C7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561731-F547-41F6-B188-60549BB40218}"/>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121033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6186-182D-4D31-9155-948A52F652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C1D3B9-2E60-4900-A9A8-3B76D047DD04}"/>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4" name="Footer Placeholder 3">
            <a:extLst>
              <a:ext uri="{FF2B5EF4-FFF2-40B4-BE49-F238E27FC236}">
                <a16:creationId xmlns:a16="http://schemas.microsoft.com/office/drawing/2014/main" id="{D3C7DEFB-1F8A-4522-8B6A-9A12665450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EDB541-11B0-4FA6-90C8-01E6CAC6DA2E}"/>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224087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0B0B0-278C-4DCA-919A-E968BF76737C}"/>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3" name="Footer Placeholder 2">
            <a:extLst>
              <a:ext uri="{FF2B5EF4-FFF2-40B4-BE49-F238E27FC236}">
                <a16:creationId xmlns:a16="http://schemas.microsoft.com/office/drawing/2014/main" id="{F98B2D96-C3C3-4C03-9889-2D7FE38CA2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A3B4F0-6E6B-4AA9-80ED-C9E81723421B}"/>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225505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6BB0-002E-48FE-A89A-3ACF43D62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9BA1B8-80A2-4BE8-8213-50ACB9CBB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979D2F-1404-476B-AA0E-73E2E8F52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32E38-D8D7-4C7E-9E95-A8F6CEF8A6B0}"/>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6" name="Footer Placeholder 5">
            <a:extLst>
              <a:ext uri="{FF2B5EF4-FFF2-40B4-BE49-F238E27FC236}">
                <a16:creationId xmlns:a16="http://schemas.microsoft.com/office/drawing/2014/main" id="{84D250E8-694A-4019-8A54-2D93F5DB29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C41381-89A0-4598-A508-AEBA6E21FB10}"/>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88988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8B92-14F2-46A7-A6B0-BA57C112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06A0F3-8A7E-494A-BA67-A7E19BF8C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5AF3B8-2142-4351-BC23-1009510F5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45960-80ED-4921-83D9-777723EB9D76}"/>
              </a:ext>
            </a:extLst>
          </p:cNvPr>
          <p:cNvSpPr>
            <a:spLocks noGrp="1"/>
          </p:cNvSpPr>
          <p:nvPr>
            <p:ph type="dt" sz="half" idx="10"/>
          </p:nvPr>
        </p:nvSpPr>
        <p:spPr/>
        <p:txBody>
          <a:bodyPr/>
          <a:lstStyle/>
          <a:p>
            <a:fld id="{80417E61-734E-48C9-ABDF-630F1E21AA70}" type="datetimeFigureOut">
              <a:rPr lang="en-GB" smtClean="0"/>
              <a:t>03/12/2020</a:t>
            </a:fld>
            <a:endParaRPr lang="en-GB"/>
          </a:p>
        </p:txBody>
      </p:sp>
      <p:sp>
        <p:nvSpPr>
          <p:cNvPr id="6" name="Footer Placeholder 5">
            <a:extLst>
              <a:ext uri="{FF2B5EF4-FFF2-40B4-BE49-F238E27FC236}">
                <a16:creationId xmlns:a16="http://schemas.microsoft.com/office/drawing/2014/main" id="{0D4AA52D-55FC-4CF4-8AAC-F2E274CD51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2C924A-D4DE-48F6-8996-2267951E978D}"/>
              </a:ext>
            </a:extLst>
          </p:cNvPr>
          <p:cNvSpPr>
            <a:spLocks noGrp="1"/>
          </p:cNvSpPr>
          <p:nvPr>
            <p:ph type="sldNum" sz="quarter" idx="12"/>
          </p:nvPr>
        </p:nvSpPr>
        <p:spPr/>
        <p:txBody>
          <a:bodyPr/>
          <a:lstStyle/>
          <a:p>
            <a:fld id="{14F61108-992F-4BEF-A20E-EF51D8850C74}" type="slidenum">
              <a:rPr lang="en-GB" smtClean="0"/>
              <a:t>‹#›</a:t>
            </a:fld>
            <a:endParaRPr lang="en-GB"/>
          </a:p>
        </p:txBody>
      </p:sp>
    </p:spTree>
    <p:extLst>
      <p:ext uri="{BB962C8B-B14F-4D97-AF65-F5344CB8AC3E}">
        <p14:creationId xmlns:p14="http://schemas.microsoft.com/office/powerpoint/2010/main" val="344043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ACAC2-3E56-41B2-B749-3B8135741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A7CC0A-5D89-4DD8-8AE4-EDEEDE204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140351-ABC3-4900-8B91-485F0479D3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17E61-734E-48C9-ABDF-630F1E21AA70}" type="datetimeFigureOut">
              <a:rPr lang="en-GB" smtClean="0"/>
              <a:t>03/12/2020</a:t>
            </a:fld>
            <a:endParaRPr lang="en-GB"/>
          </a:p>
        </p:txBody>
      </p:sp>
      <p:sp>
        <p:nvSpPr>
          <p:cNvPr id="5" name="Footer Placeholder 4">
            <a:extLst>
              <a:ext uri="{FF2B5EF4-FFF2-40B4-BE49-F238E27FC236}">
                <a16:creationId xmlns:a16="http://schemas.microsoft.com/office/drawing/2014/main" id="{FFA67905-E4E0-49C8-BBB0-47CBDC75C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5655BF-F037-4989-BD35-8924DBECA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61108-992F-4BEF-A20E-EF51D8850C74}" type="slidenum">
              <a:rPr lang="en-GB" smtClean="0"/>
              <a:t>‹#›</a:t>
            </a:fld>
            <a:endParaRPr lang="en-GB"/>
          </a:p>
        </p:txBody>
      </p:sp>
    </p:spTree>
    <p:extLst>
      <p:ext uri="{BB962C8B-B14F-4D97-AF65-F5344CB8AC3E}">
        <p14:creationId xmlns:p14="http://schemas.microsoft.com/office/powerpoint/2010/main" val="3216388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E848-9B69-4422-8BD1-53625F4AA418}"/>
              </a:ext>
            </a:extLst>
          </p:cNvPr>
          <p:cNvSpPr>
            <a:spLocks noGrp="1"/>
          </p:cNvSpPr>
          <p:nvPr>
            <p:ph type="ctrTitle"/>
          </p:nvPr>
        </p:nvSpPr>
        <p:spPr>
          <a:xfrm>
            <a:off x="7464614" y="1783959"/>
            <a:ext cx="4087306" cy="2889114"/>
          </a:xfrm>
        </p:spPr>
        <p:txBody>
          <a:bodyPr anchor="b">
            <a:normAutofit/>
          </a:bodyPr>
          <a:lstStyle/>
          <a:p>
            <a:pPr algn="l"/>
            <a:r>
              <a:rPr lang="en-US" sz="5000"/>
              <a:t>NASA Exercise: Survival on the Moon</a:t>
            </a:r>
            <a:endParaRPr lang="en-GB" sz="5000"/>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4937940-95B5-41D1-A7C2-417185D251AC}"/>
              </a:ext>
            </a:extLst>
          </p:cNvPr>
          <p:cNvPicPr>
            <a:picLocks noChangeAspect="1"/>
          </p:cNvPicPr>
          <p:nvPr/>
        </p:nvPicPr>
        <p:blipFill rotWithShape="1">
          <a:blip r:embed="rId2"/>
          <a:srcRect l="33128"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22892169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5EB2-D4AF-4A32-A5DE-31B531B906F7}"/>
              </a:ext>
            </a:extLst>
          </p:cNvPr>
          <p:cNvSpPr>
            <a:spLocks noGrp="1"/>
          </p:cNvSpPr>
          <p:nvPr>
            <p:ph type="title"/>
          </p:nvPr>
        </p:nvSpPr>
        <p:spPr>
          <a:xfrm>
            <a:off x="6053668" y="803325"/>
            <a:ext cx="5314536" cy="1325563"/>
          </a:xfrm>
        </p:spPr>
        <p:txBody>
          <a:bodyPr>
            <a:normAutofit/>
          </a:bodyPr>
          <a:lstStyle/>
          <a:p>
            <a:r>
              <a:rPr lang="en-GB" dirty="0"/>
              <a:t>Mission</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oon">
            <a:extLst>
              <a:ext uri="{FF2B5EF4-FFF2-40B4-BE49-F238E27FC236}">
                <a16:creationId xmlns:a16="http://schemas.microsoft.com/office/drawing/2014/main" id="{E1FD7CCD-A0DE-4877-9D7F-982FCB91A6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03786E96-3197-4114-B9D0-9CB6C3E8B83C}"/>
              </a:ext>
            </a:extLst>
          </p:cNvPr>
          <p:cNvSpPr>
            <a:spLocks noGrp="1"/>
          </p:cNvSpPr>
          <p:nvPr>
            <p:ph idx="1"/>
          </p:nvPr>
        </p:nvSpPr>
        <p:spPr>
          <a:xfrm>
            <a:off x="6053668" y="1842791"/>
            <a:ext cx="5314543" cy="4071448"/>
          </a:xfrm>
        </p:spPr>
        <p:txBody>
          <a:bodyPr anchor="t">
            <a:noAutofit/>
          </a:bodyPr>
          <a:lstStyle/>
          <a:p>
            <a:pPr marL="0" indent="0">
              <a:buNone/>
            </a:pPr>
            <a:r>
              <a:rPr lang="en-US" sz="1800" dirty="0"/>
              <a:t>You are a member of a space crew originally scheduled to rendezvous with a mother ship on the lighted surface of the moon. However, due to mechanical difficulties, your ship was forced to land at a spot some 200 miles from the rendezvous point. During reentry and landing, much of the equipment aboard was damaged and, since survival depends on reaching the mother ship, the most critical items available must be chosen for the 200-mile trip. Below are listed the 15 items left intact and undamaged after landing. Your task is to rank order them in terms of their importance for your crew in allowing them to reach the rendezvous point. Place the number 1 by the most important item, the number 2 by the second most important, and so on through number 15 for the least important. </a:t>
            </a:r>
            <a:endParaRPr lang="en-GB" sz="1800" dirty="0"/>
          </a:p>
        </p:txBody>
      </p:sp>
    </p:spTree>
    <p:extLst>
      <p:ext uri="{BB962C8B-B14F-4D97-AF65-F5344CB8AC3E}">
        <p14:creationId xmlns:p14="http://schemas.microsoft.com/office/powerpoint/2010/main" val="118993453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B33F62F1-6B68-41A0-B662-44AB6C411756}"/>
              </a:ext>
            </a:extLst>
          </p:cNvPr>
          <p:cNvGraphicFramePr>
            <a:graphicFrameLocks noGrp="1"/>
          </p:cNvGraphicFramePr>
          <p:nvPr>
            <p:extLst>
              <p:ext uri="{D42A27DB-BD31-4B8C-83A1-F6EECF244321}">
                <p14:modId xmlns:p14="http://schemas.microsoft.com/office/powerpoint/2010/main" val="3642723792"/>
              </p:ext>
            </p:extLst>
          </p:nvPr>
        </p:nvGraphicFramePr>
        <p:xfrm>
          <a:off x="889233" y="436227"/>
          <a:ext cx="10771464" cy="5905850"/>
        </p:xfrm>
        <a:graphic>
          <a:graphicData uri="http://schemas.openxmlformats.org/drawingml/2006/table">
            <a:tbl>
              <a:tblPr firstRow="1" bandRow="1">
                <a:tableStyleId>{5940675A-B579-460E-94D1-54222C63F5DA}</a:tableStyleId>
              </a:tblPr>
              <a:tblGrid>
                <a:gridCol w="3590488">
                  <a:extLst>
                    <a:ext uri="{9D8B030D-6E8A-4147-A177-3AD203B41FA5}">
                      <a16:colId xmlns:a16="http://schemas.microsoft.com/office/drawing/2014/main" val="725166468"/>
                    </a:ext>
                  </a:extLst>
                </a:gridCol>
                <a:gridCol w="3590488">
                  <a:extLst>
                    <a:ext uri="{9D8B030D-6E8A-4147-A177-3AD203B41FA5}">
                      <a16:colId xmlns:a16="http://schemas.microsoft.com/office/drawing/2014/main" val="2201122221"/>
                    </a:ext>
                  </a:extLst>
                </a:gridCol>
                <a:gridCol w="3590488">
                  <a:extLst>
                    <a:ext uri="{9D8B030D-6E8A-4147-A177-3AD203B41FA5}">
                      <a16:colId xmlns:a16="http://schemas.microsoft.com/office/drawing/2014/main" val="2447366293"/>
                    </a:ext>
                  </a:extLst>
                </a:gridCol>
              </a:tblGrid>
              <a:tr h="1181170">
                <a:tc>
                  <a:txBody>
                    <a:bodyPr/>
                    <a:lstStyle/>
                    <a:p>
                      <a:r>
                        <a:rPr lang="en-GB" dirty="0"/>
                        <a:t>Box of matches</a:t>
                      </a:r>
                    </a:p>
                  </a:txBody>
                  <a:tcPr/>
                </a:tc>
                <a:tc>
                  <a:txBody>
                    <a:bodyPr/>
                    <a:lstStyle/>
                    <a:p>
                      <a:r>
                        <a:rPr lang="en-GB" dirty="0"/>
                        <a:t>Food Concentrate</a:t>
                      </a:r>
                    </a:p>
                  </a:txBody>
                  <a:tcPr/>
                </a:tc>
                <a:tc>
                  <a:txBody>
                    <a:bodyPr/>
                    <a:lstStyle/>
                    <a:p>
                      <a:r>
                        <a:rPr lang="en-GB" dirty="0"/>
                        <a:t>20m of nylon rope</a:t>
                      </a:r>
                    </a:p>
                  </a:txBody>
                  <a:tcPr/>
                </a:tc>
                <a:extLst>
                  <a:ext uri="{0D108BD9-81ED-4DB2-BD59-A6C34878D82A}">
                    <a16:rowId xmlns:a16="http://schemas.microsoft.com/office/drawing/2014/main" val="459565403"/>
                  </a:ext>
                </a:extLst>
              </a:tr>
              <a:tr h="1181170">
                <a:tc>
                  <a:txBody>
                    <a:bodyPr/>
                    <a:lstStyle/>
                    <a:p>
                      <a:r>
                        <a:rPr lang="en-GB" dirty="0"/>
                        <a:t>Parachute Silk</a:t>
                      </a:r>
                    </a:p>
                  </a:txBody>
                  <a:tcPr/>
                </a:tc>
                <a:tc>
                  <a:txBody>
                    <a:bodyPr/>
                    <a:lstStyle/>
                    <a:p>
                      <a:r>
                        <a:rPr lang="en-GB" dirty="0"/>
                        <a:t>Portable heating unit</a:t>
                      </a:r>
                    </a:p>
                  </a:txBody>
                  <a:tcPr/>
                </a:tc>
                <a:tc>
                  <a:txBody>
                    <a:bodyPr/>
                    <a:lstStyle/>
                    <a:p>
                      <a:r>
                        <a:rPr lang="en-GB" dirty="0"/>
                        <a:t>2 x .45 </a:t>
                      </a:r>
                      <a:r>
                        <a:rPr lang="en-GB" dirty="0" err="1"/>
                        <a:t>caliber</a:t>
                      </a:r>
                      <a:r>
                        <a:rPr lang="en-GB" dirty="0"/>
                        <a:t> pistols</a:t>
                      </a:r>
                    </a:p>
                  </a:txBody>
                  <a:tcPr/>
                </a:tc>
                <a:extLst>
                  <a:ext uri="{0D108BD9-81ED-4DB2-BD59-A6C34878D82A}">
                    <a16:rowId xmlns:a16="http://schemas.microsoft.com/office/drawing/2014/main" val="1668989543"/>
                  </a:ext>
                </a:extLst>
              </a:tr>
              <a:tr h="1181170">
                <a:tc>
                  <a:txBody>
                    <a:bodyPr/>
                    <a:lstStyle/>
                    <a:p>
                      <a:r>
                        <a:rPr lang="en-GB" dirty="0"/>
                        <a:t>Case of dehydrated milk</a:t>
                      </a:r>
                    </a:p>
                  </a:txBody>
                  <a:tcPr/>
                </a:tc>
                <a:tc>
                  <a:txBody>
                    <a:bodyPr/>
                    <a:lstStyle/>
                    <a:p>
                      <a:r>
                        <a:rPr lang="en-GB" dirty="0"/>
                        <a:t>2 x 50kg tanks of oxygen</a:t>
                      </a:r>
                    </a:p>
                  </a:txBody>
                  <a:tcPr/>
                </a:tc>
                <a:tc>
                  <a:txBody>
                    <a:bodyPr/>
                    <a:lstStyle/>
                    <a:p>
                      <a:r>
                        <a:rPr lang="en-GB" dirty="0"/>
                        <a:t>Stellar Map</a:t>
                      </a:r>
                    </a:p>
                  </a:txBody>
                  <a:tcPr/>
                </a:tc>
                <a:extLst>
                  <a:ext uri="{0D108BD9-81ED-4DB2-BD59-A6C34878D82A}">
                    <a16:rowId xmlns:a16="http://schemas.microsoft.com/office/drawing/2014/main" val="372657455"/>
                  </a:ext>
                </a:extLst>
              </a:tr>
              <a:tr h="1181170">
                <a:tc>
                  <a:txBody>
                    <a:bodyPr/>
                    <a:lstStyle/>
                    <a:p>
                      <a:r>
                        <a:rPr lang="en-GB" dirty="0"/>
                        <a:t>Self-inflating life raft</a:t>
                      </a:r>
                    </a:p>
                  </a:txBody>
                  <a:tcPr/>
                </a:tc>
                <a:tc>
                  <a:txBody>
                    <a:bodyPr/>
                    <a:lstStyle/>
                    <a:p>
                      <a:r>
                        <a:rPr lang="en-GB" dirty="0"/>
                        <a:t>20ltrs of water</a:t>
                      </a:r>
                    </a:p>
                  </a:txBody>
                  <a:tcPr/>
                </a:tc>
                <a:tc>
                  <a:txBody>
                    <a:bodyPr/>
                    <a:lstStyle/>
                    <a:p>
                      <a:r>
                        <a:rPr lang="en-GB" dirty="0"/>
                        <a:t>Signal flare</a:t>
                      </a:r>
                    </a:p>
                  </a:txBody>
                  <a:tcPr/>
                </a:tc>
                <a:extLst>
                  <a:ext uri="{0D108BD9-81ED-4DB2-BD59-A6C34878D82A}">
                    <a16:rowId xmlns:a16="http://schemas.microsoft.com/office/drawing/2014/main" val="955828515"/>
                  </a:ext>
                </a:extLst>
              </a:tr>
              <a:tr h="1181170">
                <a:tc>
                  <a:txBody>
                    <a:bodyPr/>
                    <a:lstStyle/>
                    <a:p>
                      <a:r>
                        <a:rPr lang="en-GB" dirty="0"/>
                        <a:t>First aid kit (</a:t>
                      </a:r>
                      <a:r>
                        <a:rPr lang="en-GB" dirty="0" err="1"/>
                        <a:t>inc</a:t>
                      </a:r>
                      <a:r>
                        <a:rPr lang="en-GB" dirty="0"/>
                        <a:t> injection needles)</a:t>
                      </a:r>
                    </a:p>
                  </a:txBody>
                  <a:tcPr/>
                </a:tc>
                <a:tc>
                  <a:txBody>
                    <a:bodyPr/>
                    <a:lstStyle/>
                    <a:p>
                      <a:r>
                        <a:rPr lang="en-GB" dirty="0"/>
                        <a:t>Magnetic Compass</a:t>
                      </a:r>
                    </a:p>
                  </a:txBody>
                  <a:tcPr/>
                </a:tc>
                <a:tc>
                  <a:txBody>
                    <a:bodyPr/>
                    <a:lstStyle/>
                    <a:p>
                      <a:r>
                        <a:rPr lang="en-GB" dirty="0"/>
                        <a:t>Solar-powered FM receiver-transmitter</a:t>
                      </a:r>
                    </a:p>
                  </a:txBody>
                  <a:tcPr/>
                </a:tc>
                <a:extLst>
                  <a:ext uri="{0D108BD9-81ED-4DB2-BD59-A6C34878D82A}">
                    <a16:rowId xmlns:a16="http://schemas.microsoft.com/office/drawing/2014/main" val="2342881490"/>
                  </a:ext>
                </a:extLst>
              </a:tr>
            </a:tbl>
          </a:graphicData>
        </a:graphic>
      </p:graphicFrame>
      <p:pic>
        <p:nvPicPr>
          <p:cNvPr id="1026" name="Picture 2" descr="See the source image">
            <a:extLst>
              <a:ext uri="{FF2B5EF4-FFF2-40B4-BE49-F238E27FC236}">
                <a16:creationId xmlns:a16="http://schemas.microsoft.com/office/drawing/2014/main" id="{FA785892-3528-4037-A3E5-F9B18D7ABE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69" b="13665"/>
          <a:stretch/>
        </p:blipFill>
        <p:spPr bwMode="auto">
          <a:xfrm>
            <a:off x="3145299" y="620785"/>
            <a:ext cx="989774" cy="80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C58B442-E367-4C8D-8FE2-7F57988A8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300" y="713065"/>
            <a:ext cx="1267670" cy="713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A4E0C821-4D6E-4E5A-8D1B-FFB48C1CE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5197" y="608202"/>
            <a:ext cx="1430750" cy="922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2E5C7876-EE09-4B50-AF65-53EA7BB18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5299" y="1760989"/>
            <a:ext cx="907409" cy="9074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ortable heating unit battery">
            <a:extLst>
              <a:ext uri="{FF2B5EF4-FFF2-40B4-BE49-F238E27FC236}">
                <a16:creationId xmlns:a16="http://schemas.microsoft.com/office/drawing/2014/main" id="{AF3FEB42-E46D-4A4C-A3C1-75114ADB0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4014" y="1726167"/>
            <a:ext cx="924693" cy="9074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F03ACE29-F650-4784-9C2F-0239E22F70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8913" y="1760989"/>
            <a:ext cx="1163449" cy="8725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extLst>
              <a:ext uri="{FF2B5EF4-FFF2-40B4-BE49-F238E27FC236}">
                <a16:creationId xmlns:a16="http://schemas.microsoft.com/office/drawing/2014/main" id="{D8C6486B-31B8-4B84-A9F6-6E380F703B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9916" y="3176661"/>
            <a:ext cx="1397467" cy="7546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a:extLst>
              <a:ext uri="{FF2B5EF4-FFF2-40B4-BE49-F238E27FC236}">
                <a16:creationId xmlns:a16="http://schemas.microsoft.com/office/drawing/2014/main" id="{25E925F0-EBAD-4B91-AD6E-8BDB2A01A1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8270" y="2975295"/>
            <a:ext cx="1216180" cy="90740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extLst>
              <a:ext uri="{FF2B5EF4-FFF2-40B4-BE49-F238E27FC236}">
                <a16:creationId xmlns:a16="http://schemas.microsoft.com/office/drawing/2014/main" id="{B8696760-0A61-4247-AC56-862F056B8A3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271" r="22604"/>
          <a:stretch/>
        </p:blipFill>
        <p:spPr bwMode="auto">
          <a:xfrm>
            <a:off x="9940954" y="2896298"/>
            <a:ext cx="998290" cy="9614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a:extLst>
              <a:ext uri="{FF2B5EF4-FFF2-40B4-BE49-F238E27FC236}">
                <a16:creationId xmlns:a16="http://schemas.microsoft.com/office/drawing/2014/main" id="{A5EB9318-2DEC-4210-895E-9341B904653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1173" b="19182"/>
          <a:stretch/>
        </p:blipFill>
        <p:spPr bwMode="auto">
          <a:xfrm>
            <a:off x="3251960" y="4233675"/>
            <a:ext cx="1184421" cy="8248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a:extLst>
              <a:ext uri="{FF2B5EF4-FFF2-40B4-BE49-F238E27FC236}">
                <a16:creationId xmlns:a16="http://schemas.microsoft.com/office/drawing/2014/main" id="{7A5DD632-1334-44AF-B56E-D4283CEAA8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4966" y="4060273"/>
            <a:ext cx="1563742" cy="104249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ee the source image">
            <a:extLst>
              <a:ext uri="{FF2B5EF4-FFF2-40B4-BE49-F238E27FC236}">
                <a16:creationId xmlns:a16="http://schemas.microsoft.com/office/drawing/2014/main" id="{8AFBA12F-E1FB-49F6-9B02-4471D5821D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82603" y="3991062"/>
            <a:ext cx="877583" cy="115023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ee the source image">
            <a:extLst>
              <a:ext uri="{FF2B5EF4-FFF2-40B4-BE49-F238E27FC236}">
                <a16:creationId xmlns:a16="http://schemas.microsoft.com/office/drawing/2014/main" id="{BA74D522-5F3E-42E9-B3A6-C4D7BCBA46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87726" y="5487454"/>
            <a:ext cx="749761" cy="74976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See the source image">
            <a:extLst>
              <a:ext uri="{FF2B5EF4-FFF2-40B4-BE49-F238E27FC236}">
                <a16:creationId xmlns:a16="http://schemas.microsoft.com/office/drawing/2014/main" id="{2347835C-BFDF-4847-84A8-1719F82003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7789" y="5344804"/>
            <a:ext cx="1068985" cy="81414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ee the source image">
            <a:extLst>
              <a:ext uri="{FF2B5EF4-FFF2-40B4-BE49-F238E27FC236}">
                <a16:creationId xmlns:a16="http://schemas.microsoft.com/office/drawing/2014/main" id="{EC4448EB-51CF-4F93-BCD5-78B8C6839D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85197" y="5519560"/>
            <a:ext cx="1290275" cy="78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0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B33F62F1-6B68-41A0-B662-44AB6C411756}"/>
              </a:ext>
            </a:extLst>
          </p:cNvPr>
          <p:cNvGraphicFramePr>
            <a:graphicFrameLocks noGrp="1"/>
          </p:cNvGraphicFramePr>
          <p:nvPr>
            <p:extLst>
              <p:ext uri="{D42A27DB-BD31-4B8C-83A1-F6EECF244321}">
                <p14:modId xmlns:p14="http://schemas.microsoft.com/office/powerpoint/2010/main" val="964041287"/>
              </p:ext>
            </p:extLst>
          </p:nvPr>
        </p:nvGraphicFramePr>
        <p:xfrm>
          <a:off x="889233" y="436227"/>
          <a:ext cx="10771464" cy="5905850"/>
        </p:xfrm>
        <a:graphic>
          <a:graphicData uri="http://schemas.openxmlformats.org/drawingml/2006/table">
            <a:tbl>
              <a:tblPr firstRow="1" bandRow="1">
                <a:tableStyleId>{5940675A-B579-460E-94D1-54222C63F5DA}</a:tableStyleId>
              </a:tblPr>
              <a:tblGrid>
                <a:gridCol w="3590488">
                  <a:extLst>
                    <a:ext uri="{9D8B030D-6E8A-4147-A177-3AD203B41FA5}">
                      <a16:colId xmlns:a16="http://schemas.microsoft.com/office/drawing/2014/main" val="725166468"/>
                    </a:ext>
                  </a:extLst>
                </a:gridCol>
                <a:gridCol w="3590488">
                  <a:extLst>
                    <a:ext uri="{9D8B030D-6E8A-4147-A177-3AD203B41FA5}">
                      <a16:colId xmlns:a16="http://schemas.microsoft.com/office/drawing/2014/main" val="2201122221"/>
                    </a:ext>
                  </a:extLst>
                </a:gridCol>
                <a:gridCol w="3590488">
                  <a:extLst>
                    <a:ext uri="{9D8B030D-6E8A-4147-A177-3AD203B41FA5}">
                      <a16:colId xmlns:a16="http://schemas.microsoft.com/office/drawing/2014/main" val="2447366293"/>
                    </a:ext>
                  </a:extLst>
                </a:gridCol>
              </a:tblGrid>
              <a:tr h="1181170">
                <a:tc>
                  <a:txBody>
                    <a:bodyPr/>
                    <a:lstStyle/>
                    <a:p>
                      <a:r>
                        <a:rPr lang="en-GB" dirty="0"/>
                        <a:t>15. Box of matches</a:t>
                      </a:r>
                    </a:p>
                  </a:txBody>
                  <a:tcPr/>
                </a:tc>
                <a:tc>
                  <a:txBody>
                    <a:bodyPr/>
                    <a:lstStyle/>
                    <a:p>
                      <a:r>
                        <a:rPr lang="en-GB" dirty="0"/>
                        <a:t>4. Food Concentrate</a:t>
                      </a:r>
                    </a:p>
                  </a:txBody>
                  <a:tcPr/>
                </a:tc>
                <a:tc>
                  <a:txBody>
                    <a:bodyPr/>
                    <a:lstStyle/>
                    <a:p>
                      <a:r>
                        <a:rPr lang="en-GB" dirty="0"/>
                        <a:t>6. 20m of nylon rope</a:t>
                      </a:r>
                    </a:p>
                  </a:txBody>
                  <a:tcPr/>
                </a:tc>
                <a:extLst>
                  <a:ext uri="{0D108BD9-81ED-4DB2-BD59-A6C34878D82A}">
                    <a16:rowId xmlns:a16="http://schemas.microsoft.com/office/drawing/2014/main" val="459565403"/>
                  </a:ext>
                </a:extLst>
              </a:tr>
              <a:tr h="1181170">
                <a:tc>
                  <a:txBody>
                    <a:bodyPr/>
                    <a:lstStyle/>
                    <a:p>
                      <a:r>
                        <a:rPr lang="en-GB" dirty="0"/>
                        <a:t>8. Parachute Silk</a:t>
                      </a:r>
                    </a:p>
                  </a:txBody>
                  <a:tcPr/>
                </a:tc>
                <a:tc>
                  <a:txBody>
                    <a:bodyPr/>
                    <a:lstStyle/>
                    <a:p>
                      <a:r>
                        <a:rPr lang="en-GB" dirty="0"/>
                        <a:t>13. Portable heating unit</a:t>
                      </a:r>
                    </a:p>
                  </a:txBody>
                  <a:tcPr/>
                </a:tc>
                <a:tc>
                  <a:txBody>
                    <a:bodyPr/>
                    <a:lstStyle/>
                    <a:p>
                      <a:r>
                        <a:rPr lang="en-GB" dirty="0"/>
                        <a:t>11. 2 x .45 </a:t>
                      </a:r>
                      <a:r>
                        <a:rPr lang="en-GB" dirty="0" err="1"/>
                        <a:t>caliber</a:t>
                      </a:r>
                      <a:r>
                        <a:rPr lang="en-GB" dirty="0"/>
                        <a:t> pistols</a:t>
                      </a:r>
                    </a:p>
                  </a:txBody>
                  <a:tcPr/>
                </a:tc>
                <a:extLst>
                  <a:ext uri="{0D108BD9-81ED-4DB2-BD59-A6C34878D82A}">
                    <a16:rowId xmlns:a16="http://schemas.microsoft.com/office/drawing/2014/main" val="1668989543"/>
                  </a:ext>
                </a:extLst>
              </a:tr>
              <a:tr h="1181170">
                <a:tc>
                  <a:txBody>
                    <a:bodyPr/>
                    <a:lstStyle/>
                    <a:p>
                      <a:r>
                        <a:rPr lang="en-GB" dirty="0"/>
                        <a:t>12. Case of dehydrated milk</a:t>
                      </a:r>
                    </a:p>
                  </a:txBody>
                  <a:tcPr/>
                </a:tc>
                <a:tc>
                  <a:txBody>
                    <a:bodyPr/>
                    <a:lstStyle/>
                    <a:p>
                      <a:r>
                        <a:rPr lang="en-GB" dirty="0"/>
                        <a:t>1. 2 x 50kg tanks of oxygen</a:t>
                      </a:r>
                    </a:p>
                  </a:txBody>
                  <a:tcPr/>
                </a:tc>
                <a:tc>
                  <a:txBody>
                    <a:bodyPr/>
                    <a:lstStyle/>
                    <a:p>
                      <a:r>
                        <a:rPr lang="en-GB" dirty="0"/>
                        <a:t>3. Stellar Map</a:t>
                      </a:r>
                    </a:p>
                  </a:txBody>
                  <a:tcPr/>
                </a:tc>
                <a:extLst>
                  <a:ext uri="{0D108BD9-81ED-4DB2-BD59-A6C34878D82A}">
                    <a16:rowId xmlns:a16="http://schemas.microsoft.com/office/drawing/2014/main" val="372657455"/>
                  </a:ext>
                </a:extLst>
              </a:tr>
              <a:tr h="1181170">
                <a:tc>
                  <a:txBody>
                    <a:bodyPr/>
                    <a:lstStyle/>
                    <a:p>
                      <a:r>
                        <a:rPr lang="en-GB" dirty="0"/>
                        <a:t>9. Self-inflating life raft</a:t>
                      </a:r>
                    </a:p>
                  </a:txBody>
                  <a:tcPr/>
                </a:tc>
                <a:tc>
                  <a:txBody>
                    <a:bodyPr/>
                    <a:lstStyle/>
                    <a:p>
                      <a:r>
                        <a:rPr lang="en-GB" dirty="0"/>
                        <a:t>2.20ltrs of water</a:t>
                      </a:r>
                    </a:p>
                  </a:txBody>
                  <a:tcPr/>
                </a:tc>
                <a:tc>
                  <a:txBody>
                    <a:bodyPr/>
                    <a:lstStyle/>
                    <a:p>
                      <a:r>
                        <a:rPr lang="en-GB" dirty="0"/>
                        <a:t>10. Signal flare</a:t>
                      </a:r>
                    </a:p>
                  </a:txBody>
                  <a:tcPr/>
                </a:tc>
                <a:extLst>
                  <a:ext uri="{0D108BD9-81ED-4DB2-BD59-A6C34878D82A}">
                    <a16:rowId xmlns:a16="http://schemas.microsoft.com/office/drawing/2014/main" val="955828515"/>
                  </a:ext>
                </a:extLst>
              </a:tr>
              <a:tr h="1181170">
                <a:tc>
                  <a:txBody>
                    <a:bodyPr/>
                    <a:lstStyle/>
                    <a:p>
                      <a:r>
                        <a:rPr lang="en-GB" dirty="0"/>
                        <a:t>7. First aid kit (</a:t>
                      </a:r>
                      <a:r>
                        <a:rPr lang="en-GB" dirty="0" err="1"/>
                        <a:t>inc</a:t>
                      </a:r>
                      <a:r>
                        <a:rPr lang="en-GB" dirty="0"/>
                        <a:t> injection needles)</a:t>
                      </a:r>
                    </a:p>
                  </a:txBody>
                  <a:tcPr/>
                </a:tc>
                <a:tc>
                  <a:txBody>
                    <a:bodyPr/>
                    <a:lstStyle/>
                    <a:p>
                      <a:r>
                        <a:rPr lang="en-GB" dirty="0"/>
                        <a:t>14. Magnetic Compass</a:t>
                      </a:r>
                    </a:p>
                  </a:txBody>
                  <a:tcPr/>
                </a:tc>
                <a:tc>
                  <a:txBody>
                    <a:bodyPr/>
                    <a:lstStyle/>
                    <a:p>
                      <a:r>
                        <a:rPr lang="en-GB" dirty="0"/>
                        <a:t>5. Solar-powered FM receiver-transmitter</a:t>
                      </a:r>
                    </a:p>
                  </a:txBody>
                  <a:tcPr/>
                </a:tc>
                <a:extLst>
                  <a:ext uri="{0D108BD9-81ED-4DB2-BD59-A6C34878D82A}">
                    <a16:rowId xmlns:a16="http://schemas.microsoft.com/office/drawing/2014/main" val="2342881490"/>
                  </a:ext>
                </a:extLst>
              </a:tr>
            </a:tbl>
          </a:graphicData>
        </a:graphic>
      </p:graphicFrame>
      <p:pic>
        <p:nvPicPr>
          <p:cNvPr id="1026" name="Picture 2" descr="See the source image">
            <a:extLst>
              <a:ext uri="{FF2B5EF4-FFF2-40B4-BE49-F238E27FC236}">
                <a16:creationId xmlns:a16="http://schemas.microsoft.com/office/drawing/2014/main" id="{FA785892-3528-4037-A3E5-F9B18D7ABE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69" b="13665"/>
          <a:stretch/>
        </p:blipFill>
        <p:spPr bwMode="auto">
          <a:xfrm>
            <a:off x="3145299" y="620785"/>
            <a:ext cx="989774" cy="80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C58B442-E367-4C8D-8FE2-7F57988A8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300" y="713065"/>
            <a:ext cx="1267670" cy="713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A4E0C821-4D6E-4E5A-8D1B-FFB48C1CE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5197" y="608202"/>
            <a:ext cx="1430750" cy="922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2E5C7876-EE09-4B50-AF65-53EA7BB18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5299" y="1760989"/>
            <a:ext cx="907409" cy="9074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ortable heating unit battery">
            <a:extLst>
              <a:ext uri="{FF2B5EF4-FFF2-40B4-BE49-F238E27FC236}">
                <a16:creationId xmlns:a16="http://schemas.microsoft.com/office/drawing/2014/main" id="{AF3FEB42-E46D-4A4C-A3C1-75114ADB0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4014" y="1726167"/>
            <a:ext cx="924693" cy="9074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F03ACE29-F650-4784-9C2F-0239E22F70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8913" y="1760989"/>
            <a:ext cx="1163449" cy="8725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extLst>
              <a:ext uri="{FF2B5EF4-FFF2-40B4-BE49-F238E27FC236}">
                <a16:creationId xmlns:a16="http://schemas.microsoft.com/office/drawing/2014/main" id="{D8C6486B-31B8-4B84-A9F6-6E380F703B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9916" y="3176661"/>
            <a:ext cx="1397467" cy="7546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a:extLst>
              <a:ext uri="{FF2B5EF4-FFF2-40B4-BE49-F238E27FC236}">
                <a16:creationId xmlns:a16="http://schemas.microsoft.com/office/drawing/2014/main" id="{25E925F0-EBAD-4B91-AD6E-8BDB2A01A1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8270" y="2975295"/>
            <a:ext cx="1216180" cy="90740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extLst>
              <a:ext uri="{FF2B5EF4-FFF2-40B4-BE49-F238E27FC236}">
                <a16:creationId xmlns:a16="http://schemas.microsoft.com/office/drawing/2014/main" id="{B8696760-0A61-4247-AC56-862F056B8A3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271" r="22604"/>
          <a:stretch/>
        </p:blipFill>
        <p:spPr bwMode="auto">
          <a:xfrm>
            <a:off x="9940954" y="2896298"/>
            <a:ext cx="998290" cy="9614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a:extLst>
              <a:ext uri="{FF2B5EF4-FFF2-40B4-BE49-F238E27FC236}">
                <a16:creationId xmlns:a16="http://schemas.microsoft.com/office/drawing/2014/main" id="{A5EB9318-2DEC-4210-895E-9341B904653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1173" b="19182"/>
          <a:stretch/>
        </p:blipFill>
        <p:spPr bwMode="auto">
          <a:xfrm>
            <a:off x="3251960" y="4233675"/>
            <a:ext cx="1184421" cy="8248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a:extLst>
              <a:ext uri="{FF2B5EF4-FFF2-40B4-BE49-F238E27FC236}">
                <a16:creationId xmlns:a16="http://schemas.microsoft.com/office/drawing/2014/main" id="{7A5DD632-1334-44AF-B56E-D4283CEAA8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4966" y="4060273"/>
            <a:ext cx="1563742" cy="104249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ee the source image">
            <a:extLst>
              <a:ext uri="{FF2B5EF4-FFF2-40B4-BE49-F238E27FC236}">
                <a16:creationId xmlns:a16="http://schemas.microsoft.com/office/drawing/2014/main" id="{8AFBA12F-E1FB-49F6-9B02-4471D5821D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82603" y="3991062"/>
            <a:ext cx="877583" cy="115023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ee the source image">
            <a:extLst>
              <a:ext uri="{FF2B5EF4-FFF2-40B4-BE49-F238E27FC236}">
                <a16:creationId xmlns:a16="http://schemas.microsoft.com/office/drawing/2014/main" id="{BA74D522-5F3E-42E9-B3A6-C4D7BCBA46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87726" y="5487454"/>
            <a:ext cx="749761" cy="74976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See the source image">
            <a:extLst>
              <a:ext uri="{FF2B5EF4-FFF2-40B4-BE49-F238E27FC236}">
                <a16:creationId xmlns:a16="http://schemas.microsoft.com/office/drawing/2014/main" id="{2347835C-BFDF-4847-84A8-1719F82003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7789" y="5344804"/>
            <a:ext cx="1068985" cy="81414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ee the source image">
            <a:extLst>
              <a:ext uri="{FF2B5EF4-FFF2-40B4-BE49-F238E27FC236}">
                <a16:creationId xmlns:a16="http://schemas.microsoft.com/office/drawing/2014/main" id="{EC4448EB-51CF-4F93-BCD5-78B8C6839D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85197" y="5519560"/>
            <a:ext cx="1290275" cy="78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79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293</Words>
  <Application>Microsoft Office PowerPoint</Application>
  <PresentationFormat>Widescreen</PresentationFormat>
  <Paragraphs>33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NASA Exercise: Survival on the Moon</vt:lpstr>
      <vt:lpstr>Mission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Exercise: Survival on the Moon</dc:title>
  <dc:creator>Richard Prince</dc:creator>
  <cp:lastModifiedBy>Julian Greer</cp:lastModifiedBy>
  <cp:revision>3</cp:revision>
  <dcterms:created xsi:type="dcterms:W3CDTF">2020-12-02T18:28:03Z</dcterms:created>
  <dcterms:modified xsi:type="dcterms:W3CDTF">2020-12-03T10:47:25Z</dcterms:modified>
</cp:coreProperties>
</file>