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7" r:id="rId5"/>
    <p:sldId id="264" r:id="rId6"/>
    <p:sldId id="268" r:id="rId7"/>
    <p:sldId id="265" r:id="rId8"/>
    <p:sldId id="261" r:id="rId9"/>
    <p:sldId id="258" r:id="rId10"/>
    <p:sldId id="260" r:id="rId11"/>
    <p:sldId id="25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Everton Lucie" initials="RL" lastIdx="1" clrIdx="0">
    <p:extLst>
      <p:ext uri="{19B8F6BF-5375-455C-9EA6-DF929625EA0E}">
        <p15:presenceInfo xmlns:p15="http://schemas.microsoft.com/office/powerpoint/2012/main" userId="RobertEverton Luci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68" d="100"/>
          <a:sy n="68" d="100"/>
        </p:scale>
        <p:origin x="39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B7370-8BC9-45D5-BF75-D1523C7CE6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E83AC81-BFAC-42D1-BD8F-608CAB1576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EDE03ED-D619-489F-8E1B-7C881D035E81}"/>
              </a:ext>
            </a:extLst>
          </p:cNvPr>
          <p:cNvSpPr>
            <a:spLocks noGrp="1"/>
          </p:cNvSpPr>
          <p:nvPr>
            <p:ph type="dt" sz="half" idx="10"/>
          </p:nvPr>
        </p:nvSpPr>
        <p:spPr/>
        <p:txBody>
          <a:bodyPr/>
          <a:lstStyle/>
          <a:p>
            <a:fld id="{541AD848-BF99-4F48-80D5-CA50B29F062F}" type="datetimeFigureOut">
              <a:rPr lang="en-GB" smtClean="0"/>
              <a:t>17/01/2021</a:t>
            </a:fld>
            <a:endParaRPr lang="en-GB"/>
          </a:p>
        </p:txBody>
      </p:sp>
      <p:sp>
        <p:nvSpPr>
          <p:cNvPr id="5" name="Footer Placeholder 4">
            <a:extLst>
              <a:ext uri="{FF2B5EF4-FFF2-40B4-BE49-F238E27FC236}">
                <a16:creationId xmlns:a16="http://schemas.microsoft.com/office/drawing/2014/main" id="{0C541D9D-68C4-48AD-B564-CF97DCD995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ED4FF21-4B25-4EB5-87B8-8757BE54B0BE}"/>
              </a:ext>
            </a:extLst>
          </p:cNvPr>
          <p:cNvSpPr>
            <a:spLocks noGrp="1"/>
          </p:cNvSpPr>
          <p:nvPr>
            <p:ph type="sldNum" sz="quarter" idx="12"/>
          </p:nvPr>
        </p:nvSpPr>
        <p:spPr/>
        <p:txBody>
          <a:bodyPr/>
          <a:lstStyle/>
          <a:p>
            <a:fld id="{F0CC5604-F8EF-456C-85B3-C79E6186C0F2}" type="slidenum">
              <a:rPr lang="en-GB" smtClean="0"/>
              <a:t>‹#›</a:t>
            </a:fld>
            <a:endParaRPr lang="en-GB"/>
          </a:p>
        </p:txBody>
      </p:sp>
    </p:spTree>
    <p:extLst>
      <p:ext uri="{BB962C8B-B14F-4D97-AF65-F5344CB8AC3E}">
        <p14:creationId xmlns:p14="http://schemas.microsoft.com/office/powerpoint/2010/main" val="1447696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36217-69FC-4E25-AA8B-4E977824E5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1166395-3727-49FB-B1DA-18AF797DED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A7AA3AF-B825-4D69-BFBE-8B30DB5FFA9E}"/>
              </a:ext>
            </a:extLst>
          </p:cNvPr>
          <p:cNvSpPr>
            <a:spLocks noGrp="1"/>
          </p:cNvSpPr>
          <p:nvPr>
            <p:ph type="dt" sz="half" idx="10"/>
          </p:nvPr>
        </p:nvSpPr>
        <p:spPr/>
        <p:txBody>
          <a:bodyPr/>
          <a:lstStyle/>
          <a:p>
            <a:fld id="{541AD848-BF99-4F48-80D5-CA50B29F062F}" type="datetimeFigureOut">
              <a:rPr lang="en-GB" smtClean="0"/>
              <a:t>17/01/2021</a:t>
            </a:fld>
            <a:endParaRPr lang="en-GB"/>
          </a:p>
        </p:txBody>
      </p:sp>
      <p:sp>
        <p:nvSpPr>
          <p:cNvPr id="5" name="Footer Placeholder 4">
            <a:extLst>
              <a:ext uri="{FF2B5EF4-FFF2-40B4-BE49-F238E27FC236}">
                <a16:creationId xmlns:a16="http://schemas.microsoft.com/office/drawing/2014/main" id="{3DD6C3A4-F318-4938-98C4-8CCC637421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A79704C-3795-4CA7-AA46-2A286F535A01}"/>
              </a:ext>
            </a:extLst>
          </p:cNvPr>
          <p:cNvSpPr>
            <a:spLocks noGrp="1"/>
          </p:cNvSpPr>
          <p:nvPr>
            <p:ph type="sldNum" sz="quarter" idx="12"/>
          </p:nvPr>
        </p:nvSpPr>
        <p:spPr/>
        <p:txBody>
          <a:bodyPr/>
          <a:lstStyle/>
          <a:p>
            <a:fld id="{F0CC5604-F8EF-456C-85B3-C79E6186C0F2}" type="slidenum">
              <a:rPr lang="en-GB" smtClean="0"/>
              <a:t>‹#›</a:t>
            </a:fld>
            <a:endParaRPr lang="en-GB"/>
          </a:p>
        </p:txBody>
      </p:sp>
    </p:spTree>
    <p:extLst>
      <p:ext uri="{BB962C8B-B14F-4D97-AF65-F5344CB8AC3E}">
        <p14:creationId xmlns:p14="http://schemas.microsoft.com/office/powerpoint/2010/main" val="286202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E7036F-CC89-46FC-AEB4-55660EF2F6D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306E05-39B0-45FC-85B4-703462981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854913-5209-445E-BCE1-EF06ED24E4B7}"/>
              </a:ext>
            </a:extLst>
          </p:cNvPr>
          <p:cNvSpPr>
            <a:spLocks noGrp="1"/>
          </p:cNvSpPr>
          <p:nvPr>
            <p:ph type="dt" sz="half" idx="10"/>
          </p:nvPr>
        </p:nvSpPr>
        <p:spPr/>
        <p:txBody>
          <a:bodyPr/>
          <a:lstStyle/>
          <a:p>
            <a:fld id="{541AD848-BF99-4F48-80D5-CA50B29F062F}" type="datetimeFigureOut">
              <a:rPr lang="en-GB" smtClean="0"/>
              <a:t>17/01/2021</a:t>
            </a:fld>
            <a:endParaRPr lang="en-GB"/>
          </a:p>
        </p:txBody>
      </p:sp>
      <p:sp>
        <p:nvSpPr>
          <p:cNvPr id="5" name="Footer Placeholder 4">
            <a:extLst>
              <a:ext uri="{FF2B5EF4-FFF2-40B4-BE49-F238E27FC236}">
                <a16:creationId xmlns:a16="http://schemas.microsoft.com/office/drawing/2014/main" id="{883F146E-932F-4B5F-B03C-C16463E8EB1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2FF552-3B8B-411B-B3AB-7F0A07597FC0}"/>
              </a:ext>
            </a:extLst>
          </p:cNvPr>
          <p:cNvSpPr>
            <a:spLocks noGrp="1"/>
          </p:cNvSpPr>
          <p:nvPr>
            <p:ph type="sldNum" sz="quarter" idx="12"/>
          </p:nvPr>
        </p:nvSpPr>
        <p:spPr/>
        <p:txBody>
          <a:bodyPr/>
          <a:lstStyle/>
          <a:p>
            <a:fld id="{F0CC5604-F8EF-456C-85B3-C79E6186C0F2}" type="slidenum">
              <a:rPr lang="en-GB" smtClean="0"/>
              <a:t>‹#›</a:t>
            </a:fld>
            <a:endParaRPr lang="en-GB"/>
          </a:p>
        </p:txBody>
      </p:sp>
    </p:spTree>
    <p:extLst>
      <p:ext uri="{BB962C8B-B14F-4D97-AF65-F5344CB8AC3E}">
        <p14:creationId xmlns:p14="http://schemas.microsoft.com/office/powerpoint/2010/main" val="1233472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14BE-0FC3-4F2E-999D-3B8E60A01B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635EC6D-D4A0-488F-A766-0177DD21EF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BBC04-D841-4AF9-B85D-32E840F55483}"/>
              </a:ext>
            </a:extLst>
          </p:cNvPr>
          <p:cNvSpPr>
            <a:spLocks noGrp="1"/>
          </p:cNvSpPr>
          <p:nvPr>
            <p:ph type="dt" sz="half" idx="10"/>
          </p:nvPr>
        </p:nvSpPr>
        <p:spPr/>
        <p:txBody>
          <a:bodyPr/>
          <a:lstStyle/>
          <a:p>
            <a:fld id="{541AD848-BF99-4F48-80D5-CA50B29F062F}" type="datetimeFigureOut">
              <a:rPr lang="en-GB" smtClean="0"/>
              <a:t>17/01/2021</a:t>
            </a:fld>
            <a:endParaRPr lang="en-GB"/>
          </a:p>
        </p:txBody>
      </p:sp>
      <p:sp>
        <p:nvSpPr>
          <p:cNvPr id="5" name="Footer Placeholder 4">
            <a:extLst>
              <a:ext uri="{FF2B5EF4-FFF2-40B4-BE49-F238E27FC236}">
                <a16:creationId xmlns:a16="http://schemas.microsoft.com/office/drawing/2014/main" id="{6F4051C8-D3C9-45D1-AA35-1E396DCD36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99E8C0-811C-412D-A44F-F95284C27185}"/>
              </a:ext>
            </a:extLst>
          </p:cNvPr>
          <p:cNvSpPr>
            <a:spLocks noGrp="1"/>
          </p:cNvSpPr>
          <p:nvPr>
            <p:ph type="sldNum" sz="quarter" idx="12"/>
          </p:nvPr>
        </p:nvSpPr>
        <p:spPr/>
        <p:txBody>
          <a:bodyPr/>
          <a:lstStyle/>
          <a:p>
            <a:fld id="{F0CC5604-F8EF-456C-85B3-C79E6186C0F2}" type="slidenum">
              <a:rPr lang="en-GB" smtClean="0"/>
              <a:t>‹#›</a:t>
            </a:fld>
            <a:endParaRPr lang="en-GB"/>
          </a:p>
        </p:txBody>
      </p:sp>
    </p:spTree>
    <p:extLst>
      <p:ext uri="{BB962C8B-B14F-4D97-AF65-F5344CB8AC3E}">
        <p14:creationId xmlns:p14="http://schemas.microsoft.com/office/powerpoint/2010/main" val="331288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D2A18-F7A4-4E8E-AD7D-87863624D5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8A2C413-8E01-4D5F-8EC9-B6E33C2589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6932C0-B801-4DDE-9452-1640DE729BE7}"/>
              </a:ext>
            </a:extLst>
          </p:cNvPr>
          <p:cNvSpPr>
            <a:spLocks noGrp="1"/>
          </p:cNvSpPr>
          <p:nvPr>
            <p:ph type="dt" sz="half" idx="10"/>
          </p:nvPr>
        </p:nvSpPr>
        <p:spPr/>
        <p:txBody>
          <a:bodyPr/>
          <a:lstStyle/>
          <a:p>
            <a:fld id="{541AD848-BF99-4F48-80D5-CA50B29F062F}" type="datetimeFigureOut">
              <a:rPr lang="en-GB" smtClean="0"/>
              <a:t>17/01/2021</a:t>
            </a:fld>
            <a:endParaRPr lang="en-GB"/>
          </a:p>
        </p:txBody>
      </p:sp>
      <p:sp>
        <p:nvSpPr>
          <p:cNvPr id="5" name="Footer Placeholder 4">
            <a:extLst>
              <a:ext uri="{FF2B5EF4-FFF2-40B4-BE49-F238E27FC236}">
                <a16:creationId xmlns:a16="http://schemas.microsoft.com/office/drawing/2014/main" id="{39F88F7B-F9C7-4A38-8793-E332E613B3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B83C549-4DE9-497D-A480-F97C0303F8C1}"/>
              </a:ext>
            </a:extLst>
          </p:cNvPr>
          <p:cNvSpPr>
            <a:spLocks noGrp="1"/>
          </p:cNvSpPr>
          <p:nvPr>
            <p:ph type="sldNum" sz="quarter" idx="12"/>
          </p:nvPr>
        </p:nvSpPr>
        <p:spPr/>
        <p:txBody>
          <a:bodyPr/>
          <a:lstStyle/>
          <a:p>
            <a:fld id="{F0CC5604-F8EF-456C-85B3-C79E6186C0F2}" type="slidenum">
              <a:rPr lang="en-GB" smtClean="0"/>
              <a:t>‹#›</a:t>
            </a:fld>
            <a:endParaRPr lang="en-GB"/>
          </a:p>
        </p:txBody>
      </p:sp>
    </p:spTree>
    <p:extLst>
      <p:ext uri="{BB962C8B-B14F-4D97-AF65-F5344CB8AC3E}">
        <p14:creationId xmlns:p14="http://schemas.microsoft.com/office/powerpoint/2010/main" val="339780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607A-078B-4760-9FB1-4B106E9FDBB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21E3B97-980B-43DA-901F-F851108EFA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F5F273C-5257-4AA8-9B19-9EB6F7A90AA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193CE72-C810-41DA-9265-D09C7520C9B7}"/>
              </a:ext>
            </a:extLst>
          </p:cNvPr>
          <p:cNvSpPr>
            <a:spLocks noGrp="1"/>
          </p:cNvSpPr>
          <p:nvPr>
            <p:ph type="dt" sz="half" idx="10"/>
          </p:nvPr>
        </p:nvSpPr>
        <p:spPr/>
        <p:txBody>
          <a:bodyPr/>
          <a:lstStyle/>
          <a:p>
            <a:fld id="{541AD848-BF99-4F48-80D5-CA50B29F062F}" type="datetimeFigureOut">
              <a:rPr lang="en-GB" smtClean="0"/>
              <a:t>17/01/2021</a:t>
            </a:fld>
            <a:endParaRPr lang="en-GB"/>
          </a:p>
        </p:txBody>
      </p:sp>
      <p:sp>
        <p:nvSpPr>
          <p:cNvPr id="6" name="Footer Placeholder 5">
            <a:extLst>
              <a:ext uri="{FF2B5EF4-FFF2-40B4-BE49-F238E27FC236}">
                <a16:creationId xmlns:a16="http://schemas.microsoft.com/office/drawing/2014/main" id="{2D11A5E3-177C-45BD-95FF-428BA430BB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8044FB3-7833-4B29-A18B-7B5234183FB6}"/>
              </a:ext>
            </a:extLst>
          </p:cNvPr>
          <p:cNvSpPr>
            <a:spLocks noGrp="1"/>
          </p:cNvSpPr>
          <p:nvPr>
            <p:ph type="sldNum" sz="quarter" idx="12"/>
          </p:nvPr>
        </p:nvSpPr>
        <p:spPr/>
        <p:txBody>
          <a:bodyPr/>
          <a:lstStyle/>
          <a:p>
            <a:fld id="{F0CC5604-F8EF-456C-85B3-C79E6186C0F2}" type="slidenum">
              <a:rPr lang="en-GB" smtClean="0"/>
              <a:t>‹#›</a:t>
            </a:fld>
            <a:endParaRPr lang="en-GB"/>
          </a:p>
        </p:txBody>
      </p:sp>
    </p:spTree>
    <p:extLst>
      <p:ext uri="{BB962C8B-B14F-4D97-AF65-F5344CB8AC3E}">
        <p14:creationId xmlns:p14="http://schemas.microsoft.com/office/powerpoint/2010/main" val="1446686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9E4CD-4D24-463D-A864-A64C4E2832B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57F8D1-6989-4E11-BE24-F61D0EA1A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48EC1-4C1A-4091-9F0E-F6BC7160CD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EC204D4-9938-4BD7-BC43-BB2F1A62C7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DF6D7B-0CDF-455F-BDDC-02C132B1ED4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70299BC-9057-4544-978C-0C87F5637C57}"/>
              </a:ext>
            </a:extLst>
          </p:cNvPr>
          <p:cNvSpPr>
            <a:spLocks noGrp="1"/>
          </p:cNvSpPr>
          <p:nvPr>
            <p:ph type="dt" sz="half" idx="10"/>
          </p:nvPr>
        </p:nvSpPr>
        <p:spPr/>
        <p:txBody>
          <a:bodyPr/>
          <a:lstStyle/>
          <a:p>
            <a:fld id="{541AD848-BF99-4F48-80D5-CA50B29F062F}" type="datetimeFigureOut">
              <a:rPr lang="en-GB" smtClean="0"/>
              <a:t>17/01/2021</a:t>
            </a:fld>
            <a:endParaRPr lang="en-GB"/>
          </a:p>
        </p:txBody>
      </p:sp>
      <p:sp>
        <p:nvSpPr>
          <p:cNvPr id="8" name="Footer Placeholder 7">
            <a:extLst>
              <a:ext uri="{FF2B5EF4-FFF2-40B4-BE49-F238E27FC236}">
                <a16:creationId xmlns:a16="http://schemas.microsoft.com/office/drawing/2014/main" id="{A6342A27-6302-49AA-8AA8-0204213E985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F14461D-DEC6-49E2-B01F-B2645B636A9B}"/>
              </a:ext>
            </a:extLst>
          </p:cNvPr>
          <p:cNvSpPr>
            <a:spLocks noGrp="1"/>
          </p:cNvSpPr>
          <p:nvPr>
            <p:ph type="sldNum" sz="quarter" idx="12"/>
          </p:nvPr>
        </p:nvSpPr>
        <p:spPr/>
        <p:txBody>
          <a:bodyPr/>
          <a:lstStyle/>
          <a:p>
            <a:fld id="{F0CC5604-F8EF-456C-85B3-C79E6186C0F2}" type="slidenum">
              <a:rPr lang="en-GB" smtClean="0"/>
              <a:t>‹#›</a:t>
            </a:fld>
            <a:endParaRPr lang="en-GB"/>
          </a:p>
        </p:txBody>
      </p:sp>
    </p:spTree>
    <p:extLst>
      <p:ext uri="{BB962C8B-B14F-4D97-AF65-F5344CB8AC3E}">
        <p14:creationId xmlns:p14="http://schemas.microsoft.com/office/powerpoint/2010/main" val="2068446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6062A-9A17-45E6-9F8A-19F9DBA36B4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9A6A8D7-84D9-4437-A1AA-467A4CC74700}"/>
              </a:ext>
            </a:extLst>
          </p:cNvPr>
          <p:cNvSpPr>
            <a:spLocks noGrp="1"/>
          </p:cNvSpPr>
          <p:nvPr>
            <p:ph type="dt" sz="half" idx="10"/>
          </p:nvPr>
        </p:nvSpPr>
        <p:spPr/>
        <p:txBody>
          <a:bodyPr/>
          <a:lstStyle/>
          <a:p>
            <a:fld id="{541AD848-BF99-4F48-80D5-CA50B29F062F}" type="datetimeFigureOut">
              <a:rPr lang="en-GB" smtClean="0"/>
              <a:t>17/01/2021</a:t>
            </a:fld>
            <a:endParaRPr lang="en-GB"/>
          </a:p>
        </p:txBody>
      </p:sp>
      <p:sp>
        <p:nvSpPr>
          <p:cNvPr id="4" name="Footer Placeholder 3">
            <a:extLst>
              <a:ext uri="{FF2B5EF4-FFF2-40B4-BE49-F238E27FC236}">
                <a16:creationId xmlns:a16="http://schemas.microsoft.com/office/drawing/2014/main" id="{C4D03F40-7E37-4374-9CFE-E10636A1FE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5A5C4C-058F-4055-B0DE-C167B35164B8}"/>
              </a:ext>
            </a:extLst>
          </p:cNvPr>
          <p:cNvSpPr>
            <a:spLocks noGrp="1"/>
          </p:cNvSpPr>
          <p:nvPr>
            <p:ph type="sldNum" sz="quarter" idx="12"/>
          </p:nvPr>
        </p:nvSpPr>
        <p:spPr/>
        <p:txBody>
          <a:bodyPr/>
          <a:lstStyle/>
          <a:p>
            <a:fld id="{F0CC5604-F8EF-456C-85B3-C79E6186C0F2}" type="slidenum">
              <a:rPr lang="en-GB" smtClean="0"/>
              <a:t>‹#›</a:t>
            </a:fld>
            <a:endParaRPr lang="en-GB"/>
          </a:p>
        </p:txBody>
      </p:sp>
    </p:spTree>
    <p:extLst>
      <p:ext uri="{BB962C8B-B14F-4D97-AF65-F5344CB8AC3E}">
        <p14:creationId xmlns:p14="http://schemas.microsoft.com/office/powerpoint/2010/main" val="512812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CE58B8-93DF-4A85-866D-07A06218C08E}"/>
              </a:ext>
            </a:extLst>
          </p:cNvPr>
          <p:cNvSpPr>
            <a:spLocks noGrp="1"/>
          </p:cNvSpPr>
          <p:nvPr>
            <p:ph type="dt" sz="half" idx="10"/>
          </p:nvPr>
        </p:nvSpPr>
        <p:spPr/>
        <p:txBody>
          <a:bodyPr/>
          <a:lstStyle/>
          <a:p>
            <a:fld id="{541AD848-BF99-4F48-80D5-CA50B29F062F}" type="datetimeFigureOut">
              <a:rPr lang="en-GB" smtClean="0"/>
              <a:t>17/01/2021</a:t>
            </a:fld>
            <a:endParaRPr lang="en-GB"/>
          </a:p>
        </p:txBody>
      </p:sp>
      <p:sp>
        <p:nvSpPr>
          <p:cNvPr id="3" name="Footer Placeholder 2">
            <a:extLst>
              <a:ext uri="{FF2B5EF4-FFF2-40B4-BE49-F238E27FC236}">
                <a16:creationId xmlns:a16="http://schemas.microsoft.com/office/drawing/2014/main" id="{F564368E-4F5C-4A68-87C2-4E81BD8F2C9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5B42268-C460-4FCD-98A5-4502942DED99}"/>
              </a:ext>
            </a:extLst>
          </p:cNvPr>
          <p:cNvSpPr>
            <a:spLocks noGrp="1"/>
          </p:cNvSpPr>
          <p:nvPr>
            <p:ph type="sldNum" sz="quarter" idx="12"/>
          </p:nvPr>
        </p:nvSpPr>
        <p:spPr/>
        <p:txBody>
          <a:bodyPr/>
          <a:lstStyle/>
          <a:p>
            <a:fld id="{F0CC5604-F8EF-456C-85B3-C79E6186C0F2}" type="slidenum">
              <a:rPr lang="en-GB" smtClean="0"/>
              <a:t>‹#›</a:t>
            </a:fld>
            <a:endParaRPr lang="en-GB"/>
          </a:p>
        </p:txBody>
      </p:sp>
    </p:spTree>
    <p:extLst>
      <p:ext uri="{BB962C8B-B14F-4D97-AF65-F5344CB8AC3E}">
        <p14:creationId xmlns:p14="http://schemas.microsoft.com/office/powerpoint/2010/main" val="1086300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7E94-D938-4BA5-907A-22B2F51F79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F40ED8D-98C5-4061-941B-1627647B1A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9F5D524-1767-475D-A63D-DAE88B4ED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FABE9F-F19B-497D-994D-C2086223A5F1}"/>
              </a:ext>
            </a:extLst>
          </p:cNvPr>
          <p:cNvSpPr>
            <a:spLocks noGrp="1"/>
          </p:cNvSpPr>
          <p:nvPr>
            <p:ph type="dt" sz="half" idx="10"/>
          </p:nvPr>
        </p:nvSpPr>
        <p:spPr/>
        <p:txBody>
          <a:bodyPr/>
          <a:lstStyle/>
          <a:p>
            <a:fld id="{541AD848-BF99-4F48-80D5-CA50B29F062F}" type="datetimeFigureOut">
              <a:rPr lang="en-GB" smtClean="0"/>
              <a:t>17/01/2021</a:t>
            </a:fld>
            <a:endParaRPr lang="en-GB"/>
          </a:p>
        </p:txBody>
      </p:sp>
      <p:sp>
        <p:nvSpPr>
          <p:cNvPr id="6" name="Footer Placeholder 5">
            <a:extLst>
              <a:ext uri="{FF2B5EF4-FFF2-40B4-BE49-F238E27FC236}">
                <a16:creationId xmlns:a16="http://schemas.microsoft.com/office/drawing/2014/main" id="{5757CF1F-42D6-4388-AEE7-89459A5D161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AB9CE0-8D38-4CD6-9E01-853C92399588}"/>
              </a:ext>
            </a:extLst>
          </p:cNvPr>
          <p:cNvSpPr>
            <a:spLocks noGrp="1"/>
          </p:cNvSpPr>
          <p:nvPr>
            <p:ph type="sldNum" sz="quarter" idx="12"/>
          </p:nvPr>
        </p:nvSpPr>
        <p:spPr/>
        <p:txBody>
          <a:bodyPr/>
          <a:lstStyle/>
          <a:p>
            <a:fld id="{F0CC5604-F8EF-456C-85B3-C79E6186C0F2}" type="slidenum">
              <a:rPr lang="en-GB" smtClean="0"/>
              <a:t>‹#›</a:t>
            </a:fld>
            <a:endParaRPr lang="en-GB"/>
          </a:p>
        </p:txBody>
      </p:sp>
    </p:spTree>
    <p:extLst>
      <p:ext uri="{BB962C8B-B14F-4D97-AF65-F5344CB8AC3E}">
        <p14:creationId xmlns:p14="http://schemas.microsoft.com/office/powerpoint/2010/main" val="268397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AAEFD-C2D1-4EF2-A3D1-D9F1DD8B0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F9DDE04-4210-487D-905E-A9D5D72490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795D868-F248-4487-A65E-9F0DA0A88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F24D3A-D93E-459F-9CDB-F6E74F46C323}"/>
              </a:ext>
            </a:extLst>
          </p:cNvPr>
          <p:cNvSpPr>
            <a:spLocks noGrp="1"/>
          </p:cNvSpPr>
          <p:nvPr>
            <p:ph type="dt" sz="half" idx="10"/>
          </p:nvPr>
        </p:nvSpPr>
        <p:spPr/>
        <p:txBody>
          <a:bodyPr/>
          <a:lstStyle/>
          <a:p>
            <a:fld id="{541AD848-BF99-4F48-80D5-CA50B29F062F}" type="datetimeFigureOut">
              <a:rPr lang="en-GB" smtClean="0"/>
              <a:t>17/01/2021</a:t>
            </a:fld>
            <a:endParaRPr lang="en-GB"/>
          </a:p>
        </p:txBody>
      </p:sp>
      <p:sp>
        <p:nvSpPr>
          <p:cNvPr id="6" name="Footer Placeholder 5">
            <a:extLst>
              <a:ext uri="{FF2B5EF4-FFF2-40B4-BE49-F238E27FC236}">
                <a16:creationId xmlns:a16="http://schemas.microsoft.com/office/drawing/2014/main" id="{F107E321-BFF7-4B14-81FE-7D73777465C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72D4D2A-DE30-407C-9E8E-83B0345CE552}"/>
              </a:ext>
            </a:extLst>
          </p:cNvPr>
          <p:cNvSpPr>
            <a:spLocks noGrp="1"/>
          </p:cNvSpPr>
          <p:nvPr>
            <p:ph type="sldNum" sz="quarter" idx="12"/>
          </p:nvPr>
        </p:nvSpPr>
        <p:spPr/>
        <p:txBody>
          <a:bodyPr/>
          <a:lstStyle/>
          <a:p>
            <a:fld id="{F0CC5604-F8EF-456C-85B3-C79E6186C0F2}" type="slidenum">
              <a:rPr lang="en-GB" smtClean="0"/>
              <a:t>‹#›</a:t>
            </a:fld>
            <a:endParaRPr lang="en-GB"/>
          </a:p>
        </p:txBody>
      </p:sp>
    </p:spTree>
    <p:extLst>
      <p:ext uri="{BB962C8B-B14F-4D97-AF65-F5344CB8AC3E}">
        <p14:creationId xmlns:p14="http://schemas.microsoft.com/office/powerpoint/2010/main" val="3117210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06407-7113-4E4A-8850-32C6E66858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4DE87EF-9876-4D64-BCFC-6C3FD48206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CB19E01-0736-4073-9125-0619A9C644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AD848-BF99-4F48-80D5-CA50B29F062F}" type="datetimeFigureOut">
              <a:rPr lang="en-GB" smtClean="0"/>
              <a:t>17/01/2021</a:t>
            </a:fld>
            <a:endParaRPr lang="en-GB"/>
          </a:p>
        </p:txBody>
      </p:sp>
      <p:sp>
        <p:nvSpPr>
          <p:cNvPr id="5" name="Footer Placeholder 4">
            <a:extLst>
              <a:ext uri="{FF2B5EF4-FFF2-40B4-BE49-F238E27FC236}">
                <a16:creationId xmlns:a16="http://schemas.microsoft.com/office/drawing/2014/main" id="{40D3BB92-C68B-47F3-867E-45280CA0AC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301C9D8-1383-4B4D-BB66-4D205BD118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CC5604-F8EF-456C-85B3-C79E6186C0F2}" type="slidenum">
              <a:rPr lang="en-GB" smtClean="0"/>
              <a:t>‹#›</a:t>
            </a:fld>
            <a:endParaRPr lang="en-GB"/>
          </a:p>
        </p:txBody>
      </p:sp>
    </p:spTree>
    <p:extLst>
      <p:ext uri="{BB962C8B-B14F-4D97-AF65-F5344CB8AC3E}">
        <p14:creationId xmlns:p14="http://schemas.microsoft.com/office/powerpoint/2010/main" val="2316331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se up of a sign&#10;&#10;Description automatically generated">
            <a:extLst>
              <a:ext uri="{FF2B5EF4-FFF2-40B4-BE49-F238E27FC236}">
                <a16:creationId xmlns:a16="http://schemas.microsoft.com/office/drawing/2014/main" id="{619D4676-BFD9-485D-BC88-EF8422FB69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537" y="464351"/>
            <a:ext cx="2999943" cy="3464934"/>
          </a:xfrm>
          <a:prstGeom prst="rect">
            <a:avLst/>
          </a:prstGeom>
        </p:spPr>
      </p:pic>
      <p:sp>
        <p:nvSpPr>
          <p:cNvPr id="8" name="TextBox 7">
            <a:extLst>
              <a:ext uri="{FF2B5EF4-FFF2-40B4-BE49-F238E27FC236}">
                <a16:creationId xmlns:a16="http://schemas.microsoft.com/office/drawing/2014/main" id="{225D4B4E-0767-40B5-B671-2C4676288DA7}"/>
              </a:ext>
            </a:extLst>
          </p:cNvPr>
          <p:cNvSpPr txBox="1"/>
          <p:nvPr/>
        </p:nvSpPr>
        <p:spPr>
          <a:xfrm>
            <a:off x="1003496" y="2196818"/>
            <a:ext cx="10471051" cy="2800767"/>
          </a:xfrm>
          <a:prstGeom prst="rect">
            <a:avLst/>
          </a:prstGeom>
          <a:noFill/>
        </p:spPr>
        <p:txBody>
          <a:bodyPr wrap="square" rtlCol="0">
            <a:spAutoFit/>
          </a:bodyPr>
          <a:lstStyle/>
          <a:p>
            <a:pPr algn="ctr"/>
            <a:r>
              <a:rPr lang="en-GB" sz="8800" dirty="0">
                <a:latin typeface="Nunito Sans ExtraBold" panose="00000900000000000000" pitchFamily="2" charset="0"/>
              </a:rPr>
              <a:t>SKILLS CHALLENGE</a:t>
            </a:r>
          </a:p>
        </p:txBody>
      </p:sp>
      <p:sp>
        <p:nvSpPr>
          <p:cNvPr id="9" name="TextBox 8">
            <a:extLst>
              <a:ext uri="{FF2B5EF4-FFF2-40B4-BE49-F238E27FC236}">
                <a16:creationId xmlns:a16="http://schemas.microsoft.com/office/drawing/2014/main" id="{626F0571-FF7C-46F8-A03B-2138B2E7B6AE}"/>
              </a:ext>
            </a:extLst>
          </p:cNvPr>
          <p:cNvSpPr txBox="1"/>
          <p:nvPr/>
        </p:nvSpPr>
        <p:spPr>
          <a:xfrm>
            <a:off x="1003496" y="5148775"/>
            <a:ext cx="10194387" cy="954107"/>
          </a:xfrm>
          <a:prstGeom prst="rect">
            <a:avLst/>
          </a:prstGeom>
          <a:noFill/>
        </p:spPr>
        <p:txBody>
          <a:bodyPr wrap="square" rtlCol="0">
            <a:spAutoFit/>
          </a:bodyPr>
          <a:lstStyle/>
          <a:p>
            <a:pPr algn="ctr"/>
            <a:r>
              <a:rPr lang="en-GB" sz="2800" dirty="0">
                <a:latin typeface="Nunito Sans ExtraBold" panose="00000900000000000000" pitchFamily="2" charset="0"/>
              </a:rPr>
              <a:t>Show you understand why eating a sensible diet and getting enough sleep is important.</a:t>
            </a:r>
          </a:p>
        </p:txBody>
      </p:sp>
      <p:pic>
        <p:nvPicPr>
          <p:cNvPr id="6" name="Picture 5" descr="A picture containing text&#10;&#10;Description automatically generated">
            <a:extLst>
              <a:ext uri="{FF2B5EF4-FFF2-40B4-BE49-F238E27FC236}">
                <a16:creationId xmlns:a16="http://schemas.microsoft.com/office/drawing/2014/main" id="{5187F973-A91A-48F5-84EB-5813624CC8D4}"/>
              </a:ext>
            </a:extLst>
          </p:cNvPr>
          <p:cNvPicPr>
            <a:picLocks noChangeAspect="1"/>
          </p:cNvPicPr>
          <p:nvPr/>
        </p:nvPicPr>
        <p:blipFill rotWithShape="1">
          <a:blip r:embed="rId3"/>
          <a:srcRect l="216" t="15964" r="-38202" b="-59309"/>
          <a:stretch/>
        </p:blipFill>
        <p:spPr>
          <a:xfrm>
            <a:off x="8191894" y="247917"/>
            <a:ext cx="4218728" cy="1948902"/>
          </a:xfrm>
          <a:prstGeom prst="rect">
            <a:avLst/>
          </a:prstGeom>
        </p:spPr>
      </p:pic>
    </p:spTree>
    <p:extLst>
      <p:ext uri="{BB962C8B-B14F-4D97-AF65-F5344CB8AC3E}">
        <p14:creationId xmlns:p14="http://schemas.microsoft.com/office/powerpoint/2010/main" val="735547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E3E57-8237-4834-8F81-ABD17ACAB7D8}"/>
              </a:ext>
            </a:extLst>
          </p:cNvPr>
          <p:cNvSpPr>
            <a:spLocks noGrp="1"/>
          </p:cNvSpPr>
          <p:nvPr>
            <p:ph type="title"/>
          </p:nvPr>
        </p:nvSpPr>
        <p:spPr>
          <a:xfrm>
            <a:off x="191069" y="365125"/>
            <a:ext cx="11723427" cy="1325563"/>
          </a:xfrm>
        </p:spPr>
        <p:txBody>
          <a:bodyPr>
            <a:normAutofit/>
          </a:bodyPr>
          <a:lstStyle/>
          <a:p>
            <a:pPr algn="ctr"/>
            <a:r>
              <a:rPr lang="en-GB" sz="6000" dirty="0">
                <a:latin typeface="Modern Love Caps" panose="04070805081001020A01" pitchFamily="82" charset="0"/>
              </a:rPr>
              <a:t>What if you don’t get enough sleep?</a:t>
            </a:r>
            <a:endParaRPr lang="en-GB" sz="6000" dirty="0"/>
          </a:p>
        </p:txBody>
      </p:sp>
      <p:pic>
        <p:nvPicPr>
          <p:cNvPr id="1028" name="Picture 4" descr="This is what happens to your brain when you don't get enough sleep | World  Economic Forum">
            <a:extLst>
              <a:ext uri="{FF2B5EF4-FFF2-40B4-BE49-F238E27FC236}">
                <a16:creationId xmlns:a16="http://schemas.microsoft.com/office/drawing/2014/main" id="{BDE8F213-9428-4C85-88F3-5E04CB095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77" y="1491906"/>
            <a:ext cx="5406011" cy="398124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C12208E3-821E-43C2-AC9E-BE0D8B55FD93}"/>
              </a:ext>
            </a:extLst>
          </p:cNvPr>
          <p:cNvGrpSpPr/>
          <p:nvPr/>
        </p:nvGrpSpPr>
        <p:grpSpPr>
          <a:xfrm>
            <a:off x="1166249" y="5599382"/>
            <a:ext cx="3713844" cy="1092150"/>
            <a:chOff x="6983895" y="3173895"/>
            <a:chExt cx="4359966" cy="2645639"/>
          </a:xfrm>
        </p:grpSpPr>
        <p:sp>
          <p:nvSpPr>
            <p:cNvPr id="6" name="Speech Bubble: Rectangle with Corners Rounded 5">
              <a:extLst>
                <a:ext uri="{FF2B5EF4-FFF2-40B4-BE49-F238E27FC236}">
                  <a16:creationId xmlns:a16="http://schemas.microsoft.com/office/drawing/2014/main" id="{0527C622-E387-4983-B9A2-5D3F1444B3D5}"/>
                </a:ext>
              </a:extLst>
            </p:cNvPr>
            <p:cNvSpPr/>
            <p:nvPr/>
          </p:nvSpPr>
          <p:spPr>
            <a:xfrm>
              <a:off x="6983895" y="3173895"/>
              <a:ext cx="4359966" cy="2645639"/>
            </a:xfrm>
            <a:prstGeom prst="wedgeRoundRectCallout">
              <a:avLst>
                <a:gd name="adj1" fmla="val -69904"/>
                <a:gd name="adj2" fmla="val 30798"/>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2F228845-EA01-4F81-8762-8962056D4FE8}"/>
                </a:ext>
              </a:extLst>
            </p:cNvPr>
            <p:cNvSpPr txBox="1"/>
            <p:nvPr/>
          </p:nvSpPr>
          <p:spPr>
            <a:xfrm>
              <a:off x="7076661" y="3341092"/>
              <a:ext cx="4267200" cy="2311242"/>
            </a:xfrm>
            <a:prstGeom prst="rect">
              <a:avLst/>
            </a:prstGeom>
            <a:noFill/>
          </p:spPr>
          <p:txBody>
            <a:bodyPr wrap="square" rtlCol="0">
              <a:spAutoFit/>
            </a:bodyPr>
            <a:lstStyle/>
            <a:p>
              <a:pPr algn="ctr"/>
              <a:r>
                <a:rPr lang="en-GB" sz="2800" b="1" i="1" dirty="0">
                  <a:latin typeface="Nunito Sans" panose="00000500000000000000" pitchFamily="2" charset="0"/>
                </a:rPr>
                <a:t>Anything here that surprises you</a:t>
              </a:r>
              <a:r>
                <a:rPr lang="en-GB" sz="2800" b="1" dirty="0"/>
                <a:t>?</a:t>
              </a:r>
              <a:endParaRPr lang="en-GB" sz="2800" dirty="0"/>
            </a:p>
          </p:txBody>
        </p:sp>
      </p:grpSp>
      <p:sp>
        <p:nvSpPr>
          <p:cNvPr id="9" name="TextBox 8">
            <a:extLst>
              <a:ext uri="{FF2B5EF4-FFF2-40B4-BE49-F238E27FC236}">
                <a16:creationId xmlns:a16="http://schemas.microsoft.com/office/drawing/2014/main" id="{63A65F47-4141-4650-A673-4382FDE72872}"/>
              </a:ext>
            </a:extLst>
          </p:cNvPr>
          <p:cNvSpPr txBox="1"/>
          <p:nvPr/>
        </p:nvSpPr>
        <p:spPr>
          <a:xfrm>
            <a:off x="5500029" y="1491906"/>
            <a:ext cx="6493485" cy="5355312"/>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GB" b="0" i="0" dirty="0">
                <a:effectLst/>
                <a:latin typeface="Nunito Sans" panose="00000500000000000000" pitchFamily="2" charset="0"/>
              </a:rPr>
              <a:t>Some of the main effects for children who don’t get enough sleep include: </a:t>
            </a:r>
          </a:p>
          <a:p>
            <a:pPr marL="0" marR="0" lvl="0" indent="0" algn="l" defTabSz="914400" rtl="0" eaLnBrk="0" fontAlgn="base" latinLnBrk="0" hangingPunct="0">
              <a:lnSpc>
                <a:spcPct val="100000"/>
              </a:lnSpc>
              <a:spcBef>
                <a:spcPct val="0"/>
              </a:spcBef>
              <a:spcAft>
                <a:spcPct val="0"/>
              </a:spcAft>
              <a:buClrTx/>
              <a:buSzTx/>
              <a:buFontTx/>
              <a:buNone/>
              <a:tabLst/>
            </a:pPr>
            <a:endParaRPr lang="en-GB" sz="600" b="0" i="0" dirty="0">
              <a:effectLst/>
              <a:latin typeface="Nunito Sans" panose="00000500000000000000" pitchFamily="2"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Nunito Sans" panose="00000500000000000000" pitchFamily="2" charset="0"/>
              </a:rPr>
              <a:t>Physical </a:t>
            </a:r>
            <a:r>
              <a:rPr lang="en-US" altLang="en-US" b="1" dirty="0">
                <a:latin typeface="Nunito Sans" panose="00000500000000000000" pitchFamily="2" charset="0"/>
              </a:rPr>
              <a:t>health and development: </a:t>
            </a:r>
            <a:r>
              <a:rPr lang="en-GB" b="0" i="0" dirty="0">
                <a:effectLst/>
                <a:latin typeface="Nunito Sans" panose="00000500000000000000" pitchFamily="2" charset="0"/>
              </a:rPr>
              <a:t>Sleep contributes to the effective function of virtually every system of the body. It empowers the immune system, helps regulate hormones, and enables muscle and tissue recovery.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Nunito Sans" panose="00000500000000000000" pitchFamily="2" charset="0"/>
              </a:rPr>
              <a:t>Weight gain:</a:t>
            </a:r>
            <a:r>
              <a:rPr kumimoji="0" lang="en-US" altLang="en-US" sz="1800" i="0" u="none" strike="noStrike" cap="none" normalizeH="0" baseline="0" dirty="0">
                <a:ln>
                  <a:noFill/>
                </a:ln>
                <a:effectLst/>
                <a:latin typeface="Nunito Sans" panose="00000500000000000000" pitchFamily="2" charset="0"/>
              </a:rPr>
              <a:t> Lack of sleep can make you feel hungrier, so you are drawn to eat </a:t>
            </a:r>
            <a:r>
              <a:rPr lang="en-US" altLang="en-US" dirty="0">
                <a:latin typeface="Nunito Sans" panose="00000500000000000000" pitchFamily="2" charset="0"/>
              </a:rPr>
              <a:t>more. </a:t>
            </a:r>
            <a:r>
              <a:rPr kumimoji="0" lang="en-US" altLang="en-US" sz="1800" i="0" u="none" strike="noStrike" cap="none" normalizeH="0" baseline="0" dirty="0">
                <a:ln>
                  <a:noFill/>
                </a:ln>
                <a:effectLst/>
                <a:latin typeface="Nunito Sans" panose="00000500000000000000" pitchFamily="2" charset="0"/>
              </a:rPr>
              <a:t>Plus, lack of sleep also affects your metabolism. Not getting enough sleep raises the risk of diabetes and unhealthy weight gain in kids and adults.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Nunito Sans" panose="00000500000000000000" pitchFamily="2" charset="0"/>
              </a:rPr>
              <a:t>Bad moods: </a:t>
            </a:r>
            <a:r>
              <a:rPr kumimoji="0" lang="en-US" altLang="en-US" sz="1800" i="0" u="none" strike="noStrike" cap="none" normalizeH="0" baseline="0" dirty="0">
                <a:ln>
                  <a:noFill/>
                </a:ln>
                <a:effectLst/>
                <a:latin typeface="Nunito Sans" panose="00000500000000000000" pitchFamily="2" charset="0"/>
              </a:rPr>
              <a:t>Lack of sleep can make it difficult for you to regulate your emotions. Overtime, not getting enough sleep can increase risk of depression, anxiety and substance abuse in teens.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Nunito Sans" panose="00000500000000000000" pitchFamily="2" charset="0"/>
              </a:rPr>
              <a:t>Trouble in school:</a:t>
            </a:r>
            <a:r>
              <a:rPr kumimoji="0" lang="en-US" altLang="en-US" sz="1800" b="0" i="0" u="none" strike="noStrike" cap="none" normalizeH="0" baseline="0" dirty="0">
                <a:ln>
                  <a:noFill/>
                </a:ln>
                <a:effectLst/>
                <a:latin typeface="Nunito Sans" panose="00000500000000000000" pitchFamily="2" charset="0"/>
              </a:rPr>
              <a:t> Sleep is essential for building memory and allows you to concentrate better.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none" strike="noStrike" cap="none" normalizeH="0" baseline="0" dirty="0">
                <a:ln>
                  <a:noFill/>
                </a:ln>
                <a:effectLst/>
                <a:latin typeface="Nunito Sans" panose="00000500000000000000" pitchFamily="2" charset="0"/>
              </a:rPr>
              <a:t>Bad judgment: </a:t>
            </a:r>
            <a:r>
              <a:rPr lang="en-US" altLang="en-US" dirty="0">
                <a:latin typeface="Nunito Sans" panose="00000500000000000000" pitchFamily="2" charset="0"/>
              </a:rPr>
              <a:t>If you are overtired you are more likely to make poor decisions or take part in riskier activities.</a:t>
            </a:r>
            <a:endParaRPr lang="en-GB" dirty="0"/>
          </a:p>
        </p:txBody>
      </p:sp>
    </p:spTree>
    <p:extLst>
      <p:ext uri="{BB962C8B-B14F-4D97-AF65-F5344CB8AC3E}">
        <p14:creationId xmlns:p14="http://schemas.microsoft.com/office/powerpoint/2010/main" val="110377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1000"/>
                                        <p:tgtEl>
                                          <p:spTgt spid="9">
                                            <p:txEl>
                                              <p:pRg st="2" end="2"/>
                                            </p:txEl>
                                          </p:spTgt>
                                        </p:tgtEl>
                                      </p:cBhvr>
                                    </p:animEffect>
                                    <p:anim calcmode="lin" valueType="num">
                                      <p:cBhvr>
                                        <p:cTn id="18"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
                                            <p:txEl>
                                              <p:pRg st="3" end="3"/>
                                            </p:txEl>
                                          </p:spTgt>
                                        </p:tgtEl>
                                        <p:attrNameLst>
                                          <p:attrName>style.visibility</p:attrName>
                                        </p:attrNameLst>
                                      </p:cBhvr>
                                      <p:to>
                                        <p:strVal val="visible"/>
                                      </p:to>
                                    </p:set>
                                    <p:animEffect transition="in" filter="fade">
                                      <p:cBhvr>
                                        <p:cTn id="24" dur="1000"/>
                                        <p:tgtEl>
                                          <p:spTgt spid="9">
                                            <p:txEl>
                                              <p:pRg st="3" end="3"/>
                                            </p:txEl>
                                          </p:spTgt>
                                        </p:tgtEl>
                                      </p:cBhvr>
                                    </p:animEffect>
                                    <p:anim calcmode="lin" valueType="num">
                                      <p:cBhvr>
                                        <p:cTn id="25"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Effect transition="in" filter="fade">
                                      <p:cBhvr>
                                        <p:cTn id="31" dur="1000"/>
                                        <p:tgtEl>
                                          <p:spTgt spid="9">
                                            <p:txEl>
                                              <p:pRg st="4" end="4"/>
                                            </p:txEl>
                                          </p:spTgt>
                                        </p:tgtEl>
                                      </p:cBhvr>
                                    </p:animEffect>
                                    <p:anim calcmode="lin" valueType="num">
                                      <p:cBhvr>
                                        <p:cTn id="32"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5" end="5"/>
                                            </p:txEl>
                                          </p:spTgt>
                                        </p:tgtEl>
                                        <p:attrNameLst>
                                          <p:attrName>style.visibility</p:attrName>
                                        </p:attrNameLst>
                                      </p:cBhvr>
                                      <p:to>
                                        <p:strVal val="visible"/>
                                      </p:to>
                                    </p:set>
                                    <p:animEffect transition="in" filter="fade">
                                      <p:cBhvr>
                                        <p:cTn id="38" dur="1000"/>
                                        <p:tgtEl>
                                          <p:spTgt spid="9">
                                            <p:txEl>
                                              <p:pRg st="5" end="5"/>
                                            </p:txEl>
                                          </p:spTgt>
                                        </p:tgtEl>
                                      </p:cBhvr>
                                    </p:animEffect>
                                    <p:anim calcmode="lin" valueType="num">
                                      <p:cBhvr>
                                        <p:cTn id="39"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Effect transition="in" filter="fade">
                                      <p:cBhvr>
                                        <p:cTn id="45" dur="1000"/>
                                        <p:tgtEl>
                                          <p:spTgt spid="9">
                                            <p:txEl>
                                              <p:pRg st="6" end="6"/>
                                            </p:txEl>
                                          </p:spTgt>
                                        </p:tgtEl>
                                      </p:cBhvr>
                                    </p:animEffect>
                                    <p:anim calcmode="lin" valueType="num">
                                      <p:cBhvr>
                                        <p:cTn id="46"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E9ED4-49C7-465D-BECE-9CE573F53707}"/>
              </a:ext>
            </a:extLst>
          </p:cNvPr>
          <p:cNvSpPr>
            <a:spLocks noGrp="1"/>
          </p:cNvSpPr>
          <p:nvPr>
            <p:ph type="title"/>
          </p:nvPr>
        </p:nvSpPr>
        <p:spPr/>
        <p:txBody>
          <a:bodyPr>
            <a:normAutofit/>
          </a:bodyPr>
          <a:lstStyle/>
          <a:p>
            <a:pPr algn="ctr"/>
            <a:r>
              <a:rPr lang="en-GB" sz="6000" dirty="0">
                <a:latin typeface="Modern Love Caps" panose="04070805081001020A01" pitchFamily="82" charset="0"/>
              </a:rPr>
              <a:t>What can help you sleep?</a:t>
            </a:r>
            <a:endParaRPr lang="en-GB" sz="6000" dirty="0"/>
          </a:p>
        </p:txBody>
      </p:sp>
      <p:sp>
        <p:nvSpPr>
          <p:cNvPr id="3" name="TextBox 2">
            <a:extLst>
              <a:ext uri="{FF2B5EF4-FFF2-40B4-BE49-F238E27FC236}">
                <a16:creationId xmlns:a16="http://schemas.microsoft.com/office/drawing/2014/main" id="{3852F9E8-68CA-4BB6-B256-DEAE9B1A446F}"/>
              </a:ext>
            </a:extLst>
          </p:cNvPr>
          <p:cNvSpPr txBox="1"/>
          <p:nvPr/>
        </p:nvSpPr>
        <p:spPr>
          <a:xfrm>
            <a:off x="1219199" y="1471910"/>
            <a:ext cx="9488557" cy="5109091"/>
          </a:xfrm>
          <a:prstGeom prst="rect">
            <a:avLst/>
          </a:prstGeom>
          <a:noFill/>
        </p:spPr>
        <p:txBody>
          <a:bodyPr wrap="square" rtlCol="0">
            <a:spAutoFit/>
          </a:bodyPr>
          <a:lstStyle/>
          <a:p>
            <a:pPr algn="ctr"/>
            <a:r>
              <a:rPr lang="en-GB" sz="2000" b="1" dirty="0">
                <a:latin typeface="Nunito Sans" panose="00000500000000000000" pitchFamily="2" charset="0"/>
              </a:rPr>
              <a:t>Can you think of anything which might help you sleep better?</a:t>
            </a:r>
          </a:p>
          <a:p>
            <a:endParaRPr lang="en-GB" dirty="0">
              <a:latin typeface="Nunito Sans" panose="00000500000000000000" pitchFamily="2" charset="0"/>
            </a:endParaRPr>
          </a:p>
          <a:p>
            <a:r>
              <a:rPr lang="en-GB" b="1" dirty="0">
                <a:effectLst/>
                <a:latin typeface="Nunito Sans" panose="00000500000000000000" pitchFamily="2" charset="0"/>
              </a:rPr>
              <a:t>A relaxing bedtime routine</a:t>
            </a:r>
            <a:r>
              <a:rPr lang="en-GB" dirty="0">
                <a:effectLst/>
                <a:latin typeface="Nunito Sans" panose="00000500000000000000" pitchFamily="2" charset="0"/>
              </a:rPr>
              <a:t>: </a:t>
            </a:r>
          </a:p>
          <a:p>
            <a:pPr marL="285750" indent="-285750">
              <a:buFont typeface="Arial" panose="020B0604020202020204" pitchFamily="34" charset="0"/>
              <a:buChar char="•"/>
            </a:pPr>
            <a:r>
              <a:rPr lang="en-GB" dirty="0">
                <a:latin typeface="Nunito Sans" panose="00000500000000000000" pitchFamily="2" charset="0"/>
              </a:rPr>
              <a:t>Avoid heavy meals before sleep and reduce intake of caffeine and other stimulants (sugar, coke etc.) several hours before bedtime. </a:t>
            </a:r>
            <a:r>
              <a:rPr lang="en-GB" i="1" dirty="0">
                <a:latin typeface="Nunito Sans" panose="00000500000000000000" pitchFamily="2" charset="0"/>
              </a:rPr>
              <a:t>A hot milky drink is good. </a:t>
            </a:r>
            <a:endParaRPr lang="en-GB" dirty="0">
              <a:latin typeface="Nunito Sans" panose="00000500000000000000" pitchFamily="2" charset="0"/>
            </a:endParaRPr>
          </a:p>
          <a:p>
            <a:pPr marL="285750" indent="-285750">
              <a:buFont typeface="Arial" panose="020B0604020202020204" pitchFamily="34" charset="0"/>
              <a:buChar char="•"/>
            </a:pPr>
            <a:r>
              <a:rPr lang="en-GB" dirty="0">
                <a:effectLst/>
                <a:latin typeface="Nunito Sans" panose="00000500000000000000" pitchFamily="2" charset="0"/>
              </a:rPr>
              <a:t>A warm (not hot) bath will help you relax and get ready for sleep.</a:t>
            </a:r>
          </a:p>
          <a:p>
            <a:pPr marL="285750" indent="-285750">
              <a:buFont typeface="Arial" panose="020B0604020202020204" pitchFamily="34" charset="0"/>
              <a:buChar char="•"/>
            </a:pPr>
            <a:r>
              <a:rPr lang="en-GB" dirty="0">
                <a:effectLst/>
                <a:latin typeface="Nunito Sans" panose="00000500000000000000" pitchFamily="2" charset="0"/>
              </a:rPr>
              <a:t>Keeping lights dim encourages your body to produce the sleep hormone, melatonin.</a:t>
            </a:r>
          </a:p>
          <a:p>
            <a:r>
              <a:rPr lang="en-GB" b="1" dirty="0">
                <a:effectLst/>
                <a:latin typeface="Nunito Sans" panose="00000500000000000000" pitchFamily="2" charset="0"/>
              </a:rPr>
              <a:t>Fix your bedroom:</a:t>
            </a:r>
          </a:p>
          <a:p>
            <a:pPr marL="285750" indent="-285750">
              <a:buFont typeface="Arial" panose="020B0604020202020204" pitchFamily="34" charset="0"/>
              <a:buChar char="•"/>
            </a:pPr>
            <a:r>
              <a:rPr lang="en-GB" dirty="0">
                <a:effectLst/>
                <a:latin typeface="Nunito Sans" panose="00000500000000000000" pitchFamily="2" charset="0"/>
              </a:rPr>
              <a:t>Your bedroom should ideally be dark, quiet and tidy. It should be well ventilated and kept at a temperature of about 16 to 20C.</a:t>
            </a:r>
          </a:p>
          <a:p>
            <a:r>
              <a:rPr lang="en-GB" b="1" dirty="0">
                <a:effectLst/>
                <a:latin typeface="Nunito Sans" panose="00000500000000000000" pitchFamily="2" charset="0"/>
              </a:rPr>
              <a:t>Avoid screens in the bedroom:</a:t>
            </a:r>
          </a:p>
          <a:p>
            <a:pPr marL="285750" indent="-285750">
              <a:buFont typeface="Arial" panose="020B0604020202020204" pitchFamily="34" charset="0"/>
              <a:buChar char="•"/>
            </a:pPr>
            <a:r>
              <a:rPr lang="en-GB" dirty="0">
                <a:effectLst/>
                <a:latin typeface="Nunito Sans" panose="00000500000000000000" pitchFamily="2" charset="0"/>
              </a:rPr>
              <a:t>Tablets, smartphones, TVs and other electronic gadgets can affect how easily you get to sleep.</a:t>
            </a:r>
          </a:p>
          <a:p>
            <a:pPr marL="285750" indent="-285750">
              <a:buFont typeface="Arial" panose="020B0604020202020204" pitchFamily="34" charset="0"/>
              <a:buChar char="•"/>
            </a:pPr>
            <a:r>
              <a:rPr lang="en-GB" dirty="0">
                <a:effectLst/>
                <a:latin typeface="Nunito Sans" panose="00000500000000000000" pitchFamily="2" charset="0"/>
              </a:rPr>
              <a:t>Try to keep your bedroom a screen-free zone.</a:t>
            </a:r>
          </a:p>
          <a:p>
            <a:pPr marL="285750" indent="-285750">
              <a:buFont typeface="Arial" panose="020B0604020202020204" pitchFamily="34" charset="0"/>
              <a:buChar char="•"/>
            </a:pPr>
            <a:r>
              <a:rPr lang="en-GB" dirty="0">
                <a:latin typeface="Nunito Sans" panose="00000500000000000000" pitchFamily="2" charset="0"/>
              </a:rPr>
              <a:t>Stop using s</a:t>
            </a:r>
            <a:r>
              <a:rPr lang="en-GB" dirty="0">
                <a:effectLst/>
                <a:latin typeface="Nunito Sans" panose="00000500000000000000" pitchFamily="2" charset="0"/>
              </a:rPr>
              <a:t>creens an hour before bedtime – read a book instead</a:t>
            </a:r>
          </a:p>
          <a:p>
            <a:r>
              <a:rPr lang="en-GB" b="1" dirty="0">
                <a:effectLst/>
                <a:latin typeface="Nunito Sans" panose="00000500000000000000" pitchFamily="2" charset="0"/>
              </a:rPr>
              <a:t>Exercise:</a:t>
            </a:r>
          </a:p>
          <a:p>
            <a:pPr marL="285750" indent="-285750">
              <a:buFont typeface="Arial" panose="020B0604020202020204" pitchFamily="34" charset="0"/>
              <a:buChar char="•"/>
            </a:pPr>
            <a:r>
              <a:rPr lang="en-GB" dirty="0">
                <a:effectLst/>
                <a:latin typeface="Nunito Sans" panose="00000500000000000000" pitchFamily="2" charset="0"/>
              </a:rPr>
              <a:t>Daily physical activity improves sleep, </a:t>
            </a:r>
            <a:r>
              <a:rPr lang="en-GB" dirty="0">
                <a:latin typeface="Nunito Sans" panose="00000500000000000000" pitchFamily="2" charset="0"/>
              </a:rPr>
              <a:t>helps with stress management and promotes general health, but don’t do heavy exercise within 3 hours of bedtime</a:t>
            </a:r>
            <a:r>
              <a:rPr lang="en-GB" dirty="0">
                <a:effectLst/>
                <a:latin typeface="Nunito Sans" panose="00000500000000000000" pitchFamily="2" charset="0"/>
              </a:rPr>
              <a:t>.</a:t>
            </a:r>
            <a:endParaRPr lang="en-GB" dirty="0">
              <a:latin typeface="Nunito Sans" panose="00000500000000000000" pitchFamily="2" charset="0"/>
            </a:endParaRPr>
          </a:p>
        </p:txBody>
      </p:sp>
      <p:pic>
        <p:nvPicPr>
          <p:cNvPr id="2050" name="Picture 2" descr="No Pepsi-No Coke - Home | Facebook">
            <a:extLst>
              <a:ext uri="{FF2B5EF4-FFF2-40B4-BE49-F238E27FC236}">
                <a16:creationId xmlns:a16="http://schemas.microsoft.com/office/drawing/2014/main" id="{F6E2D9C8-1A0A-4D7C-95D1-2BAC717E3739}"/>
              </a:ext>
            </a:extLst>
          </p:cNvPr>
          <p:cNvPicPr>
            <a:picLocks noChangeAspect="1" noChangeArrowheads="1"/>
          </p:cNvPicPr>
          <p:nvPr/>
        </p:nvPicPr>
        <p:blipFill>
          <a:blip r:embed="rId2">
            <a:clrChange>
              <a:clrFrom>
                <a:srgbClr val="FFFFFD"/>
              </a:clrFrom>
              <a:clrTo>
                <a:srgbClr val="FFFFFD">
                  <a:alpha val="0"/>
                </a:srgbClr>
              </a:clrTo>
            </a:clrChange>
            <a:extLst>
              <a:ext uri="{28A0092B-C50C-407E-A947-70E740481C1C}">
                <a14:useLocalDpi xmlns:a14="http://schemas.microsoft.com/office/drawing/2010/main" val="0"/>
              </a:ext>
            </a:extLst>
          </a:blip>
          <a:srcRect/>
          <a:stretch>
            <a:fillRect/>
          </a:stretch>
        </p:blipFill>
        <p:spPr bwMode="auto">
          <a:xfrm>
            <a:off x="10126766" y="1690688"/>
            <a:ext cx="1255170" cy="109827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nkey Having A Bath Cartoon Clipart Vector - FriendlyStock">
            <a:extLst>
              <a:ext uri="{FF2B5EF4-FFF2-40B4-BE49-F238E27FC236}">
                <a16:creationId xmlns:a16="http://schemas.microsoft.com/office/drawing/2014/main" id="{39AB2AB4-0E6D-4027-AEE6-EEBD2A6E888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14035" y="2285692"/>
            <a:ext cx="1479529" cy="144409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The Negative Effects of Electronics">
            <a:extLst>
              <a:ext uri="{FF2B5EF4-FFF2-40B4-BE49-F238E27FC236}">
                <a16:creationId xmlns:a16="http://schemas.microsoft.com/office/drawing/2014/main" id="{87D8E186-F54A-467F-BD28-E8D1535E98A9}"/>
              </a:ext>
            </a:extLst>
          </p:cNvPr>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64824" y="4426227"/>
            <a:ext cx="1120636" cy="112063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Free Exercising Clip Art with No Background - ClipartKey">
            <a:extLst>
              <a:ext uri="{FF2B5EF4-FFF2-40B4-BE49-F238E27FC236}">
                <a16:creationId xmlns:a16="http://schemas.microsoft.com/office/drawing/2014/main" id="{423EFB27-E97D-4E58-9355-5BCCF420CD08}"/>
              </a:ext>
            </a:extLst>
          </p:cNvPr>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10061503" y="4823975"/>
            <a:ext cx="1965673" cy="175702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Dream Drawing Sleep Smiley Cartoon - Sleep Clipart – Stunning free  transparent png clipart images free download">
            <a:extLst>
              <a:ext uri="{FF2B5EF4-FFF2-40B4-BE49-F238E27FC236}">
                <a16:creationId xmlns:a16="http://schemas.microsoft.com/office/drawing/2014/main" id="{3FDD35E2-11C7-40E0-9717-B4DD11950A4B}"/>
              </a:ext>
            </a:extLst>
          </p:cNvPr>
          <p:cNvPicPr>
            <a:picLocks noChangeAspect="1" noChangeArrowheads="1"/>
          </p:cNvPicPr>
          <p:nvPr/>
        </p:nvPicPr>
        <p:blipFill>
          <a:blip r:embed="rId6">
            <a:clrChange>
              <a:clrFrom>
                <a:srgbClr val="F1F1F1"/>
              </a:clrFrom>
              <a:clrTo>
                <a:srgbClr val="F1F1F1">
                  <a:alpha val="0"/>
                </a:srgbClr>
              </a:clrTo>
            </a:clrChange>
            <a:extLst>
              <a:ext uri="{28A0092B-C50C-407E-A947-70E740481C1C}">
                <a14:useLocalDpi xmlns:a14="http://schemas.microsoft.com/office/drawing/2010/main" val="0"/>
              </a:ext>
            </a:extLst>
          </a:blip>
          <a:srcRect/>
          <a:stretch>
            <a:fillRect/>
          </a:stretch>
        </p:blipFill>
        <p:spPr bwMode="auto">
          <a:xfrm>
            <a:off x="54855" y="2749554"/>
            <a:ext cx="1230605" cy="1120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9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1" presetClass="entr" presetSubtype="0" fill="hold" nodeType="withEffect">
                                  <p:stCondLst>
                                    <p:cond delay="0"/>
                                  </p:stCondLst>
                                  <p:childTnLst>
                                    <p:set>
                                      <p:cBhvr>
                                        <p:cTn id="22" dur="1" fill="hold">
                                          <p:stCondLst>
                                            <p:cond delay="0"/>
                                          </p:stCondLst>
                                        </p:cTn>
                                        <p:tgtEl>
                                          <p:spTgt spid="20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206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 calcmode="lin" valueType="num">
                                      <p:cBhvr additive="base">
                                        <p:cTn id="5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5" presetID="1" presetClass="entr" presetSubtype="0" fill="hold" nodeType="withEffect">
                                  <p:stCondLst>
                                    <p:cond delay="0"/>
                                  </p:stCondLst>
                                  <p:childTnLst>
                                    <p:set>
                                      <p:cBhvr>
                                        <p:cTn id="56" dur="1" fill="hold">
                                          <p:stCondLst>
                                            <p:cond delay="0"/>
                                          </p:stCondLst>
                                        </p:cTn>
                                        <p:tgtEl>
                                          <p:spTgt spid="2056"/>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wheel(1)">
                                      <p:cBhvr>
                                        <p:cTn id="61" dur="2000"/>
                                        <p:tgtEl>
                                          <p:spTgt spid="3">
                                            <p:txEl>
                                              <p:pRg st="12" end="12"/>
                                            </p:txEl>
                                          </p:spTgt>
                                        </p:tgtEl>
                                      </p:cBhvr>
                                    </p:animEffect>
                                  </p:childTnLst>
                                </p:cTn>
                              </p:par>
                              <p:par>
                                <p:cTn id="62" presetID="21" presetClass="entr" presetSubtype="1" fill="hold" nodeType="with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wheel(1)">
                                      <p:cBhvr>
                                        <p:cTn id="64" dur="2000"/>
                                        <p:tgtEl>
                                          <p:spTgt spid="3">
                                            <p:txEl>
                                              <p:pRg st="13" end="13"/>
                                            </p:txEl>
                                          </p:spTgt>
                                        </p:tgtEl>
                                      </p:cBhvr>
                                    </p:animEffect>
                                  </p:childTnLst>
                                </p:cTn>
                              </p:par>
                              <p:par>
                                <p:cTn id="65" presetID="1" presetClass="entr" presetSubtype="0" fill="hold" nodeType="withEffect">
                                  <p:stCondLst>
                                    <p:cond delay="0"/>
                                  </p:stCondLst>
                                  <p:childTnLst>
                                    <p:set>
                                      <p:cBhvr>
                                        <p:cTn id="66" dur="1" fill="hold">
                                          <p:stCondLst>
                                            <p:cond delay="0"/>
                                          </p:stCondLst>
                                        </p:cTn>
                                        <p:tgtEl>
                                          <p:spTgt spid="20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83CBD2-AA96-4B1C-86EF-DC3885969EE3}"/>
              </a:ext>
            </a:extLst>
          </p:cNvPr>
          <p:cNvSpPr txBox="1"/>
          <p:nvPr/>
        </p:nvSpPr>
        <p:spPr>
          <a:xfrm>
            <a:off x="661182" y="614513"/>
            <a:ext cx="11085341" cy="923330"/>
          </a:xfrm>
          <a:prstGeom prst="rect">
            <a:avLst/>
          </a:prstGeom>
          <a:noFill/>
        </p:spPr>
        <p:txBody>
          <a:bodyPr wrap="square">
            <a:prstTxWarp prst="textPlain">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dirty="0">
                <a:ln w="0"/>
                <a:solidFill>
                  <a:prstClr val="black"/>
                </a:solidFill>
                <a:effectLst>
                  <a:outerShdw blurRad="38100" dist="19050" dir="2700000" algn="tl" rotWithShape="0">
                    <a:prstClr val="black">
                      <a:alpha val="40000"/>
                    </a:prstClr>
                  </a:outerShdw>
                </a:effectLst>
                <a:latin typeface="Modern Love Grunge" panose="04070805081005020601" pitchFamily="82" charset="0"/>
              </a:rPr>
              <a:t>DIET &amp; HEALTHY EATING</a:t>
            </a:r>
            <a:endParaRPr kumimoji="0" lang="en-US" sz="5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Modern Love Grunge" panose="04070805081005020601" pitchFamily="82" charset="0"/>
              <a:ea typeface="+mn-ea"/>
              <a:cs typeface="+mn-cs"/>
            </a:endParaRPr>
          </a:p>
        </p:txBody>
      </p:sp>
      <p:sp>
        <p:nvSpPr>
          <p:cNvPr id="8" name="TextBox 7">
            <a:extLst>
              <a:ext uri="{FF2B5EF4-FFF2-40B4-BE49-F238E27FC236}">
                <a16:creationId xmlns:a16="http://schemas.microsoft.com/office/drawing/2014/main" id="{688E46A0-6B21-4B11-B61A-BFFAFB3F85A2}"/>
              </a:ext>
            </a:extLst>
          </p:cNvPr>
          <p:cNvSpPr txBox="1"/>
          <p:nvPr/>
        </p:nvSpPr>
        <p:spPr>
          <a:xfrm>
            <a:off x="444890" y="1967061"/>
            <a:ext cx="11517923" cy="3908762"/>
          </a:xfrm>
          <a:prstGeom prst="rect">
            <a:avLst/>
          </a:prstGeom>
          <a:noFill/>
        </p:spPr>
        <p:txBody>
          <a:bodyPr wrap="square">
            <a:spAutoFit/>
          </a:bodyPr>
          <a:lstStyle/>
          <a:p>
            <a:pPr marL="285750" indent="-285750">
              <a:lnSpc>
                <a:spcPct val="200000"/>
              </a:lnSpc>
              <a:buFont typeface="Arial" panose="020B0604020202020204" pitchFamily="34" charset="0"/>
              <a:buChar char="•"/>
            </a:pPr>
            <a:r>
              <a:rPr lang="en-GB" sz="3200" dirty="0">
                <a:latin typeface="Nunito Sans" panose="00000500000000000000" pitchFamily="2" charset="0"/>
              </a:rPr>
              <a:t>NUTRIENTS </a:t>
            </a:r>
          </a:p>
          <a:p>
            <a:pPr marL="285750" indent="-285750">
              <a:lnSpc>
                <a:spcPct val="200000"/>
              </a:lnSpc>
              <a:buFont typeface="Arial" panose="020B0604020202020204" pitchFamily="34" charset="0"/>
              <a:buChar char="•"/>
            </a:pPr>
            <a:r>
              <a:rPr lang="en-GB" sz="3200" dirty="0">
                <a:latin typeface="Nunito Sans" panose="00000500000000000000" pitchFamily="2" charset="0"/>
              </a:rPr>
              <a:t>FOOD GROUPS &amp; BALANCED DIET</a:t>
            </a:r>
          </a:p>
          <a:p>
            <a:pPr marL="285750" indent="-285750">
              <a:lnSpc>
                <a:spcPct val="200000"/>
              </a:lnSpc>
              <a:buFont typeface="Arial" panose="020B0604020202020204" pitchFamily="34" charset="0"/>
              <a:buChar char="•"/>
            </a:pPr>
            <a:r>
              <a:rPr lang="en-GB" sz="3200" dirty="0">
                <a:latin typeface="Nunito Sans" panose="00000500000000000000" pitchFamily="2" charset="0"/>
              </a:rPr>
              <a:t>HIDDEN SUGAR</a:t>
            </a:r>
          </a:p>
          <a:p>
            <a:pPr marL="285750" indent="-285750">
              <a:lnSpc>
                <a:spcPct val="200000"/>
              </a:lnSpc>
              <a:buFont typeface="Arial" panose="020B0604020202020204" pitchFamily="34" charset="0"/>
              <a:buChar char="•"/>
            </a:pPr>
            <a:r>
              <a:rPr lang="en-GB" sz="3200" dirty="0">
                <a:latin typeface="Nunito Sans" panose="00000500000000000000" pitchFamily="2" charset="0"/>
              </a:rPr>
              <a:t>WHY IS HEALTHY EATING IMPORTANT?</a:t>
            </a:r>
          </a:p>
        </p:txBody>
      </p:sp>
    </p:spTree>
    <p:extLst>
      <p:ext uri="{BB962C8B-B14F-4D97-AF65-F5344CB8AC3E}">
        <p14:creationId xmlns:p14="http://schemas.microsoft.com/office/powerpoint/2010/main" val="34636342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0FAFD4-64BC-4F6A-A25E-C857D56C0152}"/>
              </a:ext>
            </a:extLst>
          </p:cNvPr>
          <p:cNvSpPr>
            <a:spLocks noGrp="1"/>
          </p:cNvSpPr>
          <p:nvPr>
            <p:ph type="title"/>
          </p:nvPr>
        </p:nvSpPr>
        <p:spPr/>
        <p:txBody>
          <a:bodyPr>
            <a:normAutofit/>
          </a:bodyPr>
          <a:lstStyle/>
          <a:p>
            <a:pPr algn="ctr"/>
            <a:r>
              <a:rPr lang="en-GB" sz="6000" dirty="0">
                <a:latin typeface="Modern Love Caps" panose="04070805081001020A01" pitchFamily="82" charset="0"/>
              </a:rPr>
              <a:t>Nutrients</a:t>
            </a:r>
          </a:p>
        </p:txBody>
      </p:sp>
      <p:grpSp>
        <p:nvGrpSpPr>
          <p:cNvPr id="65" name="Group 64">
            <a:extLst>
              <a:ext uri="{FF2B5EF4-FFF2-40B4-BE49-F238E27FC236}">
                <a16:creationId xmlns:a16="http://schemas.microsoft.com/office/drawing/2014/main" id="{E0640A9E-C2A5-435F-B0E0-2B33473A5300}"/>
              </a:ext>
            </a:extLst>
          </p:cNvPr>
          <p:cNvGrpSpPr/>
          <p:nvPr/>
        </p:nvGrpSpPr>
        <p:grpSpPr>
          <a:xfrm>
            <a:off x="-57987" y="1435192"/>
            <a:ext cx="2538248" cy="837359"/>
            <a:chOff x="-57987" y="1435192"/>
            <a:chExt cx="2538248" cy="837359"/>
          </a:xfrm>
        </p:grpSpPr>
        <p:sp>
          <p:nvSpPr>
            <p:cNvPr id="7" name="Rectangle: Rounded Corners 6">
              <a:extLst>
                <a:ext uri="{FF2B5EF4-FFF2-40B4-BE49-F238E27FC236}">
                  <a16:creationId xmlns:a16="http://schemas.microsoft.com/office/drawing/2014/main" id="{6FF45FBD-5EF8-4B58-89A3-CF1F14F0124A}"/>
                </a:ext>
              </a:extLst>
            </p:cNvPr>
            <p:cNvSpPr/>
            <p:nvPr/>
          </p:nvSpPr>
          <p:spPr>
            <a:xfrm>
              <a:off x="56034" y="1435192"/>
              <a:ext cx="2312894" cy="837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486B3C54-9495-42CB-A52A-74731331206C}"/>
                </a:ext>
              </a:extLst>
            </p:cNvPr>
            <p:cNvSpPr txBox="1"/>
            <p:nvPr/>
          </p:nvSpPr>
          <p:spPr>
            <a:xfrm>
              <a:off x="-57987" y="1636727"/>
              <a:ext cx="2538248" cy="400110"/>
            </a:xfrm>
            <a:prstGeom prst="rect">
              <a:avLst/>
            </a:prstGeom>
            <a:noFill/>
          </p:spPr>
          <p:txBody>
            <a:bodyPr wrap="square" rtlCol="0">
              <a:spAutoFit/>
            </a:bodyPr>
            <a:lstStyle/>
            <a:p>
              <a:pPr algn="ctr"/>
              <a:r>
                <a:rPr lang="en-GB" sz="2000" dirty="0">
                  <a:latin typeface="Aharoni" panose="02010803020104030203" pitchFamily="2" charset="-79"/>
                  <a:cs typeface="Aharoni" panose="02010803020104030203" pitchFamily="2" charset="-79"/>
                </a:rPr>
                <a:t>CARBOHYDRATES</a:t>
              </a:r>
              <a:endParaRPr lang="en-GB" dirty="0">
                <a:latin typeface="Aharoni" panose="02010803020104030203" pitchFamily="2" charset="-79"/>
                <a:cs typeface="Aharoni" panose="02010803020104030203" pitchFamily="2" charset="-79"/>
              </a:endParaRPr>
            </a:p>
          </p:txBody>
        </p:sp>
      </p:grpSp>
      <p:grpSp>
        <p:nvGrpSpPr>
          <p:cNvPr id="66" name="Group 65">
            <a:extLst>
              <a:ext uri="{FF2B5EF4-FFF2-40B4-BE49-F238E27FC236}">
                <a16:creationId xmlns:a16="http://schemas.microsoft.com/office/drawing/2014/main" id="{A8AB28AF-27D7-4D76-8AD6-974FF40F4CC1}"/>
              </a:ext>
            </a:extLst>
          </p:cNvPr>
          <p:cNvGrpSpPr/>
          <p:nvPr/>
        </p:nvGrpSpPr>
        <p:grpSpPr>
          <a:xfrm>
            <a:off x="2344294" y="1435192"/>
            <a:ext cx="2538248" cy="837359"/>
            <a:chOff x="2344294" y="1435192"/>
            <a:chExt cx="2538248" cy="837359"/>
          </a:xfrm>
        </p:grpSpPr>
        <p:sp>
          <p:nvSpPr>
            <p:cNvPr id="15" name="Rectangle: Rounded Corners 14">
              <a:extLst>
                <a:ext uri="{FF2B5EF4-FFF2-40B4-BE49-F238E27FC236}">
                  <a16:creationId xmlns:a16="http://schemas.microsoft.com/office/drawing/2014/main" id="{4579A2BC-B627-4E4E-97A6-AFC1EF0B84AB}"/>
                </a:ext>
              </a:extLst>
            </p:cNvPr>
            <p:cNvSpPr/>
            <p:nvPr/>
          </p:nvSpPr>
          <p:spPr>
            <a:xfrm>
              <a:off x="2482948" y="1435192"/>
              <a:ext cx="2312894" cy="837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12A7CA3A-040A-4D4A-97F2-961A5FDED3BC}"/>
                </a:ext>
              </a:extLst>
            </p:cNvPr>
            <p:cNvSpPr txBox="1"/>
            <p:nvPr/>
          </p:nvSpPr>
          <p:spPr>
            <a:xfrm>
              <a:off x="2344294" y="1636727"/>
              <a:ext cx="2538248" cy="400110"/>
            </a:xfrm>
            <a:prstGeom prst="rect">
              <a:avLst/>
            </a:prstGeom>
            <a:noFill/>
          </p:spPr>
          <p:txBody>
            <a:bodyPr wrap="square" rtlCol="0">
              <a:spAutoFit/>
            </a:bodyPr>
            <a:lstStyle/>
            <a:p>
              <a:pPr algn="ctr"/>
              <a:r>
                <a:rPr lang="en-GB" sz="2000" dirty="0">
                  <a:latin typeface="Aharoni" panose="02010803020104030203" pitchFamily="2" charset="-79"/>
                  <a:cs typeface="Aharoni" panose="02010803020104030203" pitchFamily="2" charset="-79"/>
                </a:rPr>
                <a:t>PROTEINS</a:t>
              </a:r>
              <a:endParaRPr lang="en-GB" dirty="0">
                <a:latin typeface="Aharoni" panose="02010803020104030203" pitchFamily="2" charset="-79"/>
                <a:cs typeface="Aharoni" panose="02010803020104030203" pitchFamily="2" charset="-79"/>
              </a:endParaRPr>
            </a:p>
          </p:txBody>
        </p:sp>
      </p:grpSp>
      <p:grpSp>
        <p:nvGrpSpPr>
          <p:cNvPr id="67" name="Group 66">
            <a:extLst>
              <a:ext uri="{FF2B5EF4-FFF2-40B4-BE49-F238E27FC236}">
                <a16:creationId xmlns:a16="http://schemas.microsoft.com/office/drawing/2014/main" id="{8CE52BEC-949B-4168-8CE0-ED6D3A30EFD9}"/>
              </a:ext>
            </a:extLst>
          </p:cNvPr>
          <p:cNvGrpSpPr/>
          <p:nvPr/>
        </p:nvGrpSpPr>
        <p:grpSpPr>
          <a:xfrm>
            <a:off x="4768521" y="1418103"/>
            <a:ext cx="2538248" cy="837359"/>
            <a:chOff x="4768521" y="1418103"/>
            <a:chExt cx="2538248" cy="837359"/>
          </a:xfrm>
        </p:grpSpPr>
        <p:sp>
          <p:nvSpPr>
            <p:cNvPr id="9" name="Rectangle: Rounded Corners 8">
              <a:extLst>
                <a:ext uri="{FF2B5EF4-FFF2-40B4-BE49-F238E27FC236}">
                  <a16:creationId xmlns:a16="http://schemas.microsoft.com/office/drawing/2014/main" id="{B82607F7-8FE9-4F8B-8780-E6F2B9689D5E}"/>
                </a:ext>
              </a:extLst>
            </p:cNvPr>
            <p:cNvSpPr/>
            <p:nvPr/>
          </p:nvSpPr>
          <p:spPr>
            <a:xfrm>
              <a:off x="4909862" y="1418103"/>
              <a:ext cx="2312894" cy="837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AFEC445B-6D9E-4124-ACAB-AE4C0830D1EF}"/>
                </a:ext>
              </a:extLst>
            </p:cNvPr>
            <p:cNvSpPr txBox="1"/>
            <p:nvPr/>
          </p:nvSpPr>
          <p:spPr>
            <a:xfrm>
              <a:off x="4768521" y="1636727"/>
              <a:ext cx="2538248" cy="400110"/>
            </a:xfrm>
            <a:prstGeom prst="rect">
              <a:avLst/>
            </a:prstGeom>
            <a:noFill/>
          </p:spPr>
          <p:txBody>
            <a:bodyPr wrap="square" rtlCol="0">
              <a:spAutoFit/>
            </a:bodyPr>
            <a:lstStyle/>
            <a:p>
              <a:pPr algn="ctr"/>
              <a:r>
                <a:rPr lang="en-GB" sz="2000" dirty="0">
                  <a:latin typeface="Aharoni" panose="02010803020104030203" pitchFamily="2" charset="-79"/>
                  <a:cs typeface="Aharoni" panose="02010803020104030203" pitchFamily="2" charset="-79"/>
                </a:rPr>
                <a:t>FATS</a:t>
              </a:r>
              <a:endParaRPr lang="en-GB" dirty="0">
                <a:latin typeface="Aharoni" panose="02010803020104030203" pitchFamily="2" charset="-79"/>
                <a:cs typeface="Aharoni" panose="02010803020104030203" pitchFamily="2" charset="-79"/>
              </a:endParaRPr>
            </a:p>
          </p:txBody>
        </p:sp>
      </p:grpSp>
      <p:grpSp>
        <p:nvGrpSpPr>
          <p:cNvPr id="68" name="Group 67">
            <a:extLst>
              <a:ext uri="{FF2B5EF4-FFF2-40B4-BE49-F238E27FC236}">
                <a16:creationId xmlns:a16="http://schemas.microsoft.com/office/drawing/2014/main" id="{53D240A6-0B55-4E03-B1A5-8FA28ABDCA7F}"/>
              </a:ext>
            </a:extLst>
          </p:cNvPr>
          <p:cNvGrpSpPr/>
          <p:nvPr/>
        </p:nvGrpSpPr>
        <p:grpSpPr>
          <a:xfrm>
            <a:off x="7250076" y="1435191"/>
            <a:ext cx="2538248" cy="837359"/>
            <a:chOff x="7250076" y="1435191"/>
            <a:chExt cx="2538248" cy="837359"/>
          </a:xfrm>
        </p:grpSpPr>
        <p:sp>
          <p:nvSpPr>
            <p:cNvPr id="13" name="Rectangle: Rounded Corners 12">
              <a:extLst>
                <a:ext uri="{FF2B5EF4-FFF2-40B4-BE49-F238E27FC236}">
                  <a16:creationId xmlns:a16="http://schemas.microsoft.com/office/drawing/2014/main" id="{9E95D25A-E908-4B6E-B140-1394A2AEE46F}"/>
                </a:ext>
              </a:extLst>
            </p:cNvPr>
            <p:cNvSpPr/>
            <p:nvPr/>
          </p:nvSpPr>
          <p:spPr>
            <a:xfrm>
              <a:off x="7336776" y="1435191"/>
              <a:ext cx="2312894" cy="837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8E0D84B5-D039-41CC-9477-588BD23838BA}"/>
                </a:ext>
              </a:extLst>
            </p:cNvPr>
            <p:cNvSpPr txBox="1"/>
            <p:nvPr/>
          </p:nvSpPr>
          <p:spPr>
            <a:xfrm>
              <a:off x="7250076" y="1663708"/>
              <a:ext cx="2538248" cy="400110"/>
            </a:xfrm>
            <a:prstGeom prst="rect">
              <a:avLst/>
            </a:prstGeom>
            <a:noFill/>
          </p:spPr>
          <p:txBody>
            <a:bodyPr wrap="square" rtlCol="0">
              <a:spAutoFit/>
            </a:bodyPr>
            <a:lstStyle/>
            <a:p>
              <a:pPr algn="ctr"/>
              <a:r>
                <a:rPr lang="en-GB" sz="2000" dirty="0">
                  <a:latin typeface="Aharoni" panose="02010803020104030203" pitchFamily="2" charset="-79"/>
                  <a:cs typeface="Aharoni" panose="02010803020104030203" pitchFamily="2" charset="-79"/>
                </a:rPr>
                <a:t>CALCIUM</a:t>
              </a:r>
              <a:endParaRPr lang="en-GB" dirty="0">
                <a:latin typeface="Aharoni" panose="02010803020104030203" pitchFamily="2" charset="-79"/>
                <a:cs typeface="Aharoni" panose="02010803020104030203" pitchFamily="2" charset="-79"/>
              </a:endParaRPr>
            </a:p>
          </p:txBody>
        </p:sp>
      </p:grpSp>
      <p:grpSp>
        <p:nvGrpSpPr>
          <p:cNvPr id="69" name="Group 68">
            <a:extLst>
              <a:ext uri="{FF2B5EF4-FFF2-40B4-BE49-F238E27FC236}">
                <a16:creationId xmlns:a16="http://schemas.microsoft.com/office/drawing/2014/main" id="{22CBCA48-E3A2-489A-9FC9-E15013E616E0}"/>
              </a:ext>
            </a:extLst>
          </p:cNvPr>
          <p:cNvGrpSpPr/>
          <p:nvPr/>
        </p:nvGrpSpPr>
        <p:grpSpPr>
          <a:xfrm>
            <a:off x="9663331" y="1418103"/>
            <a:ext cx="2538248" cy="837359"/>
            <a:chOff x="9663331" y="1418103"/>
            <a:chExt cx="2538248" cy="837359"/>
          </a:xfrm>
        </p:grpSpPr>
        <p:sp>
          <p:nvSpPr>
            <p:cNvPr id="11" name="Rectangle: Rounded Corners 10">
              <a:extLst>
                <a:ext uri="{FF2B5EF4-FFF2-40B4-BE49-F238E27FC236}">
                  <a16:creationId xmlns:a16="http://schemas.microsoft.com/office/drawing/2014/main" id="{2022114D-514C-44AB-AE3D-2A708A8C77D5}"/>
                </a:ext>
              </a:extLst>
            </p:cNvPr>
            <p:cNvSpPr/>
            <p:nvPr/>
          </p:nvSpPr>
          <p:spPr>
            <a:xfrm>
              <a:off x="9763691" y="1418103"/>
              <a:ext cx="2312894" cy="8373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981A915F-1661-4C9B-917C-764671D1E4D0}"/>
                </a:ext>
              </a:extLst>
            </p:cNvPr>
            <p:cNvSpPr txBox="1"/>
            <p:nvPr/>
          </p:nvSpPr>
          <p:spPr>
            <a:xfrm>
              <a:off x="9663331" y="1663708"/>
              <a:ext cx="2538248" cy="400110"/>
            </a:xfrm>
            <a:prstGeom prst="rect">
              <a:avLst/>
            </a:prstGeom>
            <a:noFill/>
          </p:spPr>
          <p:txBody>
            <a:bodyPr wrap="square" rtlCol="0">
              <a:spAutoFit/>
            </a:bodyPr>
            <a:lstStyle/>
            <a:p>
              <a:pPr algn="ctr"/>
              <a:r>
                <a:rPr lang="en-GB" sz="2000" dirty="0">
                  <a:latin typeface="Aharoni" panose="02010803020104030203" pitchFamily="2" charset="-79"/>
                  <a:cs typeface="Aharoni" panose="02010803020104030203" pitchFamily="2" charset="-79"/>
                </a:rPr>
                <a:t>IRON</a:t>
              </a:r>
              <a:endParaRPr lang="en-GB" dirty="0">
                <a:latin typeface="Aharoni" panose="02010803020104030203" pitchFamily="2" charset="-79"/>
                <a:cs typeface="Aharoni" panose="02010803020104030203" pitchFamily="2" charset="-79"/>
              </a:endParaRPr>
            </a:p>
          </p:txBody>
        </p:sp>
      </p:grpSp>
      <p:grpSp>
        <p:nvGrpSpPr>
          <p:cNvPr id="70" name="Group 69">
            <a:extLst>
              <a:ext uri="{FF2B5EF4-FFF2-40B4-BE49-F238E27FC236}">
                <a16:creationId xmlns:a16="http://schemas.microsoft.com/office/drawing/2014/main" id="{FFBD7126-5B24-4F29-BD80-F6FE70B6CF11}"/>
              </a:ext>
            </a:extLst>
          </p:cNvPr>
          <p:cNvGrpSpPr/>
          <p:nvPr/>
        </p:nvGrpSpPr>
        <p:grpSpPr>
          <a:xfrm>
            <a:off x="76490" y="2828290"/>
            <a:ext cx="2327734" cy="1400946"/>
            <a:chOff x="76490" y="2828290"/>
            <a:chExt cx="2327734" cy="1400946"/>
          </a:xfrm>
        </p:grpSpPr>
        <p:sp>
          <p:nvSpPr>
            <p:cNvPr id="28" name="Rectangle: Rounded Corners 27">
              <a:extLst>
                <a:ext uri="{FF2B5EF4-FFF2-40B4-BE49-F238E27FC236}">
                  <a16:creationId xmlns:a16="http://schemas.microsoft.com/office/drawing/2014/main" id="{27CC3EE3-F8B3-4AB0-B969-F4F8F727341D}"/>
                </a:ext>
              </a:extLst>
            </p:cNvPr>
            <p:cNvSpPr/>
            <p:nvPr/>
          </p:nvSpPr>
          <p:spPr>
            <a:xfrm>
              <a:off x="91330" y="2828290"/>
              <a:ext cx="2312894" cy="140094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extBox 34">
              <a:extLst>
                <a:ext uri="{FF2B5EF4-FFF2-40B4-BE49-F238E27FC236}">
                  <a16:creationId xmlns:a16="http://schemas.microsoft.com/office/drawing/2014/main" id="{F4B031F8-A9A6-4071-BB73-8E73A7A88B54}"/>
                </a:ext>
              </a:extLst>
            </p:cNvPr>
            <p:cNvSpPr txBox="1"/>
            <p:nvPr/>
          </p:nvSpPr>
          <p:spPr>
            <a:xfrm>
              <a:off x="76490" y="2943988"/>
              <a:ext cx="2307876"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Starchy carbohydrates are the best source of energy</a:t>
              </a:r>
            </a:p>
          </p:txBody>
        </p:sp>
      </p:grpSp>
      <p:grpSp>
        <p:nvGrpSpPr>
          <p:cNvPr id="72" name="Group 71">
            <a:extLst>
              <a:ext uri="{FF2B5EF4-FFF2-40B4-BE49-F238E27FC236}">
                <a16:creationId xmlns:a16="http://schemas.microsoft.com/office/drawing/2014/main" id="{55E6772D-E010-4A9E-8AA5-C15F92C95DCF}"/>
              </a:ext>
            </a:extLst>
          </p:cNvPr>
          <p:cNvGrpSpPr/>
          <p:nvPr/>
        </p:nvGrpSpPr>
        <p:grpSpPr>
          <a:xfrm>
            <a:off x="4923162" y="2855270"/>
            <a:ext cx="2402887" cy="1400945"/>
            <a:chOff x="4923162" y="2855270"/>
            <a:chExt cx="2402887" cy="1400945"/>
          </a:xfrm>
        </p:grpSpPr>
        <p:sp>
          <p:nvSpPr>
            <p:cNvPr id="30" name="Rectangle: Rounded Corners 29">
              <a:extLst>
                <a:ext uri="{FF2B5EF4-FFF2-40B4-BE49-F238E27FC236}">
                  <a16:creationId xmlns:a16="http://schemas.microsoft.com/office/drawing/2014/main" id="{ED2BD60E-A710-465F-9EDF-BD4ECBB4830F}"/>
                </a:ext>
              </a:extLst>
            </p:cNvPr>
            <p:cNvSpPr/>
            <p:nvPr/>
          </p:nvSpPr>
          <p:spPr>
            <a:xfrm>
              <a:off x="4937182" y="2855270"/>
              <a:ext cx="2312894" cy="14009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TextBox 36">
              <a:extLst>
                <a:ext uri="{FF2B5EF4-FFF2-40B4-BE49-F238E27FC236}">
                  <a16:creationId xmlns:a16="http://schemas.microsoft.com/office/drawing/2014/main" id="{B05D3E63-A9A0-4FEE-A461-69D52BDE1B40}"/>
                </a:ext>
              </a:extLst>
            </p:cNvPr>
            <p:cNvSpPr txBox="1"/>
            <p:nvPr/>
          </p:nvSpPr>
          <p:spPr>
            <a:xfrm>
              <a:off x="4923162" y="2925322"/>
              <a:ext cx="2402887"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Some fat is needed but it needs to be the right type of fat and the right amount</a:t>
              </a:r>
            </a:p>
          </p:txBody>
        </p:sp>
      </p:grpSp>
      <p:grpSp>
        <p:nvGrpSpPr>
          <p:cNvPr id="71" name="Group 70">
            <a:extLst>
              <a:ext uri="{FF2B5EF4-FFF2-40B4-BE49-F238E27FC236}">
                <a16:creationId xmlns:a16="http://schemas.microsoft.com/office/drawing/2014/main" id="{C5B07EF3-2B5C-45AA-862A-BA04FE1E108E}"/>
              </a:ext>
            </a:extLst>
          </p:cNvPr>
          <p:cNvGrpSpPr/>
          <p:nvPr/>
        </p:nvGrpSpPr>
        <p:grpSpPr>
          <a:xfrm>
            <a:off x="2489809" y="2828290"/>
            <a:ext cx="2312894" cy="1400945"/>
            <a:chOff x="2489809" y="2828290"/>
            <a:chExt cx="2312894" cy="1400945"/>
          </a:xfrm>
        </p:grpSpPr>
        <p:sp>
          <p:nvSpPr>
            <p:cNvPr id="26" name="Rectangle: Rounded Corners 25">
              <a:extLst>
                <a:ext uri="{FF2B5EF4-FFF2-40B4-BE49-F238E27FC236}">
                  <a16:creationId xmlns:a16="http://schemas.microsoft.com/office/drawing/2014/main" id="{8606E609-5C6D-4321-87D2-CF70B1A0CDC3}"/>
                </a:ext>
              </a:extLst>
            </p:cNvPr>
            <p:cNvSpPr/>
            <p:nvPr/>
          </p:nvSpPr>
          <p:spPr>
            <a:xfrm>
              <a:off x="2489809" y="2828290"/>
              <a:ext cx="2312894" cy="140094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5D334436-0DF5-4EE6-A30D-DE9821187A5F}"/>
                </a:ext>
              </a:extLst>
            </p:cNvPr>
            <p:cNvSpPr txBox="1"/>
            <p:nvPr/>
          </p:nvSpPr>
          <p:spPr>
            <a:xfrm>
              <a:off x="2494827" y="2967335"/>
              <a:ext cx="2307876" cy="923330"/>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For growth, maintenance and repair of the body</a:t>
              </a:r>
            </a:p>
          </p:txBody>
        </p:sp>
      </p:grpSp>
      <p:grpSp>
        <p:nvGrpSpPr>
          <p:cNvPr id="81" name="Group 80">
            <a:extLst>
              <a:ext uri="{FF2B5EF4-FFF2-40B4-BE49-F238E27FC236}">
                <a16:creationId xmlns:a16="http://schemas.microsoft.com/office/drawing/2014/main" id="{16B59222-CFC7-4FC6-B07C-DCEFE7D35383}"/>
              </a:ext>
            </a:extLst>
          </p:cNvPr>
          <p:cNvGrpSpPr/>
          <p:nvPr/>
        </p:nvGrpSpPr>
        <p:grpSpPr>
          <a:xfrm>
            <a:off x="9763691" y="2838182"/>
            <a:ext cx="2412351" cy="1373965"/>
            <a:chOff x="9763691" y="2838182"/>
            <a:chExt cx="2412351" cy="1373965"/>
          </a:xfrm>
        </p:grpSpPr>
        <p:sp>
          <p:nvSpPr>
            <p:cNvPr id="32" name="Rectangle: Rounded Corners 31">
              <a:extLst>
                <a:ext uri="{FF2B5EF4-FFF2-40B4-BE49-F238E27FC236}">
                  <a16:creationId xmlns:a16="http://schemas.microsoft.com/office/drawing/2014/main" id="{4E468DD2-B984-45D2-9CCB-3D76536A1A18}"/>
                </a:ext>
              </a:extLst>
            </p:cNvPr>
            <p:cNvSpPr/>
            <p:nvPr/>
          </p:nvSpPr>
          <p:spPr>
            <a:xfrm>
              <a:off x="9788872" y="2838182"/>
              <a:ext cx="2312894" cy="13739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0610BE6C-3D9F-40A8-9204-7451CBC2F834}"/>
                </a:ext>
              </a:extLst>
            </p:cNvPr>
            <p:cNvSpPr txBox="1"/>
            <p:nvPr/>
          </p:nvSpPr>
          <p:spPr>
            <a:xfrm>
              <a:off x="9763691" y="2953880"/>
              <a:ext cx="2412351" cy="1200329"/>
            </a:xfrm>
            <a:prstGeom prst="rect">
              <a:avLst/>
            </a:prstGeom>
            <a:noFill/>
          </p:spPr>
          <p:txBody>
            <a:bodyPr wrap="square" rtlCol="0">
              <a:spAutoFit/>
            </a:bodyPr>
            <a:lstStyle/>
            <a:p>
              <a:pPr algn="ctr"/>
              <a:r>
                <a:rPr lang="en-GB" dirty="0">
                  <a:latin typeface="Arial" panose="020B0604020202020204" pitchFamily="34" charset="0"/>
                  <a:cs typeface="Arial" panose="020B0604020202020204" pitchFamily="34" charset="0"/>
                </a:rPr>
                <a:t>For healthy blood and for transporting oxygen around the body</a:t>
              </a:r>
            </a:p>
          </p:txBody>
        </p:sp>
      </p:grpSp>
      <p:grpSp>
        <p:nvGrpSpPr>
          <p:cNvPr id="73" name="Group 72">
            <a:extLst>
              <a:ext uri="{FF2B5EF4-FFF2-40B4-BE49-F238E27FC236}">
                <a16:creationId xmlns:a16="http://schemas.microsoft.com/office/drawing/2014/main" id="{45BBC1AF-78C7-4436-9A4D-F95E2D91FD2C}"/>
              </a:ext>
            </a:extLst>
          </p:cNvPr>
          <p:cNvGrpSpPr/>
          <p:nvPr/>
        </p:nvGrpSpPr>
        <p:grpSpPr>
          <a:xfrm>
            <a:off x="7337324" y="2855270"/>
            <a:ext cx="2312894" cy="1373965"/>
            <a:chOff x="7337324" y="2855270"/>
            <a:chExt cx="2312894" cy="1373965"/>
          </a:xfrm>
        </p:grpSpPr>
        <p:sp>
          <p:nvSpPr>
            <p:cNvPr id="34" name="Rectangle: Rounded Corners 33">
              <a:extLst>
                <a:ext uri="{FF2B5EF4-FFF2-40B4-BE49-F238E27FC236}">
                  <a16:creationId xmlns:a16="http://schemas.microsoft.com/office/drawing/2014/main" id="{AA68079C-3FB8-4B92-9F42-B86C2BD4E5AB}"/>
                </a:ext>
              </a:extLst>
            </p:cNvPr>
            <p:cNvSpPr/>
            <p:nvPr/>
          </p:nvSpPr>
          <p:spPr>
            <a:xfrm>
              <a:off x="7337324" y="2855270"/>
              <a:ext cx="2312894" cy="137396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D13F3C3E-D599-443D-B652-5FFEA4A17892}"/>
                </a:ext>
              </a:extLst>
            </p:cNvPr>
            <p:cNvSpPr txBox="1"/>
            <p:nvPr/>
          </p:nvSpPr>
          <p:spPr>
            <a:xfrm>
              <a:off x="7339833" y="3062465"/>
              <a:ext cx="2307876" cy="707886"/>
            </a:xfrm>
            <a:prstGeom prst="rect">
              <a:avLst/>
            </a:prstGeom>
            <a:noFill/>
          </p:spPr>
          <p:txBody>
            <a:bodyPr wrap="square" rtlCol="0">
              <a:spAutoFit/>
            </a:bodyPr>
            <a:lstStyle/>
            <a:p>
              <a:pPr algn="ctr"/>
              <a:r>
                <a:rPr lang="en-GB" sz="2000" dirty="0">
                  <a:latin typeface="Arial" panose="020B0604020202020204" pitchFamily="34" charset="0"/>
                  <a:cs typeface="Arial" panose="020B0604020202020204" pitchFamily="34" charset="0"/>
                </a:rPr>
                <a:t>For healthy teeth and bones</a:t>
              </a:r>
            </a:p>
          </p:txBody>
        </p:sp>
      </p:grpSp>
      <p:sp>
        <p:nvSpPr>
          <p:cNvPr id="44" name="TextBox 43">
            <a:extLst>
              <a:ext uri="{FF2B5EF4-FFF2-40B4-BE49-F238E27FC236}">
                <a16:creationId xmlns:a16="http://schemas.microsoft.com/office/drawing/2014/main" id="{0858DEFC-3F7C-420D-BBE9-10C29831D83A}"/>
              </a:ext>
            </a:extLst>
          </p:cNvPr>
          <p:cNvSpPr txBox="1"/>
          <p:nvPr/>
        </p:nvSpPr>
        <p:spPr>
          <a:xfrm>
            <a:off x="3018548" y="2414294"/>
            <a:ext cx="6038193" cy="400110"/>
          </a:xfrm>
          <a:prstGeom prst="rect">
            <a:avLst/>
          </a:prstGeom>
          <a:noFill/>
        </p:spPr>
        <p:txBody>
          <a:bodyPr wrap="square" rtlCol="0">
            <a:spAutoFit/>
          </a:bodyPr>
          <a:lstStyle/>
          <a:p>
            <a:pPr algn="ctr"/>
            <a:r>
              <a:rPr lang="en-GB" sz="2000" dirty="0">
                <a:latin typeface="Arial Black" panose="020B0A04020102020204" pitchFamily="34" charset="0"/>
              </a:rPr>
              <a:t>WHY DO I NEED THIS?</a:t>
            </a:r>
          </a:p>
        </p:txBody>
      </p:sp>
      <p:sp>
        <p:nvSpPr>
          <p:cNvPr id="46" name="TextBox 45">
            <a:extLst>
              <a:ext uri="{FF2B5EF4-FFF2-40B4-BE49-F238E27FC236}">
                <a16:creationId xmlns:a16="http://schemas.microsoft.com/office/drawing/2014/main" id="{26EE4ED1-FF91-4EF6-A8D8-FFB629EB997B}"/>
              </a:ext>
            </a:extLst>
          </p:cNvPr>
          <p:cNvSpPr txBox="1"/>
          <p:nvPr/>
        </p:nvSpPr>
        <p:spPr>
          <a:xfrm>
            <a:off x="2903422" y="4396222"/>
            <a:ext cx="6164316" cy="369332"/>
          </a:xfrm>
          <a:prstGeom prst="rect">
            <a:avLst/>
          </a:prstGeom>
          <a:noFill/>
        </p:spPr>
        <p:txBody>
          <a:bodyPr wrap="square">
            <a:spAutoFit/>
          </a:bodyPr>
          <a:lstStyle/>
          <a:p>
            <a:pPr algn="ctr"/>
            <a:r>
              <a:rPr lang="en-GB" dirty="0">
                <a:latin typeface="Arial Black" panose="020B0A04020102020204" pitchFamily="34" charset="0"/>
              </a:rPr>
              <a:t>WHAT SORT OF FOOD IS GOOD FOR THIS?</a:t>
            </a:r>
            <a:endParaRPr lang="en-GB" sz="1800" dirty="0">
              <a:latin typeface="Arial Black" panose="020B0A04020102020204" pitchFamily="34" charset="0"/>
            </a:endParaRPr>
          </a:p>
        </p:txBody>
      </p:sp>
      <p:grpSp>
        <p:nvGrpSpPr>
          <p:cNvPr id="76" name="Group 75">
            <a:extLst>
              <a:ext uri="{FF2B5EF4-FFF2-40B4-BE49-F238E27FC236}">
                <a16:creationId xmlns:a16="http://schemas.microsoft.com/office/drawing/2014/main" id="{F9BCA62B-E363-4300-B9E5-90DB74DDC432}"/>
              </a:ext>
            </a:extLst>
          </p:cNvPr>
          <p:cNvGrpSpPr/>
          <p:nvPr/>
        </p:nvGrpSpPr>
        <p:grpSpPr>
          <a:xfrm>
            <a:off x="125512" y="4841081"/>
            <a:ext cx="2278712" cy="1797269"/>
            <a:chOff x="125512" y="4841081"/>
            <a:chExt cx="2278712" cy="1797269"/>
          </a:xfrm>
        </p:grpSpPr>
        <p:sp>
          <p:nvSpPr>
            <p:cNvPr id="47" name="Rectangle: Rounded Corners 46">
              <a:extLst>
                <a:ext uri="{FF2B5EF4-FFF2-40B4-BE49-F238E27FC236}">
                  <a16:creationId xmlns:a16="http://schemas.microsoft.com/office/drawing/2014/main" id="{DA4DB917-18C0-47EF-95B6-80A0BB0A6103}"/>
                </a:ext>
              </a:extLst>
            </p:cNvPr>
            <p:cNvSpPr/>
            <p:nvPr/>
          </p:nvSpPr>
          <p:spPr>
            <a:xfrm>
              <a:off x="125512" y="4841081"/>
              <a:ext cx="2278712" cy="17972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TextBox 55">
              <a:extLst>
                <a:ext uri="{FF2B5EF4-FFF2-40B4-BE49-F238E27FC236}">
                  <a16:creationId xmlns:a16="http://schemas.microsoft.com/office/drawing/2014/main" id="{A4EC045B-E8FC-4F59-90F0-68D3701AFF4F}"/>
                </a:ext>
              </a:extLst>
            </p:cNvPr>
            <p:cNvSpPr txBox="1"/>
            <p:nvPr/>
          </p:nvSpPr>
          <p:spPr>
            <a:xfrm>
              <a:off x="275209" y="5001051"/>
              <a:ext cx="1979318" cy="1477328"/>
            </a:xfrm>
            <a:prstGeom prst="rect">
              <a:avLst/>
            </a:prstGeom>
            <a:noFill/>
          </p:spPr>
          <p:txBody>
            <a:bodyPr wrap="square" rtlCol="0">
              <a:spAutoFit/>
            </a:bodyPr>
            <a:lstStyle/>
            <a:p>
              <a:r>
                <a:rPr lang="en-GB" dirty="0"/>
                <a:t>Potatoes, breads, rice, pasta, oats, breakfast cereals, cous </a:t>
              </a:r>
              <a:r>
                <a:rPr lang="en-GB" dirty="0" err="1"/>
                <a:t>cous</a:t>
              </a:r>
              <a:r>
                <a:rPr lang="en-GB" dirty="0"/>
                <a:t> and other grains</a:t>
              </a:r>
            </a:p>
          </p:txBody>
        </p:sp>
      </p:grpSp>
      <p:grpSp>
        <p:nvGrpSpPr>
          <p:cNvPr id="78" name="Group 77">
            <a:extLst>
              <a:ext uri="{FF2B5EF4-FFF2-40B4-BE49-F238E27FC236}">
                <a16:creationId xmlns:a16="http://schemas.microsoft.com/office/drawing/2014/main" id="{F00E1098-5758-4CAE-83FE-364AF5B70678}"/>
              </a:ext>
            </a:extLst>
          </p:cNvPr>
          <p:cNvGrpSpPr/>
          <p:nvPr/>
        </p:nvGrpSpPr>
        <p:grpSpPr>
          <a:xfrm>
            <a:off x="4871944" y="4795897"/>
            <a:ext cx="2443290" cy="1842453"/>
            <a:chOff x="4871944" y="4795897"/>
            <a:chExt cx="2443290" cy="1842453"/>
          </a:xfrm>
        </p:grpSpPr>
        <p:sp>
          <p:nvSpPr>
            <p:cNvPr id="55" name="Rectangle: Rounded Corners 54">
              <a:extLst>
                <a:ext uri="{FF2B5EF4-FFF2-40B4-BE49-F238E27FC236}">
                  <a16:creationId xmlns:a16="http://schemas.microsoft.com/office/drawing/2014/main" id="{051C43F2-EDE5-401D-8B9E-137ADA893D2C}"/>
                </a:ext>
              </a:extLst>
            </p:cNvPr>
            <p:cNvSpPr/>
            <p:nvPr/>
          </p:nvSpPr>
          <p:spPr>
            <a:xfrm>
              <a:off x="4926953" y="4841081"/>
              <a:ext cx="2278712" cy="17972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TextBox 57">
              <a:extLst>
                <a:ext uri="{FF2B5EF4-FFF2-40B4-BE49-F238E27FC236}">
                  <a16:creationId xmlns:a16="http://schemas.microsoft.com/office/drawing/2014/main" id="{2E502BEE-BF0B-42FA-8FBD-938CB86BC373}"/>
                </a:ext>
              </a:extLst>
            </p:cNvPr>
            <p:cNvSpPr txBox="1"/>
            <p:nvPr/>
          </p:nvSpPr>
          <p:spPr>
            <a:xfrm>
              <a:off x="4871944" y="4795897"/>
              <a:ext cx="2443290" cy="1815882"/>
            </a:xfrm>
            <a:prstGeom prst="rect">
              <a:avLst/>
            </a:prstGeom>
            <a:noFill/>
          </p:spPr>
          <p:txBody>
            <a:bodyPr wrap="square" rtlCol="0">
              <a:spAutoFit/>
            </a:bodyPr>
            <a:lstStyle/>
            <a:p>
              <a:pPr algn="ctr"/>
              <a:r>
                <a:rPr lang="en-GB" sz="1600" b="1" dirty="0"/>
                <a:t>SATURATED FAT</a:t>
              </a:r>
            </a:p>
            <a:p>
              <a:r>
                <a:rPr lang="en-GB" sz="1600" dirty="0"/>
                <a:t>Fatty meats, butter, lard, &amp; products made from these (like cakes, biscuits)</a:t>
              </a:r>
            </a:p>
            <a:p>
              <a:pPr algn="ctr"/>
              <a:r>
                <a:rPr lang="en-GB" sz="1600" b="1" dirty="0"/>
                <a:t>UNSATURATED FAT</a:t>
              </a:r>
            </a:p>
            <a:p>
              <a:r>
                <a:rPr lang="en-GB" sz="1600" dirty="0"/>
                <a:t>Olive/rapeseed/sunflower oils, oily fish, nuts &amp; seeds</a:t>
              </a:r>
            </a:p>
          </p:txBody>
        </p:sp>
      </p:grpSp>
      <p:grpSp>
        <p:nvGrpSpPr>
          <p:cNvPr id="75" name="Group 74">
            <a:extLst>
              <a:ext uri="{FF2B5EF4-FFF2-40B4-BE49-F238E27FC236}">
                <a16:creationId xmlns:a16="http://schemas.microsoft.com/office/drawing/2014/main" id="{FA46C703-7054-4975-8BF2-BBFE29B04D3F}"/>
              </a:ext>
            </a:extLst>
          </p:cNvPr>
          <p:cNvGrpSpPr/>
          <p:nvPr/>
        </p:nvGrpSpPr>
        <p:grpSpPr>
          <a:xfrm>
            <a:off x="2573858" y="4841081"/>
            <a:ext cx="2278712" cy="1797269"/>
            <a:chOff x="2573858" y="4841081"/>
            <a:chExt cx="2278712" cy="1797269"/>
          </a:xfrm>
        </p:grpSpPr>
        <p:sp>
          <p:nvSpPr>
            <p:cNvPr id="51" name="Rectangle: Rounded Corners 50">
              <a:extLst>
                <a:ext uri="{FF2B5EF4-FFF2-40B4-BE49-F238E27FC236}">
                  <a16:creationId xmlns:a16="http://schemas.microsoft.com/office/drawing/2014/main" id="{636574D9-7529-488A-A39D-DC979E1EE718}"/>
                </a:ext>
              </a:extLst>
            </p:cNvPr>
            <p:cNvSpPr/>
            <p:nvPr/>
          </p:nvSpPr>
          <p:spPr>
            <a:xfrm>
              <a:off x="2573858" y="4841081"/>
              <a:ext cx="2278712" cy="17972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TextBox 59">
              <a:extLst>
                <a:ext uri="{FF2B5EF4-FFF2-40B4-BE49-F238E27FC236}">
                  <a16:creationId xmlns:a16="http://schemas.microsoft.com/office/drawing/2014/main" id="{44D4CB73-7ED7-450A-B1BE-C7D7B13B641D}"/>
                </a:ext>
              </a:extLst>
            </p:cNvPr>
            <p:cNvSpPr txBox="1"/>
            <p:nvPr/>
          </p:nvSpPr>
          <p:spPr>
            <a:xfrm>
              <a:off x="2723555" y="5001051"/>
              <a:ext cx="1979318" cy="1200329"/>
            </a:xfrm>
            <a:prstGeom prst="rect">
              <a:avLst/>
            </a:prstGeom>
            <a:noFill/>
          </p:spPr>
          <p:txBody>
            <a:bodyPr wrap="square" rtlCol="0">
              <a:spAutoFit/>
            </a:bodyPr>
            <a:lstStyle/>
            <a:p>
              <a:r>
                <a:rPr lang="en-GB" dirty="0"/>
                <a:t>Lean meat, fish, dairy products, eggs, pulses, beans and soya products</a:t>
              </a:r>
            </a:p>
          </p:txBody>
        </p:sp>
      </p:grpSp>
      <p:grpSp>
        <p:nvGrpSpPr>
          <p:cNvPr id="79" name="Group 78">
            <a:extLst>
              <a:ext uri="{FF2B5EF4-FFF2-40B4-BE49-F238E27FC236}">
                <a16:creationId xmlns:a16="http://schemas.microsoft.com/office/drawing/2014/main" id="{E9F221DA-2E20-4383-AD8F-1283F9EBAF1E}"/>
              </a:ext>
            </a:extLst>
          </p:cNvPr>
          <p:cNvGrpSpPr/>
          <p:nvPr/>
        </p:nvGrpSpPr>
        <p:grpSpPr>
          <a:xfrm>
            <a:off x="7379844" y="4841081"/>
            <a:ext cx="2343322" cy="1797269"/>
            <a:chOff x="7379844" y="4841081"/>
            <a:chExt cx="2343322" cy="1797269"/>
          </a:xfrm>
        </p:grpSpPr>
        <p:sp>
          <p:nvSpPr>
            <p:cNvPr id="53" name="Rectangle: Rounded Corners 52">
              <a:extLst>
                <a:ext uri="{FF2B5EF4-FFF2-40B4-BE49-F238E27FC236}">
                  <a16:creationId xmlns:a16="http://schemas.microsoft.com/office/drawing/2014/main" id="{BCD57C4C-197E-4D57-9C3A-8F1D5252C33C}"/>
                </a:ext>
              </a:extLst>
            </p:cNvPr>
            <p:cNvSpPr/>
            <p:nvPr/>
          </p:nvSpPr>
          <p:spPr>
            <a:xfrm>
              <a:off x="7379844" y="4841081"/>
              <a:ext cx="2278712" cy="17972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TextBox 61">
              <a:extLst>
                <a:ext uri="{FF2B5EF4-FFF2-40B4-BE49-F238E27FC236}">
                  <a16:creationId xmlns:a16="http://schemas.microsoft.com/office/drawing/2014/main" id="{02B4A776-D752-4734-95BB-E555992A802B}"/>
                </a:ext>
              </a:extLst>
            </p:cNvPr>
            <p:cNvSpPr txBox="1"/>
            <p:nvPr/>
          </p:nvSpPr>
          <p:spPr>
            <a:xfrm>
              <a:off x="7399218" y="4856590"/>
              <a:ext cx="2323948" cy="1754326"/>
            </a:xfrm>
            <a:prstGeom prst="rect">
              <a:avLst/>
            </a:prstGeom>
            <a:noFill/>
          </p:spPr>
          <p:txBody>
            <a:bodyPr wrap="square" rtlCol="0">
              <a:spAutoFit/>
            </a:bodyPr>
            <a:lstStyle/>
            <a:p>
              <a:r>
                <a:rPr lang="en-GB" dirty="0"/>
                <a:t>Milk, yogurt, cheese, soya beans, tofu, green leafy vegetables,  bread made with fortified flour and fish that have edible bones</a:t>
              </a:r>
            </a:p>
          </p:txBody>
        </p:sp>
      </p:grpSp>
      <p:grpSp>
        <p:nvGrpSpPr>
          <p:cNvPr id="77" name="Group 76">
            <a:extLst>
              <a:ext uri="{FF2B5EF4-FFF2-40B4-BE49-F238E27FC236}">
                <a16:creationId xmlns:a16="http://schemas.microsoft.com/office/drawing/2014/main" id="{470DAA6D-2C20-4EC4-A400-4E9108B2C76D}"/>
              </a:ext>
            </a:extLst>
          </p:cNvPr>
          <p:cNvGrpSpPr/>
          <p:nvPr/>
        </p:nvGrpSpPr>
        <p:grpSpPr>
          <a:xfrm>
            <a:off x="9787776" y="4841081"/>
            <a:ext cx="2388266" cy="1823810"/>
            <a:chOff x="9787776" y="4841081"/>
            <a:chExt cx="2388266" cy="1823810"/>
          </a:xfrm>
        </p:grpSpPr>
        <p:sp>
          <p:nvSpPr>
            <p:cNvPr id="49" name="Rectangle: Rounded Corners 48">
              <a:extLst>
                <a:ext uri="{FF2B5EF4-FFF2-40B4-BE49-F238E27FC236}">
                  <a16:creationId xmlns:a16="http://schemas.microsoft.com/office/drawing/2014/main" id="{A4CDF112-CC0D-4D39-A810-A5436CD3746E}"/>
                </a:ext>
              </a:extLst>
            </p:cNvPr>
            <p:cNvSpPr/>
            <p:nvPr/>
          </p:nvSpPr>
          <p:spPr>
            <a:xfrm>
              <a:off x="9787776" y="4841081"/>
              <a:ext cx="2278712" cy="1797269"/>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633B4D84-5777-4527-989D-906D3B01710E}"/>
                </a:ext>
              </a:extLst>
            </p:cNvPr>
            <p:cNvSpPr txBox="1"/>
            <p:nvPr/>
          </p:nvSpPr>
          <p:spPr>
            <a:xfrm>
              <a:off x="9897330" y="4910565"/>
              <a:ext cx="2278712" cy="1754326"/>
            </a:xfrm>
            <a:prstGeom prst="rect">
              <a:avLst/>
            </a:prstGeom>
            <a:noFill/>
          </p:spPr>
          <p:txBody>
            <a:bodyPr wrap="square" rtlCol="0">
              <a:spAutoFit/>
            </a:bodyPr>
            <a:lstStyle/>
            <a:p>
              <a:r>
                <a:rPr lang="en-GB" dirty="0"/>
                <a:t>Lean meat, liver, wholegrain cereals, pulses, beans, nuts, sesame seeds, dried fruit and fortified breakfast cereals</a:t>
              </a:r>
            </a:p>
          </p:txBody>
        </p:sp>
      </p:grpSp>
    </p:spTree>
    <p:extLst>
      <p:ext uri="{BB962C8B-B14F-4D97-AF65-F5344CB8AC3E}">
        <p14:creationId xmlns:p14="http://schemas.microsoft.com/office/powerpoint/2010/main" val="607650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70"/>
                                        </p:tgtEl>
                                        <p:attrNameLst>
                                          <p:attrName>style.visibility</p:attrName>
                                        </p:attrNameLst>
                                      </p:cBhvr>
                                      <p:to>
                                        <p:strVal val="visible"/>
                                      </p:to>
                                    </p:set>
                                    <p:anim calcmode="lin" valueType="num">
                                      <p:cBhvr additive="base">
                                        <p:cTn id="14" dur="500" fill="hold"/>
                                        <p:tgtEl>
                                          <p:spTgt spid="70"/>
                                        </p:tgtEl>
                                        <p:attrNameLst>
                                          <p:attrName>ppt_x</p:attrName>
                                        </p:attrNameLst>
                                      </p:cBhvr>
                                      <p:tavLst>
                                        <p:tav tm="0">
                                          <p:val>
                                            <p:strVal val="0-#ppt_w/2"/>
                                          </p:val>
                                        </p:tav>
                                        <p:tav tm="100000">
                                          <p:val>
                                            <p:strVal val="#ppt_x"/>
                                          </p:val>
                                        </p:tav>
                                      </p:tavLst>
                                    </p:anim>
                                    <p:anim calcmode="lin" valueType="num">
                                      <p:cBhvr additive="base">
                                        <p:cTn id="15"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6"/>
                                        </p:tgtEl>
                                        <p:attrNameLst>
                                          <p:attrName>style.visibility</p:attrName>
                                        </p:attrNameLst>
                                      </p:cBhvr>
                                      <p:to>
                                        <p:strVal val="visible"/>
                                      </p:to>
                                    </p:set>
                                    <p:animEffect transition="in" filter="barn(inVertical)">
                                      <p:cBhvr>
                                        <p:cTn id="20" dur="500"/>
                                        <p:tgtEl>
                                          <p:spTgt spid="7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anim calcmode="lin" valueType="num">
                                      <p:cBhvr>
                                        <p:cTn id="26" dur="1000" fill="hold"/>
                                        <p:tgtEl>
                                          <p:spTgt spid="66"/>
                                        </p:tgtEl>
                                        <p:attrNameLst>
                                          <p:attrName>ppt_x</p:attrName>
                                        </p:attrNameLst>
                                      </p:cBhvr>
                                      <p:tavLst>
                                        <p:tav tm="0">
                                          <p:val>
                                            <p:strVal val="#ppt_x"/>
                                          </p:val>
                                        </p:tav>
                                        <p:tav tm="100000">
                                          <p:val>
                                            <p:strVal val="#ppt_x"/>
                                          </p:val>
                                        </p:tav>
                                      </p:tavLst>
                                    </p:anim>
                                    <p:anim calcmode="lin" valueType="num">
                                      <p:cBhvr>
                                        <p:cTn id="2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2" fill="hold" nodeType="click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additive="base">
                                        <p:cTn id="32" dur="500" fill="hold"/>
                                        <p:tgtEl>
                                          <p:spTgt spid="71"/>
                                        </p:tgtEl>
                                        <p:attrNameLst>
                                          <p:attrName>ppt_x</p:attrName>
                                        </p:attrNameLst>
                                      </p:cBhvr>
                                      <p:tavLst>
                                        <p:tav tm="0">
                                          <p:val>
                                            <p:strVal val="0-#ppt_w/2"/>
                                          </p:val>
                                        </p:tav>
                                        <p:tav tm="100000">
                                          <p:val>
                                            <p:strVal val="#ppt_x"/>
                                          </p:val>
                                        </p:tav>
                                      </p:tavLst>
                                    </p:anim>
                                    <p:anim calcmode="lin" valueType="num">
                                      <p:cBhvr additive="base">
                                        <p:cTn id="3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5"/>
                                        </p:tgtEl>
                                        <p:attrNameLst>
                                          <p:attrName>style.visibility</p:attrName>
                                        </p:attrNameLst>
                                      </p:cBhvr>
                                      <p:to>
                                        <p:strVal val="visible"/>
                                      </p:to>
                                    </p:set>
                                    <p:animEffect transition="in" filter="barn(inVertical)">
                                      <p:cBhvr>
                                        <p:cTn id="38" dur="500"/>
                                        <p:tgtEl>
                                          <p:spTgt spid="7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1000"/>
                                        <p:tgtEl>
                                          <p:spTgt spid="67"/>
                                        </p:tgtEl>
                                      </p:cBhvr>
                                    </p:animEffect>
                                    <p:anim calcmode="lin" valueType="num">
                                      <p:cBhvr>
                                        <p:cTn id="44" dur="1000" fill="hold"/>
                                        <p:tgtEl>
                                          <p:spTgt spid="67"/>
                                        </p:tgtEl>
                                        <p:attrNameLst>
                                          <p:attrName>ppt_x</p:attrName>
                                        </p:attrNameLst>
                                      </p:cBhvr>
                                      <p:tavLst>
                                        <p:tav tm="0">
                                          <p:val>
                                            <p:strVal val="#ppt_x"/>
                                          </p:val>
                                        </p:tav>
                                        <p:tav tm="100000">
                                          <p:val>
                                            <p:strVal val="#ppt_x"/>
                                          </p:val>
                                        </p:tav>
                                      </p:tavLst>
                                    </p:anim>
                                    <p:anim calcmode="lin" valueType="num">
                                      <p:cBhvr>
                                        <p:cTn id="45"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12" fill="hold" nodeType="clickEffect">
                                  <p:stCondLst>
                                    <p:cond delay="0"/>
                                  </p:stCondLst>
                                  <p:childTnLst>
                                    <p:set>
                                      <p:cBhvr>
                                        <p:cTn id="49" dur="1" fill="hold">
                                          <p:stCondLst>
                                            <p:cond delay="0"/>
                                          </p:stCondLst>
                                        </p:cTn>
                                        <p:tgtEl>
                                          <p:spTgt spid="72"/>
                                        </p:tgtEl>
                                        <p:attrNameLst>
                                          <p:attrName>style.visibility</p:attrName>
                                        </p:attrNameLst>
                                      </p:cBhvr>
                                      <p:to>
                                        <p:strVal val="visible"/>
                                      </p:to>
                                    </p:set>
                                    <p:anim calcmode="lin" valueType="num">
                                      <p:cBhvr additive="base">
                                        <p:cTn id="50" dur="500" fill="hold"/>
                                        <p:tgtEl>
                                          <p:spTgt spid="72"/>
                                        </p:tgtEl>
                                        <p:attrNameLst>
                                          <p:attrName>ppt_x</p:attrName>
                                        </p:attrNameLst>
                                      </p:cBhvr>
                                      <p:tavLst>
                                        <p:tav tm="0">
                                          <p:val>
                                            <p:strVal val="0-#ppt_w/2"/>
                                          </p:val>
                                        </p:tav>
                                        <p:tav tm="100000">
                                          <p:val>
                                            <p:strVal val="#ppt_x"/>
                                          </p:val>
                                        </p:tav>
                                      </p:tavLst>
                                    </p:anim>
                                    <p:anim calcmode="lin" valueType="num">
                                      <p:cBhvr additive="base">
                                        <p:cTn id="51"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78"/>
                                        </p:tgtEl>
                                        <p:attrNameLst>
                                          <p:attrName>style.visibility</p:attrName>
                                        </p:attrNameLst>
                                      </p:cBhvr>
                                      <p:to>
                                        <p:strVal val="visible"/>
                                      </p:to>
                                    </p:set>
                                    <p:animEffect transition="in" filter="barn(inVertical)">
                                      <p:cBhvr>
                                        <p:cTn id="56" dur="500"/>
                                        <p:tgtEl>
                                          <p:spTgt spid="78"/>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8"/>
                                        </p:tgtEl>
                                        <p:attrNameLst>
                                          <p:attrName>style.visibility</p:attrName>
                                        </p:attrNameLst>
                                      </p:cBhvr>
                                      <p:to>
                                        <p:strVal val="visible"/>
                                      </p:to>
                                    </p:set>
                                    <p:animEffect transition="in" filter="fade">
                                      <p:cBhvr>
                                        <p:cTn id="61" dur="1000"/>
                                        <p:tgtEl>
                                          <p:spTgt spid="68"/>
                                        </p:tgtEl>
                                      </p:cBhvr>
                                    </p:animEffect>
                                    <p:anim calcmode="lin" valueType="num">
                                      <p:cBhvr>
                                        <p:cTn id="62" dur="1000" fill="hold"/>
                                        <p:tgtEl>
                                          <p:spTgt spid="68"/>
                                        </p:tgtEl>
                                        <p:attrNameLst>
                                          <p:attrName>ppt_x</p:attrName>
                                        </p:attrNameLst>
                                      </p:cBhvr>
                                      <p:tavLst>
                                        <p:tav tm="0">
                                          <p:val>
                                            <p:strVal val="#ppt_x"/>
                                          </p:val>
                                        </p:tav>
                                        <p:tav tm="100000">
                                          <p:val>
                                            <p:strVal val="#ppt_x"/>
                                          </p:val>
                                        </p:tav>
                                      </p:tavLst>
                                    </p:anim>
                                    <p:anim calcmode="lin" valueType="num">
                                      <p:cBhvr>
                                        <p:cTn id="63"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12" fill="hold" nodeType="clickEffect">
                                  <p:stCondLst>
                                    <p:cond delay="0"/>
                                  </p:stCondLst>
                                  <p:childTnLst>
                                    <p:set>
                                      <p:cBhvr>
                                        <p:cTn id="67" dur="1" fill="hold">
                                          <p:stCondLst>
                                            <p:cond delay="0"/>
                                          </p:stCondLst>
                                        </p:cTn>
                                        <p:tgtEl>
                                          <p:spTgt spid="73"/>
                                        </p:tgtEl>
                                        <p:attrNameLst>
                                          <p:attrName>style.visibility</p:attrName>
                                        </p:attrNameLst>
                                      </p:cBhvr>
                                      <p:to>
                                        <p:strVal val="visible"/>
                                      </p:to>
                                    </p:set>
                                    <p:anim calcmode="lin" valueType="num">
                                      <p:cBhvr additive="base">
                                        <p:cTn id="68" dur="500" fill="hold"/>
                                        <p:tgtEl>
                                          <p:spTgt spid="73"/>
                                        </p:tgtEl>
                                        <p:attrNameLst>
                                          <p:attrName>ppt_x</p:attrName>
                                        </p:attrNameLst>
                                      </p:cBhvr>
                                      <p:tavLst>
                                        <p:tav tm="0">
                                          <p:val>
                                            <p:strVal val="0-#ppt_w/2"/>
                                          </p:val>
                                        </p:tav>
                                        <p:tav tm="100000">
                                          <p:val>
                                            <p:strVal val="#ppt_x"/>
                                          </p:val>
                                        </p:tav>
                                      </p:tavLst>
                                    </p:anim>
                                    <p:anim calcmode="lin" valueType="num">
                                      <p:cBhvr additive="base">
                                        <p:cTn id="69" dur="500" fill="hold"/>
                                        <p:tgtEl>
                                          <p:spTgt spid="7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79"/>
                                        </p:tgtEl>
                                        <p:attrNameLst>
                                          <p:attrName>style.visibility</p:attrName>
                                        </p:attrNameLst>
                                      </p:cBhvr>
                                      <p:to>
                                        <p:strVal val="visible"/>
                                      </p:to>
                                    </p:set>
                                    <p:animEffect transition="in" filter="barn(inVertical)">
                                      <p:cBhvr>
                                        <p:cTn id="74" dur="500"/>
                                        <p:tgtEl>
                                          <p:spTgt spid="79"/>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1000"/>
                                        <p:tgtEl>
                                          <p:spTgt spid="69"/>
                                        </p:tgtEl>
                                      </p:cBhvr>
                                    </p:animEffect>
                                    <p:anim calcmode="lin" valueType="num">
                                      <p:cBhvr>
                                        <p:cTn id="80" dur="1000" fill="hold"/>
                                        <p:tgtEl>
                                          <p:spTgt spid="69"/>
                                        </p:tgtEl>
                                        <p:attrNameLst>
                                          <p:attrName>ppt_x</p:attrName>
                                        </p:attrNameLst>
                                      </p:cBhvr>
                                      <p:tavLst>
                                        <p:tav tm="0">
                                          <p:val>
                                            <p:strVal val="#ppt_x"/>
                                          </p:val>
                                        </p:tav>
                                        <p:tav tm="100000">
                                          <p:val>
                                            <p:strVal val="#ppt_x"/>
                                          </p:val>
                                        </p:tav>
                                      </p:tavLst>
                                    </p:anim>
                                    <p:anim calcmode="lin" valueType="num">
                                      <p:cBhvr>
                                        <p:cTn id="8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2" presetClass="entr" presetSubtype="12" fill="hold" nodeType="clickEffect">
                                  <p:stCondLst>
                                    <p:cond delay="0"/>
                                  </p:stCondLst>
                                  <p:childTnLst>
                                    <p:set>
                                      <p:cBhvr>
                                        <p:cTn id="85" dur="1" fill="hold">
                                          <p:stCondLst>
                                            <p:cond delay="0"/>
                                          </p:stCondLst>
                                        </p:cTn>
                                        <p:tgtEl>
                                          <p:spTgt spid="81"/>
                                        </p:tgtEl>
                                        <p:attrNameLst>
                                          <p:attrName>style.visibility</p:attrName>
                                        </p:attrNameLst>
                                      </p:cBhvr>
                                      <p:to>
                                        <p:strVal val="visible"/>
                                      </p:to>
                                    </p:set>
                                    <p:anim calcmode="lin" valueType="num">
                                      <p:cBhvr additive="base">
                                        <p:cTn id="86" dur="500" fill="hold"/>
                                        <p:tgtEl>
                                          <p:spTgt spid="81"/>
                                        </p:tgtEl>
                                        <p:attrNameLst>
                                          <p:attrName>ppt_x</p:attrName>
                                        </p:attrNameLst>
                                      </p:cBhvr>
                                      <p:tavLst>
                                        <p:tav tm="0">
                                          <p:val>
                                            <p:strVal val="0-#ppt_w/2"/>
                                          </p:val>
                                        </p:tav>
                                        <p:tav tm="100000">
                                          <p:val>
                                            <p:strVal val="#ppt_x"/>
                                          </p:val>
                                        </p:tav>
                                      </p:tavLst>
                                    </p:anim>
                                    <p:anim calcmode="lin" valueType="num">
                                      <p:cBhvr additive="base">
                                        <p:cTn id="87"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77"/>
                                        </p:tgtEl>
                                        <p:attrNameLst>
                                          <p:attrName>style.visibility</p:attrName>
                                        </p:attrNameLst>
                                      </p:cBhvr>
                                      <p:to>
                                        <p:strVal val="visible"/>
                                      </p:to>
                                    </p:set>
                                    <p:animEffect transition="in" filter="barn(inVertical)">
                                      <p:cBhvr>
                                        <p:cTn id="9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774A2D-4E83-46A7-B70A-3B06F0E3E9FB}"/>
              </a:ext>
            </a:extLst>
          </p:cNvPr>
          <p:cNvSpPr txBox="1"/>
          <p:nvPr/>
        </p:nvSpPr>
        <p:spPr>
          <a:xfrm rot="16200000">
            <a:off x="-1073055" y="2921167"/>
            <a:ext cx="4191001" cy="1015663"/>
          </a:xfrm>
          <a:prstGeom prst="rect">
            <a:avLst/>
          </a:prstGeom>
          <a:noFill/>
        </p:spPr>
        <p:txBody>
          <a:bodyPr wrap="square">
            <a:spAutoFit/>
          </a:bodyPr>
          <a:lstStyle/>
          <a:p>
            <a:pPr algn="ctr"/>
            <a:r>
              <a:rPr lang="en-GB" sz="6000" dirty="0">
                <a:latin typeface="Modern Love Caps" panose="04070805081001020A01" pitchFamily="82" charset="0"/>
              </a:rPr>
              <a:t>Food Groups</a:t>
            </a:r>
            <a:endParaRPr lang="en-GB" sz="6000" dirty="0"/>
          </a:p>
        </p:txBody>
      </p:sp>
      <p:pic>
        <p:nvPicPr>
          <p:cNvPr id="2" name="Picture 1">
            <a:extLst>
              <a:ext uri="{FF2B5EF4-FFF2-40B4-BE49-F238E27FC236}">
                <a16:creationId xmlns:a16="http://schemas.microsoft.com/office/drawing/2014/main" id="{3DC13357-EB66-4D43-AABC-9D14A94837D9}"/>
              </a:ext>
            </a:extLst>
          </p:cNvPr>
          <p:cNvPicPr>
            <a:picLocks noChangeAspect="1"/>
          </p:cNvPicPr>
          <p:nvPr/>
        </p:nvPicPr>
        <p:blipFill>
          <a:blip r:embed="rId2"/>
          <a:stretch>
            <a:fillRect/>
          </a:stretch>
        </p:blipFill>
        <p:spPr>
          <a:xfrm>
            <a:off x="2148881" y="189599"/>
            <a:ext cx="8901404" cy="6478801"/>
          </a:xfrm>
          <a:prstGeom prst="rect">
            <a:avLst/>
          </a:prstGeom>
        </p:spPr>
      </p:pic>
      <p:grpSp>
        <p:nvGrpSpPr>
          <p:cNvPr id="7" name="Group 6">
            <a:extLst>
              <a:ext uri="{FF2B5EF4-FFF2-40B4-BE49-F238E27FC236}">
                <a16:creationId xmlns:a16="http://schemas.microsoft.com/office/drawing/2014/main" id="{6591A9BF-8BA7-4333-A0A2-DAF697AB3455}"/>
              </a:ext>
            </a:extLst>
          </p:cNvPr>
          <p:cNvGrpSpPr/>
          <p:nvPr/>
        </p:nvGrpSpPr>
        <p:grpSpPr>
          <a:xfrm>
            <a:off x="81540" y="4039307"/>
            <a:ext cx="1881810" cy="2215991"/>
            <a:chOff x="187697" y="4530626"/>
            <a:chExt cx="1881810" cy="2215991"/>
          </a:xfrm>
        </p:grpSpPr>
        <p:pic>
          <p:nvPicPr>
            <p:cNvPr id="2050" name="Picture 2" descr="Water Bottle Holding A Glass of Water Clipart Image">
              <a:extLst>
                <a:ext uri="{FF2B5EF4-FFF2-40B4-BE49-F238E27FC236}">
                  <a16:creationId xmlns:a16="http://schemas.microsoft.com/office/drawing/2014/main" id="{C89FC5E4-207C-4019-80FA-D14286395C8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2927" y="5461670"/>
              <a:ext cx="898788" cy="12067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258CE2-60F3-4986-8426-FF5DAA0F183F}"/>
                </a:ext>
              </a:extLst>
            </p:cNvPr>
            <p:cNvSpPr txBox="1"/>
            <p:nvPr/>
          </p:nvSpPr>
          <p:spPr>
            <a:xfrm>
              <a:off x="187697" y="4530626"/>
              <a:ext cx="1881810" cy="2215991"/>
            </a:xfrm>
            <a:prstGeom prst="rect">
              <a:avLst/>
            </a:prstGeom>
            <a:noFill/>
          </p:spPr>
          <p:txBody>
            <a:bodyPr wrap="square" rtlCol="0">
              <a:spAutoFit/>
            </a:bodyPr>
            <a:lstStyle/>
            <a:p>
              <a:pPr algn="r"/>
              <a:r>
                <a:rPr lang="en-GB" i="1" dirty="0"/>
                <a:t>	</a:t>
              </a:r>
            </a:p>
            <a:p>
              <a:pPr algn="r"/>
              <a:r>
                <a:rPr lang="en-GB" i="1" dirty="0"/>
                <a:t>D</a:t>
              </a:r>
              <a:r>
                <a:rPr lang="en-GB" sz="2000" i="1" dirty="0">
                  <a:latin typeface="Nunito Sans" panose="00000500000000000000" pitchFamily="2" charset="0"/>
                </a:rPr>
                <a:t>on’t forget      to drink plenty of water to 	keep hydrated!</a:t>
              </a:r>
            </a:p>
            <a:p>
              <a:endParaRPr lang="en-GB" sz="2000" dirty="0">
                <a:latin typeface="Nunito Sans" panose="00000500000000000000" pitchFamily="2" charset="0"/>
              </a:endParaRPr>
            </a:p>
          </p:txBody>
        </p:sp>
      </p:grpSp>
    </p:spTree>
    <p:extLst>
      <p:ext uri="{BB962C8B-B14F-4D97-AF65-F5344CB8AC3E}">
        <p14:creationId xmlns:p14="http://schemas.microsoft.com/office/powerpoint/2010/main" val="414150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grpId="0" nodeType="clickEffect">
                                  <p:stCondLst>
                                    <p:cond delay="0"/>
                                  </p:stCondLst>
                                  <p:childTnLst>
                                    <p:animMotion origin="layout" path="M 0.00196 0.05648 L -0.00013 -0.19074 " pathEditMode="relative" rAng="0" ptsTypes="AA">
                                      <p:cBhvr>
                                        <p:cTn id="6" dur="2000" fill="hold"/>
                                        <p:tgtEl>
                                          <p:spTgt spid="4"/>
                                        </p:tgtEl>
                                        <p:attrNameLst>
                                          <p:attrName>ppt_x</p:attrName>
                                          <p:attrName>ppt_y</p:attrName>
                                        </p:attrNameLst>
                                      </p:cBhvr>
                                      <p:rCtr x="-104" y="-12361"/>
                                    </p:animMotion>
                                  </p:childTnLst>
                                </p:cTn>
                              </p:par>
                            </p:childTnLst>
                          </p:cTn>
                        </p:par>
                        <p:par>
                          <p:cTn id="7" fill="hold">
                            <p:stCondLst>
                              <p:cond delay="2000"/>
                            </p:stCondLst>
                            <p:childTnLst>
                              <p:par>
                                <p:cTn id="8" presetID="20"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edge">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B35-7DF1-4B6A-8312-5B7659894C4D}"/>
              </a:ext>
            </a:extLst>
          </p:cNvPr>
          <p:cNvSpPr>
            <a:spLocks noGrp="1"/>
          </p:cNvSpPr>
          <p:nvPr>
            <p:ph type="title"/>
          </p:nvPr>
        </p:nvSpPr>
        <p:spPr/>
        <p:txBody>
          <a:bodyPr>
            <a:normAutofit/>
          </a:bodyPr>
          <a:lstStyle/>
          <a:p>
            <a:pPr algn="ctr"/>
            <a:r>
              <a:rPr lang="en-GB" sz="6000" dirty="0">
                <a:latin typeface="Modern Love Caps" panose="04070805081001020A01" pitchFamily="82" charset="0"/>
              </a:rPr>
              <a:t>Hidden Sugar</a:t>
            </a:r>
            <a:endParaRPr lang="en-GB" sz="6000" dirty="0"/>
          </a:p>
        </p:txBody>
      </p:sp>
      <p:sp>
        <p:nvSpPr>
          <p:cNvPr id="3" name="TextBox 2">
            <a:extLst>
              <a:ext uri="{FF2B5EF4-FFF2-40B4-BE49-F238E27FC236}">
                <a16:creationId xmlns:a16="http://schemas.microsoft.com/office/drawing/2014/main" id="{A3785686-70BD-4600-BF47-C20FB18752E7}"/>
              </a:ext>
            </a:extLst>
          </p:cNvPr>
          <p:cNvSpPr txBox="1"/>
          <p:nvPr/>
        </p:nvSpPr>
        <p:spPr>
          <a:xfrm>
            <a:off x="653143" y="1452148"/>
            <a:ext cx="11103428" cy="4893647"/>
          </a:xfrm>
          <a:prstGeom prst="rect">
            <a:avLst/>
          </a:prstGeom>
          <a:noFill/>
        </p:spPr>
        <p:txBody>
          <a:bodyPr wrap="square" rtlCol="0">
            <a:spAutoFit/>
          </a:bodyPr>
          <a:lstStyle/>
          <a:p>
            <a:r>
              <a:rPr lang="en-GB" sz="2400" b="1" u="sng" dirty="0">
                <a:latin typeface="Nunito Sans" panose="00000500000000000000" pitchFamily="2" charset="0"/>
              </a:rPr>
              <a:t>What is a hidden sugar?</a:t>
            </a:r>
          </a:p>
          <a:p>
            <a:endParaRPr lang="en-GB" sz="2400" dirty="0">
              <a:latin typeface="Nunito Sans" panose="00000500000000000000" pitchFamily="2" charset="0"/>
            </a:endParaRPr>
          </a:p>
          <a:p>
            <a:r>
              <a:rPr lang="en-GB" sz="2400" dirty="0">
                <a:latin typeface="Nunito Sans" panose="00000500000000000000" pitchFamily="2" charset="0"/>
              </a:rPr>
              <a:t>It’s the sugar that is ‘hidden’ (either naturally or added) in foods which you might consider healthy or good for you but could be bad for you if you eat too much. </a:t>
            </a:r>
          </a:p>
          <a:p>
            <a:endParaRPr lang="en-GB" sz="2400" dirty="0">
              <a:latin typeface="Nunito Sans" panose="00000500000000000000" pitchFamily="2" charset="0"/>
            </a:endParaRPr>
          </a:p>
          <a:p>
            <a:r>
              <a:rPr lang="en-GB" sz="2400" dirty="0">
                <a:latin typeface="Nunito Sans" panose="00000500000000000000" pitchFamily="2" charset="0"/>
              </a:rPr>
              <a:t>Examples include:</a:t>
            </a:r>
          </a:p>
          <a:p>
            <a:endParaRPr lang="en-GB" sz="2400" dirty="0">
              <a:latin typeface="Nunito Sans" panose="00000500000000000000" pitchFamily="2" charset="0"/>
            </a:endParaRPr>
          </a:p>
          <a:p>
            <a:pPr marL="285750" indent="-285750">
              <a:buFont typeface="Arial" panose="020B0604020202020204" pitchFamily="34" charset="0"/>
              <a:buChar char="•"/>
            </a:pPr>
            <a:r>
              <a:rPr lang="en-GB" sz="2400" dirty="0">
                <a:latin typeface="Nunito Sans" panose="00000500000000000000" pitchFamily="2" charset="0"/>
              </a:rPr>
              <a:t>Pasta sauces</a:t>
            </a:r>
          </a:p>
          <a:p>
            <a:pPr marL="285750" indent="-285750">
              <a:buFont typeface="Arial" panose="020B0604020202020204" pitchFamily="34" charset="0"/>
              <a:buChar char="•"/>
            </a:pPr>
            <a:r>
              <a:rPr lang="en-GB" sz="2400" dirty="0">
                <a:latin typeface="Nunito Sans" panose="00000500000000000000" pitchFamily="2" charset="0"/>
              </a:rPr>
              <a:t>Fruit juices (and fruit!)</a:t>
            </a:r>
          </a:p>
          <a:p>
            <a:pPr marL="285750" indent="-285750">
              <a:buFont typeface="Arial" panose="020B0604020202020204" pitchFamily="34" charset="0"/>
              <a:buChar char="•"/>
            </a:pPr>
            <a:r>
              <a:rPr lang="en-GB" sz="2400" dirty="0">
                <a:latin typeface="Nunito Sans" panose="00000500000000000000" pitchFamily="2" charset="0"/>
              </a:rPr>
              <a:t>Breakfast cereals</a:t>
            </a:r>
          </a:p>
          <a:p>
            <a:pPr marL="285750" indent="-285750">
              <a:buFont typeface="Arial" panose="020B0604020202020204" pitchFamily="34" charset="0"/>
              <a:buChar char="•"/>
            </a:pPr>
            <a:r>
              <a:rPr lang="en-GB" sz="2400" dirty="0">
                <a:latin typeface="Nunito Sans" panose="00000500000000000000" pitchFamily="2" charset="0"/>
              </a:rPr>
              <a:t>Yogurts</a:t>
            </a:r>
          </a:p>
          <a:p>
            <a:pPr marL="285750" indent="-285750">
              <a:buFont typeface="Arial" panose="020B0604020202020204" pitchFamily="34" charset="0"/>
              <a:buChar char="•"/>
            </a:pPr>
            <a:r>
              <a:rPr lang="en-GB" sz="2400" dirty="0">
                <a:latin typeface="Nunito Sans" panose="00000500000000000000" pitchFamily="2" charset="0"/>
              </a:rPr>
              <a:t>Ketchups &amp; sauces</a:t>
            </a:r>
            <a:endParaRPr lang="en-GB" dirty="0">
              <a:latin typeface="Nunito Sans" panose="00000500000000000000" pitchFamily="2" charset="0"/>
            </a:endParaRPr>
          </a:p>
        </p:txBody>
      </p:sp>
      <p:sp>
        <p:nvSpPr>
          <p:cNvPr id="4" name="TextBox 3">
            <a:extLst>
              <a:ext uri="{FF2B5EF4-FFF2-40B4-BE49-F238E27FC236}">
                <a16:creationId xmlns:a16="http://schemas.microsoft.com/office/drawing/2014/main" id="{969B68AF-EF25-4813-8D69-4862CC407F9B}"/>
              </a:ext>
            </a:extLst>
          </p:cNvPr>
          <p:cNvSpPr txBox="1"/>
          <p:nvPr/>
        </p:nvSpPr>
        <p:spPr>
          <a:xfrm>
            <a:off x="5952931" y="3168888"/>
            <a:ext cx="5803640" cy="3323987"/>
          </a:xfrm>
          <a:prstGeom prst="rect">
            <a:avLst/>
          </a:prstGeom>
          <a:noFill/>
          <a:ln>
            <a:solidFill>
              <a:schemeClr val="tx1"/>
            </a:solidFill>
          </a:ln>
        </p:spPr>
        <p:txBody>
          <a:bodyPr wrap="square" rtlCol="0">
            <a:spAutoFit/>
          </a:bodyPr>
          <a:lstStyle/>
          <a:p>
            <a:pPr algn="ctr"/>
            <a:r>
              <a:rPr lang="en-GB" sz="2800" dirty="0">
                <a:latin typeface="Nunito Sans ExtraBold" panose="00000900000000000000" pitchFamily="2" charset="0"/>
              </a:rPr>
              <a:t>How many sugar cubes should you have a day maximum?</a:t>
            </a:r>
          </a:p>
          <a:p>
            <a:pPr algn="ctr"/>
            <a:endParaRPr lang="en-GB" sz="2800" dirty="0">
              <a:latin typeface="Nunito Sans ExtraBold" panose="00000900000000000000" pitchFamily="2" charset="0"/>
            </a:endParaRPr>
          </a:p>
          <a:p>
            <a:pPr algn="ctr"/>
            <a:r>
              <a:rPr lang="en-GB" sz="2800" dirty="0">
                <a:latin typeface="Nunito Sans ExtraBold" panose="00000900000000000000" pitchFamily="2" charset="0"/>
              </a:rPr>
              <a:t>4-6 year olds	5</a:t>
            </a:r>
          </a:p>
          <a:p>
            <a:pPr algn="ctr"/>
            <a:r>
              <a:rPr lang="en-GB" sz="2800" dirty="0">
                <a:latin typeface="Nunito Sans ExtraBold" panose="00000900000000000000" pitchFamily="2" charset="0"/>
              </a:rPr>
              <a:t>7-10 year olds	6</a:t>
            </a:r>
          </a:p>
          <a:p>
            <a:pPr algn="ctr"/>
            <a:r>
              <a:rPr lang="en-GB" sz="2800" dirty="0">
                <a:latin typeface="Nunito Sans ExtraBold" panose="00000900000000000000" pitchFamily="2" charset="0"/>
              </a:rPr>
              <a:t>11 and above	7</a:t>
            </a:r>
          </a:p>
          <a:p>
            <a:pPr algn="ctr"/>
            <a:endParaRPr lang="en-GB" sz="1050" dirty="0">
              <a:latin typeface="Nunito Sans ExtraBold" panose="00000900000000000000" pitchFamily="2" charset="0"/>
            </a:endParaRPr>
          </a:p>
          <a:p>
            <a:pPr algn="ctr"/>
            <a:r>
              <a:rPr lang="en-GB" sz="2400" dirty="0">
                <a:latin typeface="Nunito Sans" panose="00000500000000000000" pitchFamily="2" charset="0"/>
              </a:rPr>
              <a:t>(1 sugar cube = 1 teaspoon of sugar)</a:t>
            </a:r>
            <a:endParaRPr lang="en-GB" dirty="0">
              <a:latin typeface="Nunito Sans" panose="00000500000000000000" pitchFamily="2" charset="0"/>
            </a:endParaRPr>
          </a:p>
        </p:txBody>
      </p:sp>
      <p:pic>
        <p:nvPicPr>
          <p:cNvPr id="2050" name="Picture 2" descr="Pile Of Sugar Cubes transparent PNG - StickPNG">
            <a:extLst>
              <a:ext uri="{FF2B5EF4-FFF2-40B4-BE49-F238E27FC236}">
                <a16:creationId xmlns:a16="http://schemas.microsoft.com/office/drawing/2014/main" id="{EB776CB8-E5A3-4C78-A4DE-0F6B304D8D1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52931" y="4469800"/>
            <a:ext cx="1395023" cy="1395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235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B35-7DF1-4B6A-8312-5B7659894C4D}"/>
              </a:ext>
            </a:extLst>
          </p:cNvPr>
          <p:cNvSpPr>
            <a:spLocks noGrp="1"/>
          </p:cNvSpPr>
          <p:nvPr>
            <p:ph type="title"/>
          </p:nvPr>
        </p:nvSpPr>
        <p:spPr/>
        <p:txBody>
          <a:bodyPr>
            <a:normAutofit/>
          </a:bodyPr>
          <a:lstStyle/>
          <a:p>
            <a:pPr algn="ctr"/>
            <a:r>
              <a:rPr lang="en-GB" sz="6000" dirty="0">
                <a:latin typeface="Modern Love Caps" panose="04070805081001020A01" pitchFamily="82" charset="0"/>
              </a:rPr>
              <a:t>Hidden Sugar</a:t>
            </a:r>
            <a:endParaRPr lang="en-GB" sz="6000" dirty="0"/>
          </a:p>
        </p:txBody>
      </p:sp>
      <p:sp>
        <p:nvSpPr>
          <p:cNvPr id="3" name="TextBox 2">
            <a:extLst>
              <a:ext uri="{FF2B5EF4-FFF2-40B4-BE49-F238E27FC236}">
                <a16:creationId xmlns:a16="http://schemas.microsoft.com/office/drawing/2014/main" id="{267F850D-0633-4B32-B204-85A53CC94774}"/>
              </a:ext>
            </a:extLst>
          </p:cNvPr>
          <p:cNvSpPr txBox="1"/>
          <p:nvPr/>
        </p:nvSpPr>
        <p:spPr>
          <a:xfrm>
            <a:off x="49306" y="1686811"/>
            <a:ext cx="12093388" cy="430887"/>
          </a:xfrm>
          <a:prstGeom prst="rect">
            <a:avLst/>
          </a:prstGeom>
          <a:noFill/>
        </p:spPr>
        <p:txBody>
          <a:bodyPr wrap="square" rtlCol="0">
            <a:spAutoFit/>
          </a:bodyPr>
          <a:lstStyle/>
          <a:p>
            <a:pPr algn="ctr"/>
            <a:r>
              <a:rPr lang="en-GB" sz="2200" dirty="0">
                <a:latin typeface="Nunito Sans ExtraBold" panose="00000900000000000000" pitchFamily="2" charset="0"/>
              </a:rPr>
              <a:t>Can you organise these pictures into order from LEAST sugar to the MOST sugar content?</a:t>
            </a:r>
          </a:p>
        </p:txBody>
      </p:sp>
      <p:pic>
        <p:nvPicPr>
          <p:cNvPr id="3074" name="Picture 2">
            <a:extLst>
              <a:ext uri="{FF2B5EF4-FFF2-40B4-BE49-F238E27FC236}">
                <a16:creationId xmlns:a16="http://schemas.microsoft.com/office/drawing/2014/main" id="{ECBA9AF2-EB8F-422F-9687-56363EB2CF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23" y="2277229"/>
            <a:ext cx="1353014" cy="135301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Quaker Oat So Simple Golden Syrup Porridge 57G - Tesco Groceries">
            <a:extLst>
              <a:ext uri="{FF2B5EF4-FFF2-40B4-BE49-F238E27FC236}">
                <a16:creationId xmlns:a16="http://schemas.microsoft.com/office/drawing/2014/main" id="{813E0A5D-D081-4A22-A11F-5192CE09B7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7292" y="2277229"/>
            <a:ext cx="1353015" cy="13530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olmio Bolognese Original Pasta Sauce 500G - Tesco Groceries">
            <a:extLst>
              <a:ext uri="{FF2B5EF4-FFF2-40B4-BE49-F238E27FC236}">
                <a16:creationId xmlns:a16="http://schemas.microsoft.com/office/drawing/2014/main" id="{7E4435F0-0530-4FD0-9677-DF23A603BD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8062" y="2276936"/>
            <a:ext cx="1353600" cy="1353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1CE7AA84-6D88-4CAB-9478-55583F56DA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9417" y="2276936"/>
            <a:ext cx="1353600" cy="13536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BCFC2DC4-1BC1-4420-9DFD-C6CEE87073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0772" y="2276936"/>
            <a:ext cx="1353600" cy="1353600"/>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43">
            <a:extLst>
              <a:ext uri="{FF2B5EF4-FFF2-40B4-BE49-F238E27FC236}">
                <a16:creationId xmlns:a16="http://schemas.microsoft.com/office/drawing/2014/main" id="{1113956B-EB12-46D9-9C5A-FB43C05C9E47}"/>
              </a:ext>
            </a:extLst>
          </p:cNvPr>
          <p:cNvGrpSpPr/>
          <p:nvPr/>
        </p:nvGrpSpPr>
        <p:grpSpPr>
          <a:xfrm>
            <a:off x="7622127" y="2277229"/>
            <a:ext cx="1353014" cy="1440057"/>
            <a:chOff x="7638168" y="2499098"/>
            <a:chExt cx="1353014" cy="1440057"/>
          </a:xfrm>
        </p:grpSpPr>
        <p:pic>
          <p:nvPicPr>
            <p:cNvPr id="3084" name="Picture 12">
              <a:extLst>
                <a:ext uri="{FF2B5EF4-FFF2-40B4-BE49-F238E27FC236}">
                  <a16:creationId xmlns:a16="http://schemas.microsoft.com/office/drawing/2014/main" id="{D59E7FF3-5BD6-4373-A7A8-CFB30960E5A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8168" y="2499098"/>
              <a:ext cx="1353014" cy="1353014"/>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779E985D-E2AE-4D2E-8395-3C8CDF4DE38B}"/>
                </a:ext>
              </a:extLst>
            </p:cNvPr>
            <p:cNvSpPr txBox="1"/>
            <p:nvPr/>
          </p:nvSpPr>
          <p:spPr>
            <a:xfrm>
              <a:off x="7701254" y="3569823"/>
              <a:ext cx="1184400" cy="369332"/>
            </a:xfrm>
            <a:prstGeom prst="rect">
              <a:avLst/>
            </a:prstGeom>
            <a:noFill/>
          </p:spPr>
          <p:txBody>
            <a:bodyPr wrap="square" rtlCol="0">
              <a:spAutoFit/>
            </a:bodyPr>
            <a:lstStyle/>
            <a:p>
              <a:pPr algn="ctr"/>
              <a:r>
                <a:rPr lang="en-GB" dirty="0"/>
                <a:t>2 slices</a:t>
              </a:r>
            </a:p>
          </p:txBody>
        </p:sp>
      </p:grpSp>
      <p:pic>
        <p:nvPicPr>
          <p:cNvPr id="3092" name="Picture 20" descr="A McDonald's strawberry milkshake is... - Interesting Things ツ | Facebook">
            <a:extLst>
              <a:ext uri="{FF2B5EF4-FFF2-40B4-BE49-F238E27FC236}">
                <a16:creationId xmlns:a16="http://schemas.microsoft.com/office/drawing/2014/main" id="{A4184939-A6D3-4C9B-B452-8E40FE7AB7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42896" y="2276936"/>
            <a:ext cx="1184400" cy="13536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a:extLst>
              <a:ext uri="{FF2B5EF4-FFF2-40B4-BE49-F238E27FC236}">
                <a16:creationId xmlns:a16="http://schemas.microsoft.com/office/drawing/2014/main" id="{1237867A-FE49-4A94-81D0-C452DFD0DB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295051" y="2276936"/>
            <a:ext cx="1353600" cy="1353600"/>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23A6BD53-A7D3-4391-9B49-EA827BD8F46B}"/>
              </a:ext>
            </a:extLst>
          </p:cNvPr>
          <p:cNvGrpSpPr/>
          <p:nvPr/>
        </p:nvGrpSpPr>
        <p:grpSpPr>
          <a:xfrm>
            <a:off x="4881306" y="4445077"/>
            <a:ext cx="1353014" cy="2047503"/>
            <a:chOff x="532564" y="4445372"/>
            <a:chExt cx="1353014" cy="2047503"/>
          </a:xfrm>
        </p:grpSpPr>
        <p:pic>
          <p:nvPicPr>
            <p:cNvPr id="4" name="Picture 2">
              <a:extLst>
                <a:ext uri="{FF2B5EF4-FFF2-40B4-BE49-F238E27FC236}">
                  <a16:creationId xmlns:a16="http://schemas.microsoft.com/office/drawing/2014/main" id="{6F5FB0FE-2A4E-4934-A652-9D78D0AFA0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64" y="4445372"/>
              <a:ext cx="1353014" cy="135301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828F929-AFE8-4C5E-8063-D9C7AFF605A4}"/>
                </a:ext>
              </a:extLst>
            </p:cNvPr>
            <p:cNvSpPr txBox="1"/>
            <p:nvPr/>
          </p:nvSpPr>
          <p:spPr>
            <a:xfrm>
              <a:off x="532564" y="5846544"/>
              <a:ext cx="1353014" cy="646331"/>
            </a:xfrm>
            <a:prstGeom prst="rect">
              <a:avLst/>
            </a:prstGeom>
            <a:noFill/>
          </p:spPr>
          <p:txBody>
            <a:bodyPr wrap="square" rtlCol="0">
              <a:spAutoFit/>
            </a:bodyPr>
            <a:lstStyle/>
            <a:p>
              <a:pPr algn="ctr"/>
              <a:r>
                <a:rPr lang="en-GB" dirty="0"/>
                <a:t>4.9 cubes</a:t>
              </a:r>
            </a:p>
            <a:p>
              <a:pPr algn="ctr"/>
              <a:r>
                <a:rPr lang="en-GB" dirty="0"/>
                <a:t>19.6g</a:t>
              </a:r>
            </a:p>
          </p:txBody>
        </p:sp>
      </p:grpSp>
      <p:grpSp>
        <p:nvGrpSpPr>
          <p:cNvPr id="29" name="Group 28">
            <a:extLst>
              <a:ext uri="{FF2B5EF4-FFF2-40B4-BE49-F238E27FC236}">
                <a16:creationId xmlns:a16="http://schemas.microsoft.com/office/drawing/2014/main" id="{8533C847-700D-41FF-9DBA-E0FA13F8FD05}"/>
              </a:ext>
            </a:extLst>
          </p:cNvPr>
          <p:cNvGrpSpPr/>
          <p:nvPr/>
        </p:nvGrpSpPr>
        <p:grpSpPr>
          <a:xfrm>
            <a:off x="1879603" y="4445079"/>
            <a:ext cx="1426745" cy="2047501"/>
            <a:chOff x="1879603" y="4445372"/>
            <a:chExt cx="1426745" cy="2047501"/>
          </a:xfrm>
        </p:grpSpPr>
        <p:pic>
          <p:nvPicPr>
            <p:cNvPr id="5" name="Picture 4" descr="Quaker Oat So Simple Golden Syrup Porridge 57G - Tesco Groceries">
              <a:extLst>
                <a:ext uri="{FF2B5EF4-FFF2-40B4-BE49-F238E27FC236}">
                  <a16:creationId xmlns:a16="http://schemas.microsoft.com/office/drawing/2014/main" id="{F514845E-165E-402B-8E79-64D1D673C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333" y="4445372"/>
              <a:ext cx="1353015" cy="135301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B98B0EB7-3C9D-4DE5-9A68-E691D3EC5050}"/>
                </a:ext>
              </a:extLst>
            </p:cNvPr>
            <p:cNvSpPr txBox="1"/>
            <p:nvPr/>
          </p:nvSpPr>
          <p:spPr>
            <a:xfrm>
              <a:off x="1879603" y="5846542"/>
              <a:ext cx="1353014" cy="646331"/>
            </a:xfrm>
            <a:prstGeom prst="rect">
              <a:avLst/>
            </a:prstGeom>
            <a:noFill/>
          </p:spPr>
          <p:txBody>
            <a:bodyPr wrap="square" rtlCol="0">
              <a:spAutoFit/>
            </a:bodyPr>
            <a:lstStyle/>
            <a:p>
              <a:pPr algn="ctr"/>
              <a:r>
                <a:rPr lang="en-GB" dirty="0"/>
                <a:t>4.2 cubes</a:t>
              </a:r>
            </a:p>
            <a:p>
              <a:pPr algn="ctr"/>
              <a:r>
                <a:rPr lang="en-GB" dirty="0"/>
                <a:t>16.8g</a:t>
              </a:r>
            </a:p>
          </p:txBody>
        </p:sp>
      </p:grpSp>
      <p:grpSp>
        <p:nvGrpSpPr>
          <p:cNvPr id="30" name="Group 29">
            <a:extLst>
              <a:ext uri="{FF2B5EF4-FFF2-40B4-BE49-F238E27FC236}">
                <a16:creationId xmlns:a16="http://schemas.microsoft.com/office/drawing/2014/main" id="{0B0B2D29-A32D-4415-A050-E62DF774C5D8}"/>
              </a:ext>
            </a:extLst>
          </p:cNvPr>
          <p:cNvGrpSpPr/>
          <p:nvPr/>
        </p:nvGrpSpPr>
        <p:grpSpPr>
          <a:xfrm>
            <a:off x="7695715" y="4448662"/>
            <a:ext cx="1387087" cy="2047794"/>
            <a:chOff x="3340616" y="4445079"/>
            <a:chExt cx="1387087" cy="2047794"/>
          </a:xfrm>
        </p:grpSpPr>
        <p:pic>
          <p:nvPicPr>
            <p:cNvPr id="6" name="Picture 6" descr="Dolmio Bolognese Original Pasta Sauce 500G - Tesco Groceries">
              <a:extLst>
                <a:ext uri="{FF2B5EF4-FFF2-40B4-BE49-F238E27FC236}">
                  <a16:creationId xmlns:a16="http://schemas.microsoft.com/office/drawing/2014/main" id="{76AA2963-73A4-4C3E-A3A9-D7A9538016E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74103" y="4445079"/>
              <a:ext cx="1353600" cy="135360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CA2B320F-534E-453B-8E7C-9BDA5F8BA01C}"/>
                </a:ext>
              </a:extLst>
            </p:cNvPr>
            <p:cNvSpPr txBox="1"/>
            <p:nvPr/>
          </p:nvSpPr>
          <p:spPr>
            <a:xfrm>
              <a:off x="3340616" y="5846542"/>
              <a:ext cx="1353014" cy="646331"/>
            </a:xfrm>
            <a:prstGeom prst="rect">
              <a:avLst/>
            </a:prstGeom>
            <a:noFill/>
          </p:spPr>
          <p:txBody>
            <a:bodyPr wrap="square" rtlCol="0">
              <a:spAutoFit/>
            </a:bodyPr>
            <a:lstStyle/>
            <a:p>
              <a:pPr algn="ctr"/>
              <a:r>
                <a:rPr lang="en-GB" dirty="0"/>
                <a:t>8.6 cubes</a:t>
              </a:r>
            </a:p>
            <a:p>
              <a:pPr algn="ctr"/>
              <a:r>
                <a:rPr lang="en-GB" dirty="0"/>
                <a:t>34.4g</a:t>
              </a:r>
            </a:p>
          </p:txBody>
        </p:sp>
      </p:grpSp>
      <p:grpSp>
        <p:nvGrpSpPr>
          <p:cNvPr id="32" name="Group 31">
            <a:extLst>
              <a:ext uri="{FF2B5EF4-FFF2-40B4-BE49-F238E27FC236}">
                <a16:creationId xmlns:a16="http://schemas.microsoft.com/office/drawing/2014/main" id="{F15B0ACB-B2C5-4130-B1CB-1AEA83FDD1E6}"/>
              </a:ext>
            </a:extLst>
          </p:cNvPr>
          <p:cNvGrpSpPr/>
          <p:nvPr/>
        </p:nvGrpSpPr>
        <p:grpSpPr>
          <a:xfrm>
            <a:off x="6271474" y="4470086"/>
            <a:ext cx="1387087" cy="2047795"/>
            <a:chOff x="4761971" y="4445079"/>
            <a:chExt cx="1387087" cy="2047795"/>
          </a:xfrm>
        </p:grpSpPr>
        <p:pic>
          <p:nvPicPr>
            <p:cNvPr id="7" name="Picture 8">
              <a:extLst>
                <a:ext uri="{FF2B5EF4-FFF2-40B4-BE49-F238E27FC236}">
                  <a16:creationId xmlns:a16="http://schemas.microsoft.com/office/drawing/2014/main" id="{471D4673-B996-40DA-BD4A-6F038AF0B67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5458" y="4445079"/>
              <a:ext cx="1353600" cy="13536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2FCAE22D-1D49-4AC3-86FA-9B1F4F039F9A}"/>
                </a:ext>
              </a:extLst>
            </p:cNvPr>
            <p:cNvSpPr txBox="1"/>
            <p:nvPr/>
          </p:nvSpPr>
          <p:spPr>
            <a:xfrm>
              <a:off x="4761971" y="5846543"/>
              <a:ext cx="1353014" cy="646331"/>
            </a:xfrm>
            <a:prstGeom prst="rect">
              <a:avLst/>
            </a:prstGeom>
            <a:noFill/>
          </p:spPr>
          <p:txBody>
            <a:bodyPr wrap="square" rtlCol="0">
              <a:spAutoFit/>
            </a:bodyPr>
            <a:lstStyle/>
            <a:p>
              <a:pPr algn="ctr"/>
              <a:r>
                <a:rPr lang="en-GB" dirty="0"/>
                <a:t>6 cubes</a:t>
              </a:r>
            </a:p>
            <a:p>
              <a:pPr algn="ctr"/>
              <a:r>
                <a:rPr lang="en-GB" dirty="0"/>
                <a:t>24g</a:t>
              </a:r>
            </a:p>
          </p:txBody>
        </p:sp>
      </p:grpSp>
      <p:grpSp>
        <p:nvGrpSpPr>
          <p:cNvPr id="34" name="Group 33">
            <a:extLst>
              <a:ext uri="{FF2B5EF4-FFF2-40B4-BE49-F238E27FC236}">
                <a16:creationId xmlns:a16="http://schemas.microsoft.com/office/drawing/2014/main" id="{84A484A9-70F7-41FF-A148-AD3123FB4F3A}"/>
              </a:ext>
            </a:extLst>
          </p:cNvPr>
          <p:cNvGrpSpPr/>
          <p:nvPr/>
        </p:nvGrpSpPr>
        <p:grpSpPr>
          <a:xfrm>
            <a:off x="9119956" y="4470086"/>
            <a:ext cx="1353600" cy="2047795"/>
            <a:chOff x="6216813" y="4445079"/>
            <a:chExt cx="1353600" cy="2047795"/>
          </a:xfrm>
        </p:grpSpPr>
        <p:pic>
          <p:nvPicPr>
            <p:cNvPr id="8" name="Picture 10">
              <a:extLst>
                <a:ext uri="{FF2B5EF4-FFF2-40B4-BE49-F238E27FC236}">
                  <a16:creationId xmlns:a16="http://schemas.microsoft.com/office/drawing/2014/main" id="{3022C487-8F70-45D3-9606-93897FA0D8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16813" y="4445079"/>
              <a:ext cx="1353600" cy="1353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ED86A874-7D53-44E9-987A-3B5B14E7910B}"/>
                </a:ext>
              </a:extLst>
            </p:cNvPr>
            <p:cNvSpPr txBox="1"/>
            <p:nvPr/>
          </p:nvSpPr>
          <p:spPr>
            <a:xfrm>
              <a:off x="6216813" y="5846543"/>
              <a:ext cx="1353014" cy="646331"/>
            </a:xfrm>
            <a:prstGeom prst="rect">
              <a:avLst/>
            </a:prstGeom>
            <a:noFill/>
          </p:spPr>
          <p:txBody>
            <a:bodyPr wrap="square" rtlCol="0">
              <a:spAutoFit/>
            </a:bodyPr>
            <a:lstStyle/>
            <a:p>
              <a:pPr algn="ctr"/>
              <a:r>
                <a:rPr lang="en-GB" dirty="0"/>
                <a:t>11.5 cubes</a:t>
              </a:r>
            </a:p>
            <a:p>
              <a:pPr algn="ctr"/>
              <a:r>
                <a:rPr lang="en-GB" dirty="0"/>
                <a:t>46g</a:t>
              </a:r>
            </a:p>
          </p:txBody>
        </p:sp>
      </p:grpSp>
      <p:grpSp>
        <p:nvGrpSpPr>
          <p:cNvPr id="38" name="Group 37">
            <a:extLst>
              <a:ext uri="{FF2B5EF4-FFF2-40B4-BE49-F238E27FC236}">
                <a16:creationId xmlns:a16="http://schemas.microsoft.com/office/drawing/2014/main" id="{EC08379E-0817-45C3-98DE-D810F816A433}"/>
              </a:ext>
            </a:extLst>
          </p:cNvPr>
          <p:cNvGrpSpPr/>
          <p:nvPr/>
        </p:nvGrpSpPr>
        <p:grpSpPr>
          <a:xfrm>
            <a:off x="10510708" y="4444784"/>
            <a:ext cx="1353014" cy="2047796"/>
            <a:chOff x="9012293" y="4445079"/>
            <a:chExt cx="1353014" cy="2047796"/>
          </a:xfrm>
        </p:grpSpPr>
        <p:pic>
          <p:nvPicPr>
            <p:cNvPr id="11" name="Picture 20" descr="A McDonald's strawberry milkshake is... - Interesting Things ツ | Facebook">
              <a:extLst>
                <a:ext uri="{FF2B5EF4-FFF2-40B4-BE49-F238E27FC236}">
                  <a16:creationId xmlns:a16="http://schemas.microsoft.com/office/drawing/2014/main" id="{BB40FCC1-6449-4DF2-A80C-FBA737CE160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58937" y="4445079"/>
              <a:ext cx="1184400" cy="13536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5940E0D7-0B72-455F-9492-98A0E613EF98}"/>
                </a:ext>
              </a:extLst>
            </p:cNvPr>
            <p:cNvSpPr txBox="1"/>
            <p:nvPr/>
          </p:nvSpPr>
          <p:spPr>
            <a:xfrm>
              <a:off x="9012293" y="5846544"/>
              <a:ext cx="1353014" cy="646331"/>
            </a:xfrm>
            <a:prstGeom prst="rect">
              <a:avLst/>
            </a:prstGeom>
            <a:noFill/>
          </p:spPr>
          <p:txBody>
            <a:bodyPr wrap="square" rtlCol="0">
              <a:spAutoFit/>
            </a:bodyPr>
            <a:lstStyle/>
            <a:p>
              <a:pPr algn="ctr"/>
              <a:r>
                <a:rPr lang="en-GB" dirty="0"/>
                <a:t>14.25 cubes</a:t>
              </a:r>
            </a:p>
            <a:p>
              <a:pPr algn="ctr"/>
              <a:r>
                <a:rPr lang="en-GB" dirty="0"/>
                <a:t>57g</a:t>
              </a:r>
            </a:p>
          </p:txBody>
        </p:sp>
      </p:grpSp>
      <p:grpSp>
        <p:nvGrpSpPr>
          <p:cNvPr id="40" name="Group 39">
            <a:extLst>
              <a:ext uri="{FF2B5EF4-FFF2-40B4-BE49-F238E27FC236}">
                <a16:creationId xmlns:a16="http://schemas.microsoft.com/office/drawing/2014/main" id="{7F49AD3D-CACD-4B04-B72E-A7FA532074E6}"/>
              </a:ext>
            </a:extLst>
          </p:cNvPr>
          <p:cNvGrpSpPr/>
          <p:nvPr/>
        </p:nvGrpSpPr>
        <p:grpSpPr>
          <a:xfrm>
            <a:off x="3383149" y="4444784"/>
            <a:ext cx="1421355" cy="2047796"/>
            <a:chOff x="10243337" y="4445079"/>
            <a:chExt cx="1421355" cy="2047796"/>
          </a:xfrm>
        </p:grpSpPr>
        <p:pic>
          <p:nvPicPr>
            <p:cNvPr id="10" name="Picture 18">
              <a:extLst>
                <a:ext uri="{FF2B5EF4-FFF2-40B4-BE49-F238E27FC236}">
                  <a16:creationId xmlns:a16="http://schemas.microsoft.com/office/drawing/2014/main" id="{090D754B-E7FF-440F-BF84-9B6A1A2D8E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11092" y="4445079"/>
              <a:ext cx="1353600" cy="13536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7E9E3F2-0EB6-4020-B106-291F8DF8DB54}"/>
                </a:ext>
              </a:extLst>
            </p:cNvPr>
            <p:cNvSpPr txBox="1"/>
            <p:nvPr/>
          </p:nvSpPr>
          <p:spPr>
            <a:xfrm>
              <a:off x="10243337" y="5846544"/>
              <a:ext cx="1353014" cy="646331"/>
            </a:xfrm>
            <a:prstGeom prst="rect">
              <a:avLst/>
            </a:prstGeom>
            <a:noFill/>
          </p:spPr>
          <p:txBody>
            <a:bodyPr wrap="square" rtlCol="0">
              <a:spAutoFit/>
            </a:bodyPr>
            <a:lstStyle/>
            <a:p>
              <a:pPr algn="ctr"/>
              <a:r>
                <a:rPr lang="en-GB" dirty="0"/>
                <a:t>4.5 cubes</a:t>
              </a:r>
            </a:p>
            <a:p>
              <a:pPr algn="ctr"/>
              <a:r>
                <a:rPr lang="en-GB" dirty="0"/>
                <a:t>16.8g</a:t>
              </a:r>
            </a:p>
          </p:txBody>
        </p:sp>
      </p:grpSp>
      <p:grpSp>
        <p:nvGrpSpPr>
          <p:cNvPr id="45" name="Group 44">
            <a:extLst>
              <a:ext uri="{FF2B5EF4-FFF2-40B4-BE49-F238E27FC236}">
                <a16:creationId xmlns:a16="http://schemas.microsoft.com/office/drawing/2014/main" id="{1A7F3FAE-20D7-4754-BF4E-CFAF847AB085}"/>
              </a:ext>
            </a:extLst>
          </p:cNvPr>
          <p:cNvGrpSpPr/>
          <p:nvPr/>
        </p:nvGrpSpPr>
        <p:grpSpPr>
          <a:xfrm>
            <a:off x="516523" y="4444784"/>
            <a:ext cx="1381607" cy="2047796"/>
            <a:chOff x="516523" y="4444784"/>
            <a:chExt cx="1381607" cy="2047796"/>
          </a:xfrm>
        </p:grpSpPr>
        <p:sp>
          <p:nvSpPr>
            <p:cNvPr id="19" name="TextBox 18">
              <a:extLst>
                <a:ext uri="{FF2B5EF4-FFF2-40B4-BE49-F238E27FC236}">
                  <a16:creationId xmlns:a16="http://schemas.microsoft.com/office/drawing/2014/main" id="{C1FB49FF-94A9-44D7-B433-F7B001794FE1}"/>
                </a:ext>
              </a:extLst>
            </p:cNvPr>
            <p:cNvSpPr txBox="1"/>
            <p:nvPr/>
          </p:nvSpPr>
          <p:spPr>
            <a:xfrm>
              <a:off x="545116" y="5846249"/>
              <a:ext cx="1353014" cy="646331"/>
            </a:xfrm>
            <a:prstGeom prst="rect">
              <a:avLst/>
            </a:prstGeom>
            <a:noFill/>
          </p:spPr>
          <p:txBody>
            <a:bodyPr wrap="square" rtlCol="0">
              <a:spAutoFit/>
            </a:bodyPr>
            <a:lstStyle/>
            <a:p>
              <a:pPr algn="ctr"/>
              <a:r>
                <a:rPr lang="en-GB" dirty="0"/>
                <a:t>1 cube</a:t>
              </a:r>
            </a:p>
            <a:p>
              <a:pPr algn="ctr"/>
              <a:r>
                <a:rPr lang="en-GB" dirty="0"/>
                <a:t>3.8g</a:t>
              </a:r>
            </a:p>
          </p:txBody>
        </p:sp>
        <p:grpSp>
          <p:nvGrpSpPr>
            <p:cNvPr id="55" name="Group 54">
              <a:extLst>
                <a:ext uri="{FF2B5EF4-FFF2-40B4-BE49-F238E27FC236}">
                  <a16:creationId xmlns:a16="http://schemas.microsoft.com/office/drawing/2014/main" id="{B40A8FD7-03D7-45C0-915D-D4B6A56D19C4}"/>
                </a:ext>
              </a:extLst>
            </p:cNvPr>
            <p:cNvGrpSpPr/>
            <p:nvPr/>
          </p:nvGrpSpPr>
          <p:grpSpPr>
            <a:xfrm>
              <a:off x="516523" y="4444784"/>
              <a:ext cx="1353014" cy="1440057"/>
              <a:chOff x="7638168" y="2499098"/>
              <a:chExt cx="1353014" cy="1440057"/>
            </a:xfrm>
          </p:grpSpPr>
          <p:pic>
            <p:nvPicPr>
              <p:cNvPr id="56" name="Picture 12">
                <a:extLst>
                  <a:ext uri="{FF2B5EF4-FFF2-40B4-BE49-F238E27FC236}">
                    <a16:creationId xmlns:a16="http://schemas.microsoft.com/office/drawing/2014/main" id="{9389334F-DBA7-4FAD-8EE6-81FF11B3770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8168" y="2499098"/>
                <a:ext cx="1353014" cy="1353014"/>
              </a:xfrm>
              <a:prstGeom prst="rect">
                <a:avLst/>
              </a:prstGeom>
              <a:noFill/>
              <a:extLst>
                <a:ext uri="{909E8E84-426E-40DD-AFC4-6F175D3DCCD1}">
                  <a14:hiddenFill xmlns:a14="http://schemas.microsoft.com/office/drawing/2010/main">
                    <a:solidFill>
                      <a:srgbClr val="FFFFFF"/>
                    </a:solidFill>
                  </a14:hiddenFill>
                </a:ext>
              </a:extLst>
            </p:spPr>
          </p:pic>
          <p:sp>
            <p:nvSpPr>
              <p:cNvPr id="57" name="TextBox 56">
                <a:extLst>
                  <a:ext uri="{FF2B5EF4-FFF2-40B4-BE49-F238E27FC236}">
                    <a16:creationId xmlns:a16="http://schemas.microsoft.com/office/drawing/2014/main" id="{4F5444BC-6C1C-4795-8F9E-EA6BB96F37CE}"/>
                  </a:ext>
                </a:extLst>
              </p:cNvPr>
              <p:cNvSpPr txBox="1"/>
              <p:nvPr/>
            </p:nvSpPr>
            <p:spPr>
              <a:xfrm>
                <a:off x="7701254" y="3569823"/>
                <a:ext cx="1184400" cy="369332"/>
              </a:xfrm>
              <a:prstGeom prst="rect">
                <a:avLst/>
              </a:prstGeom>
              <a:noFill/>
            </p:spPr>
            <p:txBody>
              <a:bodyPr wrap="square" rtlCol="0">
                <a:spAutoFit/>
              </a:bodyPr>
              <a:lstStyle/>
              <a:p>
                <a:pPr algn="ctr"/>
                <a:r>
                  <a:rPr lang="en-GB" dirty="0"/>
                  <a:t>2 slices</a:t>
                </a:r>
              </a:p>
            </p:txBody>
          </p:sp>
        </p:grpSp>
      </p:grpSp>
      <p:sp>
        <p:nvSpPr>
          <p:cNvPr id="46" name="TextBox 45">
            <a:extLst>
              <a:ext uri="{FF2B5EF4-FFF2-40B4-BE49-F238E27FC236}">
                <a16:creationId xmlns:a16="http://schemas.microsoft.com/office/drawing/2014/main" id="{A8A5CA08-4C52-4BE0-9039-49FC9B12F3A5}"/>
              </a:ext>
            </a:extLst>
          </p:cNvPr>
          <p:cNvSpPr txBox="1"/>
          <p:nvPr/>
        </p:nvSpPr>
        <p:spPr>
          <a:xfrm>
            <a:off x="2727511" y="3960557"/>
            <a:ext cx="6736977" cy="461665"/>
          </a:xfrm>
          <a:prstGeom prst="rect">
            <a:avLst/>
          </a:prstGeom>
          <a:noFill/>
        </p:spPr>
        <p:txBody>
          <a:bodyPr wrap="square" rtlCol="0">
            <a:spAutoFit/>
          </a:bodyPr>
          <a:lstStyle/>
          <a:p>
            <a:pPr algn="ctr"/>
            <a:r>
              <a:rPr lang="en-GB" sz="2400" dirty="0">
                <a:latin typeface="Nunito Sans ExtraBold" panose="00000900000000000000" pitchFamily="2" charset="0"/>
              </a:rPr>
              <a:t>THE ANSWERS!</a:t>
            </a:r>
          </a:p>
        </p:txBody>
      </p:sp>
    </p:spTree>
    <p:extLst>
      <p:ext uri="{BB962C8B-B14F-4D97-AF65-F5344CB8AC3E}">
        <p14:creationId xmlns:p14="http://schemas.microsoft.com/office/powerpoint/2010/main" val="1499450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074"/>
                                        </p:tgtEl>
                                      </p:cBhvr>
                                    </p:animEffect>
                                    <p:animScale>
                                      <p:cBhvr>
                                        <p:cTn id="7" dur="250" autoRev="1" fill="hold"/>
                                        <p:tgtEl>
                                          <p:spTgt spid="3074"/>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076"/>
                                        </p:tgtEl>
                                      </p:cBhvr>
                                    </p:animEffect>
                                    <p:animScale>
                                      <p:cBhvr>
                                        <p:cTn id="12" dur="250" autoRev="1" fill="hold"/>
                                        <p:tgtEl>
                                          <p:spTgt spid="3076"/>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078"/>
                                        </p:tgtEl>
                                      </p:cBhvr>
                                    </p:animEffect>
                                    <p:animScale>
                                      <p:cBhvr>
                                        <p:cTn id="17" dur="250" autoRev="1" fill="hold"/>
                                        <p:tgtEl>
                                          <p:spTgt spid="3078"/>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080"/>
                                        </p:tgtEl>
                                      </p:cBhvr>
                                    </p:animEffect>
                                    <p:animScale>
                                      <p:cBhvr>
                                        <p:cTn id="22" dur="250" autoRev="1" fill="hold"/>
                                        <p:tgtEl>
                                          <p:spTgt spid="3080"/>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3082"/>
                                        </p:tgtEl>
                                      </p:cBhvr>
                                    </p:animEffect>
                                    <p:animScale>
                                      <p:cBhvr>
                                        <p:cTn id="27" dur="250" autoRev="1" fill="hold"/>
                                        <p:tgtEl>
                                          <p:spTgt spid="3082"/>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44"/>
                                        </p:tgtEl>
                                      </p:cBhvr>
                                    </p:animEffect>
                                    <p:animScale>
                                      <p:cBhvr>
                                        <p:cTn id="32" dur="250" autoRev="1" fill="hold"/>
                                        <p:tgtEl>
                                          <p:spTgt spid="44"/>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nodeType="clickEffect">
                                  <p:stCondLst>
                                    <p:cond delay="0"/>
                                  </p:stCondLst>
                                  <p:childTnLst>
                                    <p:animEffect transition="out" filter="fade">
                                      <p:cBhvr>
                                        <p:cTn id="36" dur="500" tmFilter="0, 0; .2, .5; .8, .5; 1, 0"/>
                                        <p:tgtEl>
                                          <p:spTgt spid="3092"/>
                                        </p:tgtEl>
                                      </p:cBhvr>
                                    </p:animEffect>
                                    <p:animScale>
                                      <p:cBhvr>
                                        <p:cTn id="37" dur="250" autoRev="1" fill="hold"/>
                                        <p:tgtEl>
                                          <p:spTgt spid="3092"/>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nodeType="clickEffect">
                                  <p:stCondLst>
                                    <p:cond delay="0"/>
                                  </p:stCondLst>
                                  <p:childTnLst>
                                    <p:animEffect transition="out" filter="fade">
                                      <p:cBhvr>
                                        <p:cTn id="41" dur="500" tmFilter="0, 0; .2, .5; .8, .5; 1, 0"/>
                                        <p:tgtEl>
                                          <p:spTgt spid="3090"/>
                                        </p:tgtEl>
                                      </p:cBhvr>
                                    </p:animEffect>
                                    <p:animScale>
                                      <p:cBhvr>
                                        <p:cTn id="42" dur="250" autoRev="1" fill="hold"/>
                                        <p:tgtEl>
                                          <p:spTgt spid="3090"/>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additive="base">
                                        <p:cTn id="53" dur="500" fill="hold"/>
                                        <p:tgtEl>
                                          <p:spTgt spid="29"/>
                                        </p:tgtEl>
                                        <p:attrNameLst>
                                          <p:attrName>ppt_x</p:attrName>
                                        </p:attrNameLst>
                                      </p:cBhvr>
                                      <p:tavLst>
                                        <p:tav tm="0">
                                          <p:val>
                                            <p:strVal val="#ppt_x"/>
                                          </p:val>
                                        </p:tav>
                                        <p:tav tm="100000">
                                          <p:val>
                                            <p:strVal val="#ppt_x"/>
                                          </p:val>
                                        </p:tav>
                                      </p:tavLst>
                                    </p:anim>
                                    <p:anim calcmode="lin" valueType="num">
                                      <p:cBhvr additive="base">
                                        <p:cTn id="5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additive="base">
                                        <p:cTn id="59" dur="500" fill="hold"/>
                                        <p:tgtEl>
                                          <p:spTgt spid="40"/>
                                        </p:tgtEl>
                                        <p:attrNameLst>
                                          <p:attrName>ppt_x</p:attrName>
                                        </p:attrNameLst>
                                      </p:cBhvr>
                                      <p:tavLst>
                                        <p:tav tm="0">
                                          <p:val>
                                            <p:strVal val="#ppt_x"/>
                                          </p:val>
                                        </p:tav>
                                        <p:tav tm="100000">
                                          <p:val>
                                            <p:strVal val="#ppt_x"/>
                                          </p:val>
                                        </p:tav>
                                      </p:tavLst>
                                    </p:anim>
                                    <p:anim calcmode="lin" valueType="num">
                                      <p:cBhvr additive="base">
                                        <p:cTn id="60"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additive="base">
                                        <p:cTn id="71" dur="500" fill="hold"/>
                                        <p:tgtEl>
                                          <p:spTgt spid="32"/>
                                        </p:tgtEl>
                                        <p:attrNameLst>
                                          <p:attrName>ppt_x</p:attrName>
                                        </p:attrNameLst>
                                      </p:cBhvr>
                                      <p:tavLst>
                                        <p:tav tm="0">
                                          <p:val>
                                            <p:strVal val="#ppt_x"/>
                                          </p:val>
                                        </p:tav>
                                        <p:tav tm="100000">
                                          <p:val>
                                            <p:strVal val="#ppt_x"/>
                                          </p:val>
                                        </p:tav>
                                      </p:tavLst>
                                    </p:anim>
                                    <p:anim calcmode="lin" valueType="num">
                                      <p:cBhvr additive="base">
                                        <p:cTn id="7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ppt_x"/>
                                          </p:val>
                                        </p:tav>
                                        <p:tav tm="100000">
                                          <p:val>
                                            <p:strVal val="#ppt_x"/>
                                          </p:val>
                                        </p:tav>
                                      </p:tavLst>
                                    </p:anim>
                                    <p:anim calcmode="lin" valueType="num">
                                      <p:cBhvr additive="base">
                                        <p:cTn id="8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ppt_x"/>
                                          </p:val>
                                        </p:tav>
                                        <p:tav tm="100000">
                                          <p:val>
                                            <p:strVal val="#ppt_x"/>
                                          </p:val>
                                        </p:tav>
                                      </p:tavLst>
                                    </p:anim>
                                    <p:anim calcmode="lin" valueType="num">
                                      <p:cBhvr additive="base">
                                        <p:cTn id="90"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32B35-7DF1-4B6A-8312-5B7659894C4D}"/>
              </a:ext>
            </a:extLst>
          </p:cNvPr>
          <p:cNvSpPr>
            <a:spLocks noGrp="1"/>
          </p:cNvSpPr>
          <p:nvPr>
            <p:ph type="title"/>
          </p:nvPr>
        </p:nvSpPr>
        <p:spPr/>
        <p:txBody>
          <a:bodyPr>
            <a:normAutofit/>
          </a:bodyPr>
          <a:lstStyle/>
          <a:p>
            <a:pPr algn="ctr"/>
            <a:r>
              <a:rPr lang="en-GB" sz="6000" dirty="0">
                <a:latin typeface="Modern Love Caps" panose="04070805081001020A01" pitchFamily="82" charset="0"/>
              </a:rPr>
              <a:t>Why is Healthy Eating important?</a:t>
            </a:r>
            <a:endParaRPr lang="en-GB" sz="6000" dirty="0"/>
          </a:p>
        </p:txBody>
      </p:sp>
      <p:grpSp>
        <p:nvGrpSpPr>
          <p:cNvPr id="5" name="Group 4">
            <a:extLst>
              <a:ext uri="{FF2B5EF4-FFF2-40B4-BE49-F238E27FC236}">
                <a16:creationId xmlns:a16="http://schemas.microsoft.com/office/drawing/2014/main" id="{8D0D57F7-1F6D-4D29-861D-C2221B8A7764}"/>
              </a:ext>
            </a:extLst>
          </p:cNvPr>
          <p:cNvGrpSpPr/>
          <p:nvPr/>
        </p:nvGrpSpPr>
        <p:grpSpPr>
          <a:xfrm>
            <a:off x="8384300" y="4028661"/>
            <a:ext cx="3801839" cy="2590956"/>
            <a:chOff x="8384300" y="4028661"/>
            <a:chExt cx="3801839" cy="2590956"/>
          </a:xfrm>
        </p:grpSpPr>
        <p:sp>
          <p:nvSpPr>
            <p:cNvPr id="4" name="Thought Bubble: Cloud 3">
              <a:extLst>
                <a:ext uri="{FF2B5EF4-FFF2-40B4-BE49-F238E27FC236}">
                  <a16:creationId xmlns:a16="http://schemas.microsoft.com/office/drawing/2014/main" id="{F866B564-5FD0-40A4-AE71-3AC16E56ADEE}"/>
                </a:ext>
              </a:extLst>
            </p:cNvPr>
            <p:cNvSpPr/>
            <p:nvPr/>
          </p:nvSpPr>
          <p:spPr>
            <a:xfrm flipH="1">
              <a:off x="8384300" y="4028661"/>
              <a:ext cx="3563300" cy="2590956"/>
            </a:xfrm>
            <a:prstGeom prst="cloudCallout">
              <a:avLst>
                <a:gd name="adj1" fmla="val 50463"/>
                <a:gd name="adj2" fmla="val 5008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Courthouse Quiz - Otley Courthouse">
              <a:extLst>
                <a:ext uri="{FF2B5EF4-FFF2-40B4-BE49-F238E27FC236}">
                  <a16:creationId xmlns:a16="http://schemas.microsoft.com/office/drawing/2014/main" id="{FDA5D2F7-099A-49ED-A352-1FBDD7AF6B9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22257" y="4180793"/>
              <a:ext cx="1763075" cy="17630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F362D97-FEF4-45E1-AC21-10F0050DE602}"/>
                </a:ext>
              </a:extLst>
            </p:cNvPr>
            <p:cNvSpPr/>
            <p:nvPr/>
          </p:nvSpPr>
          <p:spPr>
            <a:xfrm>
              <a:off x="8622838" y="5062331"/>
              <a:ext cx="3563301" cy="904388"/>
            </a:xfrm>
            <a:prstGeom prst="rect">
              <a:avLst/>
            </a:prstGeom>
            <a:noFill/>
          </p:spPr>
          <p:txBody>
            <a:bodyPr wrap="none" lIns="91440" tIns="45720" rIns="91440" bIns="45720">
              <a:prstTxWarp prst="textArchDown">
                <a:avLst>
                  <a:gd name="adj" fmla="val 21183585"/>
                </a:avLst>
              </a:prstTxWarp>
              <a:spAutoFit/>
            </a:bodyPr>
            <a:lstStyle/>
            <a:p>
              <a:pPr algn="ctr"/>
              <a:r>
                <a:rPr lang="en-US" sz="4400" b="0" cap="none" spc="0" dirty="0">
                  <a:ln w="0"/>
                  <a:solidFill>
                    <a:srgbClr val="C00000"/>
                  </a:solidFill>
                  <a:effectLst>
                    <a:outerShdw blurRad="38100" dist="19050" dir="2700000" algn="tl" rotWithShape="0">
                      <a:schemeClr val="dk1">
                        <a:alpha val="40000"/>
                      </a:schemeClr>
                    </a:outerShdw>
                  </a:effectLst>
                </a:rPr>
                <a:t>Calorie Quiz</a:t>
              </a:r>
            </a:p>
          </p:txBody>
        </p:sp>
      </p:grpSp>
      <p:sp>
        <p:nvSpPr>
          <p:cNvPr id="7" name="TextBox 6">
            <a:extLst>
              <a:ext uri="{FF2B5EF4-FFF2-40B4-BE49-F238E27FC236}">
                <a16:creationId xmlns:a16="http://schemas.microsoft.com/office/drawing/2014/main" id="{BA4A38E3-345B-41D4-9301-7F6FBA572906}"/>
              </a:ext>
            </a:extLst>
          </p:cNvPr>
          <p:cNvSpPr txBox="1"/>
          <p:nvPr/>
        </p:nvSpPr>
        <p:spPr>
          <a:xfrm>
            <a:off x="437322" y="1575785"/>
            <a:ext cx="10916478" cy="4832092"/>
          </a:xfrm>
          <a:prstGeom prst="rect">
            <a:avLst/>
          </a:prstGeom>
          <a:noFill/>
        </p:spPr>
        <p:txBody>
          <a:bodyPr wrap="square">
            <a:spAutoFit/>
          </a:bodyPr>
          <a:lstStyle/>
          <a:p>
            <a:r>
              <a:rPr lang="en-GB" sz="2800" b="0" i="0" dirty="0">
                <a:solidFill>
                  <a:srgbClr val="5E5E5E"/>
                </a:solidFill>
                <a:effectLst/>
                <a:latin typeface="Nunito Sans" panose="00000500000000000000" pitchFamily="2" charset="0"/>
              </a:rPr>
              <a:t>Eating a nutritious, balanced diet is important for a number of reasons</a:t>
            </a:r>
            <a:r>
              <a:rPr lang="en-GB" sz="2800" dirty="0">
                <a:solidFill>
                  <a:srgbClr val="5E5E5E"/>
                </a:solidFill>
                <a:latin typeface="Nunito Sans" panose="00000500000000000000" pitchFamily="2" charset="0"/>
              </a:rPr>
              <a:t>:</a:t>
            </a:r>
            <a:endParaRPr lang="en-GB" sz="2800" b="0" i="0" dirty="0">
              <a:solidFill>
                <a:srgbClr val="5E5E5E"/>
              </a:solidFill>
              <a:effectLst/>
              <a:latin typeface="Nunito Sans" panose="00000500000000000000" pitchFamily="2" charset="0"/>
            </a:endParaRPr>
          </a:p>
          <a:p>
            <a:pPr marL="285750" indent="-285750">
              <a:buFont typeface="Arial" panose="020B0604020202020204" pitchFamily="34" charset="0"/>
              <a:buChar char="•"/>
            </a:pPr>
            <a:r>
              <a:rPr lang="en-GB" sz="2800" b="0" i="0" dirty="0">
                <a:solidFill>
                  <a:srgbClr val="5E5E5E"/>
                </a:solidFill>
                <a:effectLst/>
                <a:latin typeface="Nunito Sans" panose="00000500000000000000" pitchFamily="2" charset="0"/>
              </a:rPr>
              <a:t>Ensuring you get the right vitamins and minerals in your diet helps you grow and develop optimally</a:t>
            </a:r>
          </a:p>
          <a:p>
            <a:pPr marL="285750" indent="-285750">
              <a:buFont typeface="Arial" panose="020B0604020202020204" pitchFamily="34" charset="0"/>
              <a:buChar char="•"/>
            </a:pPr>
            <a:r>
              <a:rPr lang="en-GB" sz="2800" b="0" i="0" dirty="0">
                <a:solidFill>
                  <a:srgbClr val="5E5E5E"/>
                </a:solidFill>
                <a:effectLst/>
                <a:latin typeface="Nunito Sans" panose="00000500000000000000" pitchFamily="2" charset="0"/>
              </a:rPr>
              <a:t>Proper diet will keep you energised and motivated</a:t>
            </a:r>
          </a:p>
          <a:p>
            <a:pPr marL="285750" indent="-285750">
              <a:buFont typeface="Arial" panose="020B0604020202020204" pitchFamily="34" charset="0"/>
              <a:buChar char="•"/>
            </a:pPr>
            <a:r>
              <a:rPr lang="en-GB" sz="2800" dirty="0">
                <a:solidFill>
                  <a:srgbClr val="5E5E5E"/>
                </a:solidFill>
                <a:latin typeface="Nunito Sans" panose="00000500000000000000" pitchFamily="2" charset="0"/>
              </a:rPr>
              <a:t>It can help </a:t>
            </a:r>
            <a:r>
              <a:rPr lang="en-GB" sz="2800" b="0" i="0" dirty="0">
                <a:solidFill>
                  <a:srgbClr val="5E5E5E"/>
                </a:solidFill>
                <a:effectLst/>
                <a:latin typeface="Nunito Sans" panose="00000500000000000000" pitchFamily="2" charset="0"/>
              </a:rPr>
              <a:t>support your ability to learn</a:t>
            </a:r>
            <a:r>
              <a:rPr lang="en-GB" sz="2800" dirty="0">
                <a:solidFill>
                  <a:srgbClr val="5E5E5E"/>
                </a:solidFill>
                <a:latin typeface="Nunito Sans" panose="00000500000000000000" pitchFamily="2" charset="0"/>
              </a:rPr>
              <a:t> and concentrate</a:t>
            </a:r>
          </a:p>
          <a:p>
            <a:pPr marL="285750" indent="-285750">
              <a:buFont typeface="Arial" panose="020B0604020202020204" pitchFamily="34" charset="0"/>
              <a:buChar char="•"/>
            </a:pPr>
            <a:r>
              <a:rPr lang="en-GB" sz="2800" b="0" i="0" dirty="0">
                <a:solidFill>
                  <a:srgbClr val="5E5E5E"/>
                </a:solidFill>
                <a:effectLst/>
                <a:latin typeface="Nunito Sans" panose="00000500000000000000" pitchFamily="2" charset="0"/>
              </a:rPr>
              <a:t>Helps ma</a:t>
            </a:r>
            <a:r>
              <a:rPr lang="en-GB" sz="2800" dirty="0">
                <a:solidFill>
                  <a:srgbClr val="5E5E5E"/>
                </a:solidFill>
                <a:latin typeface="Nunito Sans" panose="00000500000000000000" pitchFamily="2" charset="0"/>
              </a:rPr>
              <a:t>intain a healthy weight</a:t>
            </a:r>
          </a:p>
          <a:p>
            <a:pPr marL="285750" indent="-285750">
              <a:buFont typeface="Arial" panose="020B0604020202020204" pitchFamily="34" charset="0"/>
              <a:buChar char="•"/>
            </a:pPr>
            <a:r>
              <a:rPr lang="en-GB" sz="2800" b="0" i="0" dirty="0">
                <a:solidFill>
                  <a:srgbClr val="5E5E5E"/>
                </a:solidFill>
                <a:effectLst/>
                <a:latin typeface="Nunito Sans" panose="00000500000000000000" pitchFamily="2" charset="0"/>
              </a:rPr>
              <a:t>Can prevent many chronic diseases </a:t>
            </a:r>
            <a:r>
              <a:rPr lang="en-GB" sz="2800" dirty="0">
                <a:solidFill>
                  <a:srgbClr val="5E5E5E"/>
                </a:solidFill>
                <a:latin typeface="Nunito Sans" panose="00000500000000000000" pitchFamily="2" charset="0"/>
              </a:rPr>
              <a:t>such as 			         heart disease or Type 2 diabetes</a:t>
            </a:r>
            <a:endParaRPr lang="en-GB" sz="2800" b="0" i="0" dirty="0">
              <a:solidFill>
                <a:srgbClr val="5E5E5E"/>
              </a:solidFill>
              <a:effectLst/>
              <a:latin typeface="Nunito Sans" panose="00000500000000000000" pitchFamily="2" charset="0"/>
            </a:endParaRPr>
          </a:p>
          <a:p>
            <a:pPr marL="285750" indent="-285750">
              <a:buFont typeface="Arial" panose="020B0604020202020204" pitchFamily="34" charset="0"/>
              <a:buChar char="•"/>
            </a:pPr>
            <a:r>
              <a:rPr lang="en-GB" sz="2800" dirty="0">
                <a:solidFill>
                  <a:srgbClr val="5E5E5E"/>
                </a:solidFill>
                <a:latin typeface="Nunito Sans" panose="00000500000000000000" pitchFamily="2" charset="0"/>
              </a:rPr>
              <a:t>Eating healthily as a child will </a:t>
            </a:r>
            <a:r>
              <a:rPr lang="en-GB" sz="2800" b="0" i="0" dirty="0">
                <a:solidFill>
                  <a:srgbClr val="5E5E5E"/>
                </a:solidFill>
                <a:effectLst/>
                <a:latin typeface="Nunito Sans" panose="00000500000000000000" pitchFamily="2" charset="0"/>
              </a:rPr>
              <a:t>help you make			 healthier choices as adults.</a:t>
            </a:r>
            <a:endParaRPr lang="en-GB" sz="2800" dirty="0">
              <a:latin typeface="Nunito Sans" panose="00000500000000000000" pitchFamily="2" charset="0"/>
            </a:endParaRPr>
          </a:p>
        </p:txBody>
      </p:sp>
    </p:spTree>
    <p:extLst>
      <p:ext uri="{BB962C8B-B14F-4D97-AF65-F5344CB8AC3E}">
        <p14:creationId xmlns:p14="http://schemas.microsoft.com/office/powerpoint/2010/main" val="88789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1000"/>
                                        <p:tgtEl>
                                          <p:spTgt spid="7">
                                            <p:txEl>
                                              <p:pRg st="1" end="1"/>
                                            </p:txEl>
                                          </p:spTgt>
                                        </p:tgtEl>
                                      </p:cBhvr>
                                    </p:animEffect>
                                    <p:anim calcmode="lin" valueType="num">
                                      <p:cBhvr>
                                        <p:cTn id="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Effect transition="in" filter="fade">
                                      <p:cBhvr>
                                        <p:cTn id="14" dur="1000"/>
                                        <p:tgtEl>
                                          <p:spTgt spid="7">
                                            <p:txEl>
                                              <p:pRg st="2" end="2"/>
                                            </p:txEl>
                                          </p:spTgt>
                                        </p:tgtEl>
                                      </p:cBhvr>
                                    </p:animEffect>
                                    <p:anim calcmode="lin" valueType="num">
                                      <p:cBhvr>
                                        <p:cTn id="15"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fade">
                                      <p:cBhvr>
                                        <p:cTn id="21" dur="1000"/>
                                        <p:tgtEl>
                                          <p:spTgt spid="7">
                                            <p:txEl>
                                              <p:pRg st="3" end="3"/>
                                            </p:txEl>
                                          </p:spTgt>
                                        </p:tgtEl>
                                      </p:cBhvr>
                                    </p:animEffect>
                                    <p:anim calcmode="lin" valueType="num">
                                      <p:cBhvr>
                                        <p:cTn id="2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Effect transition="in" filter="fade">
                                      <p:cBhvr>
                                        <p:cTn id="28" dur="1000"/>
                                        <p:tgtEl>
                                          <p:spTgt spid="7">
                                            <p:txEl>
                                              <p:pRg st="4" end="4"/>
                                            </p:txEl>
                                          </p:spTgt>
                                        </p:tgtEl>
                                      </p:cBhvr>
                                    </p:animEffect>
                                    <p:anim calcmode="lin" valueType="num">
                                      <p:cBhvr>
                                        <p:cTn id="2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1000"/>
                                        <p:tgtEl>
                                          <p:spTgt spid="7">
                                            <p:txEl>
                                              <p:pRg st="5" end="5"/>
                                            </p:txEl>
                                          </p:spTgt>
                                        </p:tgtEl>
                                      </p:cBhvr>
                                    </p:animEffect>
                                    <p:anim calcmode="lin" valueType="num">
                                      <p:cBhvr>
                                        <p:cTn id="3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fade">
                                      <p:cBhvr>
                                        <p:cTn id="42" dur="1000"/>
                                        <p:tgtEl>
                                          <p:spTgt spid="7">
                                            <p:txEl>
                                              <p:pRg st="6" end="6"/>
                                            </p:txEl>
                                          </p:spTgt>
                                        </p:tgtEl>
                                      </p:cBhvr>
                                    </p:animEffect>
                                    <p:anim calcmode="lin" valueType="num">
                                      <p:cBhvr>
                                        <p:cTn id="4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9F75C3-9F8A-4388-8D19-8AECAA7518F5}"/>
              </a:ext>
            </a:extLst>
          </p:cNvPr>
          <p:cNvSpPr/>
          <p:nvPr/>
        </p:nvSpPr>
        <p:spPr>
          <a:xfrm>
            <a:off x="3071446" y="604911"/>
            <a:ext cx="6049108" cy="923330"/>
          </a:xfrm>
          <a:prstGeom prst="rect">
            <a:avLst/>
          </a:prstGeom>
          <a:noFill/>
        </p:spPr>
        <p:txBody>
          <a:bodyPr wrap="square" lIns="91440" tIns="45720" rIns="91440" bIns="45720">
            <a:prstTxWarp prst="textPlain">
              <a:avLst/>
            </a:prstTxWarp>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Modern Love Grunge" panose="04070805081005020601" pitchFamily="82" charset="0"/>
              </a:rPr>
              <a:t>SLEEP</a:t>
            </a:r>
          </a:p>
        </p:txBody>
      </p:sp>
      <p:sp>
        <p:nvSpPr>
          <p:cNvPr id="3" name="TextBox 2">
            <a:extLst>
              <a:ext uri="{FF2B5EF4-FFF2-40B4-BE49-F238E27FC236}">
                <a16:creationId xmlns:a16="http://schemas.microsoft.com/office/drawing/2014/main" id="{7DB137D0-96DE-4E95-9E64-B760B8FCF607}"/>
              </a:ext>
            </a:extLst>
          </p:cNvPr>
          <p:cNvSpPr txBox="1"/>
          <p:nvPr/>
        </p:nvSpPr>
        <p:spPr>
          <a:xfrm>
            <a:off x="339970" y="1718663"/>
            <a:ext cx="11852030" cy="292387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GB" sz="3200" dirty="0">
                <a:latin typeface="Nunito Sans" panose="00000500000000000000" pitchFamily="2" charset="0"/>
              </a:rPr>
              <a:t>HOW MUCH SLEEP SHOULD YOU BE GETTING?</a:t>
            </a:r>
          </a:p>
          <a:p>
            <a:pPr marL="285750" indent="-285750">
              <a:lnSpc>
                <a:spcPct val="200000"/>
              </a:lnSpc>
              <a:buFont typeface="Arial" panose="020B0604020202020204" pitchFamily="34" charset="0"/>
              <a:buChar char="•"/>
            </a:pPr>
            <a:r>
              <a:rPr lang="en-GB" sz="3200" dirty="0">
                <a:latin typeface="Nunito Sans" panose="00000500000000000000" pitchFamily="2" charset="0"/>
              </a:rPr>
              <a:t>WHAT CAN HAPPEN IF YOU DON’T GET ENOUGH SLEEP?</a:t>
            </a:r>
          </a:p>
          <a:p>
            <a:pPr marL="285750" indent="-285750">
              <a:lnSpc>
                <a:spcPct val="200000"/>
              </a:lnSpc>
              <a:buFont typeface="Arial" panose="020B0604020202020204" pitchFamily="34" charset="0"/>
              <a:buChar char="•"/>
            </a:pPr>
            <a:r>
              <a:rPr lang="en-GB" sz="3200" dirty="0">
                <a:latin typeface="Nunito Sans" panose="00000500000000000000" pitchFamily="2" charset="0"/>
              </a:rPr>
              <a:t>WHAT CAN HELP YOU SLEEP?</a:t>
            </a:r>
          </a:p>
        </p:txBody>
      </p:sp>
      <p:pic>
        <p:nvPicPr>
          <p:cNvPr id="1026" name="Picture 2" descr="Clipart Sleeping Hospital Bed - Go To Bed Sleep, Cliparts &amp; Cartoons -  Jing.fm">
            <a:extLst>
              <a:ext uri="{FF2B5EF4-FFF2-40B4-BE49-F238E27FC236}">
                <a16:creationId xmlns:a16="http://schemas.microsoft.com/office/drawing/2014/main" id="{81D851BB-0A60-4EB7-9141-FB192B9B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9928" y="3940959"/>
            <a:ext cx="3582954" cy="2419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111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CEF6D-A5E1-4521-9869-2153E18A0473}"/>
              </a:ext>
            </a:extLst>
          </p:cNvPr>
          <p:cNvSpPr>
            <a:spLocks noGrp="1"/>
          </p:cNvSpPr>
          <p:nvPr>
            <p:ph type="title"/>
          </p:nvPr>
        </p:nvSpPr>
        <p:spPr>
          <a:xfrm>
            <a:off x="94129" y="365125"/>
            <a:ext cx="11806518" cy="1325563"/>
          </a:xfrm>
        </p:spPr>
        <p:txBody>
          <a:bodyPr>
            <a:normAutofit/>
          </a:bodyPr>
          <a:lstStyle/>
          <a:p>
            <a:pPr algn="ctr"/>
            <a:r>
              <a:rPr lang="en-GB" sz="6000" dirty="0">
                <a:latin typeface="Modern Love Caps" panose="04070805081001020A01" pitchFamily="82" charset="0"/>
              </a:rPr>
              <a:t>How much sleep should you be getting?</a:t>
            </a:r>
            <a:endParaRPr lang="en-GB" sz="6000" dirty="0"/>
          </a:p>
        </p:txBody>
      </p:sp>
      <p:sp>
        <p:nvSpPr>
          <p:cNvPr id="3" name="TextBox 2">
            <a:extLst>
              <a:ext uri="{FF2B5EF4-FFF2-40B4-BE49-F238E27FC236}">
                <a16:creationId xmlns:a16="http://schemas.microsoft.com/office/drawing/2014/main" id="{8F4F397A-6D9F-4818-B983-ECF4CA49F4D8}"/>
              </a:ext>
            </a:extLst>
          </p:cNvPr>
          <p:cNvSpPr txBox="1"/>
          <p:nvPr/>
        </p:nvSpPr>
        <p:spPr>
          <a:xfrm>
            <a:off x="491109" y="1517046"/>
            <a:ext cx="11012557" cy="1446550"/>
          </a:xfrm>
          <a:prstGeom prst="rect">
            <a:avLst/>
          </a:prstGeom>
          <a:noFill/>
        </p:spPr>
        <p:txBody>
          <a:bodyPr wrap="square" rtlCol="0">
            <a:spAutoFit/>
          </a:bodyPr>
          <a:lstStyle/>
          <a:p>
            <a:r>
              <a:rPr lang="en-GB" sz="2200" dirty="0">
                <a:latin typeface="Nunito Sans" panose="00000500000000000000" pitchFamily="2" charset="0"/>
              </a:rPr>
              <a:t>Imagine you have to get up at 7am. </a:t>
            </a:r>
          </a:p>
          <a:p>
            <a:r>
              <a:rPr lang="en-GB" sz="2200" dirty="0">
                <a:latin typeface="Nunito Sans" panose="00000500000000000000" pitchFamily="2" charset="0"/>
              </a:rPr>
              <a:t>What time would you normally go to </a:t>
            </a:r>
            <a:r>
              <a:rPr lang="en-GB" sz="2200" u="sng" dirty="0">
                <a:latin typeface="Nunito Sans" panose="00000500000000000000" pitchFamily="2" charset="0"/>
              </a:rPr>
              <a:t>sleep</a:t>
            </a:r>
            <a:r>
              <a:rPr lang="en-GB" sz="2200" dirty="0">
                <a:latin typeface="Nunito Sans" panose="00000500000000000000" pitchFamily="2" charset="0"/>
              </a:rPr>
              <a:t> (not go to bed)? Write your answer in the chat box.  </a:t>
            </a:r>
          </a:p>
          <a:p>
            <a:r>
              <a:rPr lang="en-GB" sz="2200" dirty="0">
                <a:latin typeface="Nunito Sans" panose="00000500000000000000" pitchFamily="2" charset="0"/>
              </a:rPr>
              <a:t>Is there a difference between the time you </a:t>
            </a:r>
            <a:r>
              <a:rPr lang="en-GB" sz="2200" i="1" u="sng" dirty="0">
                <a:latin typeface="Nunito Sans" panose="00000500000000000000" pitchFamily="2" charset="0"/>
              </a:rPr>
              <a:t>go to bed</a:t>
            </a:r>
            <a:r>
              <a:rPr lang="en-GB" sz="2200" u="sng" dirty="0">
                <a:latin typeface="Nunito Sans" panose="00000500000000000000" pitchFamily="2" charset="0"/>
              </a:rPr>
              <a:t> </a:t>
            </a:r>
            <a:r>
              <a:rPr lang="en-GB" sz="2200" dirty="0">
                <a:latin typeface="Nunito Sans" panose="00000500000000000000" pitchFamily="2" charset="0"/>
              </a:rPr>
              <a:t>and the time you go to sleep?</a:t>
            </a:r>
          </a:p>
        </p:txBody>
      </p:sp>
      <p:sp>
        <p:nvSpPr>
          <p:cNvPr id="4" name="TextBox 3">
            <a:extLst>
              <a:ext uri="{FF2B5EF4-FFF2-40B4-BE49-F238E27FC236}">
                <a16:creationId xmlns:a16="http://schemas.microsoft.com/office/drawing/2014/main" id="{15CF076B-5AC6-45F5-8C06-DA59B591D550}"/>
              </a:ext>
            </a:extLst>
          </p:cNvPr>
          <p:cNvSpPr txBox="1"/>
          <p:nvPr/>
        </p:nvSpPr>
        <p:spPr>
          <a:xfrm>
            <a:off x="583095" y="3173895"/>
            <a:ext cx="6016488" cy="1015663"/>
          </a:xfrm>
          <a:prstGeom prst="rect">
            <a:avLst/>
          </a:prstGeom>
          <a:noFill/>
        </p:spPr>
        <p:txBody>
          <a:bodyPr wrap="square" rtlCol="0">
            <a:spAutoFit/>
          </a:bodyPr>
          <a:lstStyle/>
          <a:p>
            <a:r>
              <a:rPr lang="en-GB" sz="2400" dirty="0">
                <a:latin typeface="Nunito Sans ExtraBold" panose="00000900000000000000" pitchFamily="2" charset="0"/>
              </a:rPr>
              <a:t>How much sleep do you think you need?</a:t>
            </a:r>
          </a:p>
          <a:p>
            <a:endParaRPr lang="en-GB" dirty="0"/>
          </a:p>
          <a:p>
            <a:r>
              <a:rPr lang="en-GB" dirty="0"/>
              <a:t>	</a:t>
            </a:r>
          </a:p>
        </p:txBody>
      </p:sp>
      <p:graphicFrame>
        <p:nvGraphicFramePr>
          <p:cNvPr id="5" name="Table 5">
            <a:extLst>
              <a:ext uri="{FF2B5EF4-FFF2-40B4-BE49-F238E27FC236}">
                <a16:creationId xmlns:a16="http://schemas.microsoft.com/office/drawing/2014/main" id="{F0DF4814-7058-4ED0-88AC-1F14C80355D1}"/>
              </a:ext>
            </a:extLst>
          </p:cNvPr>
          <p:cNvGraphicFramePr>
            <a:graphicFrameLocks noGrp="1"/>
          </p:cNvGraphicFramePr>
          <p:nvPr>
            <p:extLst>
              <p:ext uri="{D42A27DB-BD31-4B8C-83A1-F6EECF244321}">
                <p14:modId xmlns:p14="http://schemas.microsoft.com/office/powerpoint/2010/main" val="4278005906"/>
              </p:ext>
            </p:extLst>
          </p:nvPr>
        </p:nvGraphicFramePr>
        <p:xfrm>
          <a:off x="1921566" y="3594494"/>
          <a:ext cx="2902226" cy="222504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3831094000"/>
                    </a:ext>
                  </a:extLst>
                </a:gridCol>
                <a:gridCol w="1987826">
                  <a:extLst>
                    <a:ext uri="{9D8B030D-6E8A-4147-A177-3AD203B41FA5}">
                      <a16:colId xmlns:a16="http://schemas.microsoft.com/office/drawing/2014/main" val="1008086566"/>
                    </a:ext>
                  </a:extLst>
                </a:gridCol>
              </a:tblGrid>
              <a:tr h="370840">
                <a:tc>
                  <a:txBody>
                    <a:bodyPr/>
                    <a:lstStyle/>
                    <a:p>
                      <a:pPr algn="ctr"/>
                      <a:r>
                        <a:rPr lang="en-GB" dirty="0"/>
                        <a:t>Age</a:t>
                      </a:r>
                    </a:p>
                  </a:txBody>
                  <a:tcPr/>
                </a:tc>
                <a:tc>
                  <a:txBody>
                    <a:bodyPr/>
                    <a:lstStyle/>
                    <a:p>
                      <a:pPr algn="ctr"/>
                      <a:r>
                        <a:rPr lang="en-GB" dirty="0"/>
                        <a:t>Sleep Needed</a:t>
                      </a:r>
                    </a:p>
                  </a:txBody>
                  <a:tcPr/>
                </a:tc>
                <a:extLst>
                  <a:ext uri="{0D108BD9-81ED-4DB2-BD59-A6C34878D82A}">
                    <a16:rowId xmlns:a16="http://schemas.microsoft.com/office/drawing/2014/main" val="1292104138"/>
                  </a:ext>
                </a:extLst>
              </a:tr>
              <a:tr h="370840">
                <a:tc>
                  <a:txBody>
                    <a:bodyPr/>
                    <a:lstStyle/>
                    <a:p>
                      <a:pPr algn="ctr"/>
                      <a:r>
                        <a:rPr lang="en-GB" dirty="0"/>
                        <a:t>10</a:t>
                      </a:r>
                    </a:p>
                  </a:txBody>
                  <a:tcPr/>
                </a:tc>
                <a:tc>
                  <a:txBody>
                    <a:bodyPr/>
                    <a:lstStyle/>
                    <a:p>
                      <a:pPr algn="ctr"/>
                      <a:r>
                        <a:rPr lang="en-GB" dirty="0"/>
                        <a:t>9.75hrs</a:t>
                      </a:r>
                    </a:p>
                  </a:txBody>
                  <a:tcPr/>
                </a:tc>
                <a:extLst>
                  <a:ext uri="{0D108BD9-81ED-4DB2-BD59-A6C34878D82A}">
                    <a16:rowId xmlns:a16="http://schemas.microsoft.com/office/drawing/2014/main" val="3140198921"/>
                  </a:ext>
                </a:extLst>
              </a:tr>
              <a:tr h="370840">
                <a:tc>
                  <a:txBody>
                    <a:bodyPr/>
                    <a:lstStyle/>
                    <a:p>
                      <a:pPr algn="ctr"/>
                      <a:r>
                        <a:rPr lang="en-GB" dirty="0"/>
                        <a:t>11</a:t>
                      </a:r>
                    </a:p>
                  </a:txBody>
                  <a:tcPr/>
                </a:tc>
                <a:tc>
                  <a:txBody>
                    <a:bodyPr/>
                    <a:lstStyle/>
                    <a:p>
                      <a:pPr algn="ctr"/>
                      <a:r>
                        <a:rPr lang="en-GB" dirty="0"/>
                        <a:t>9.5hrs</a:t>
                      </a:r>
                    </a:p>
                  </a:txBody>
                  <a:tcPr/>
                </a:tc>
                <a:extLst>
                  <a:ext uri="{0D108BD9-81ED-4DB2-BD59-A6C34878D82A}">
                    <a16:rowId xmlns:a16="http://schemas.microsoft.com/office/drawing/2014/main" val="141695568"/>
                  </a:ext>
                </a:extLst>
              </a:tr>
              <a:tr h="370840">
                <a:tc>
                  <a:txBody>
                    <a:bodyPr/>
                    <a:lstStyle/>
                    <a:p>
                      <a:pPr algn="ctr"/>
                      <a:r>
                        <a:rPr lang="en-GB" dirty="0"/>
                        <a:t>12</a:t>
                      </a:r>
                    </a:p>
                  </a:txBody>
                  <a:tcPr/>
                </a:tc>
                <a:tc>
                  <a:txBody>
                    <a:bodyPr/>
                    <a:lstStyle/>
                    <a:p>
                      <a:pPr algn="ctr"/>
                      <a:r>
                        <a:rPr lang="en-GB" dirty="0"/>
                        <a:t>9.25hrs</a:t>
                      </a:r>
                    </a:p>
                  </a:txBody>
                  <a:tcPr/>
                </a:tc>
                <a:extLst>
                  <a:ext uri="{0D108BD9-81ED-4DB2-BD59-A6C34878D82A}">
                    <a16:rowId xmlns:a16="http://schemas.microsoft.com/office/drawing/2014/main" val="379253628"/>
                  </a:ext>
                </a:extLst>
              </a:tr>
              <a:tr h="370840">
                <a:tc>
                  <a:txBody>
                    <a:bodyPr/>
                    <a:lstStyle/>
                    <a:p>
                      <a:pPr algn="ctr"/>
                      <a:r>
                        <a:rPr lang="en-GB" dirty="0"/>
                        <a:t>13</a:t>
                      </a:r>
                    </a:p>
                  </a:txBody>
                  <a:tcPr/>
                </a:tc>
                <a:tc>
                  <a:txBody>
                    <a:bodyPr/>
                    <a:lstStyle/>
                    <a:p>
                      <a:pPr algn="ctr"/>
                      <a:r>
                        <a:rPr lang="en-GB" dirty="0"/>
                        <a:t>9.25hrs</a:t>
                      </a:r>
                    </a:p>
                  </a:txBody>
                  <a:tcPr/>
                </a:tc>
                <a:extLst>
                  <a:ext uri="{0D108BD9-81ED-4DB2-BD59-A6C34878D82A}">
                    <a16:rowId xmlns:a16="http://schemas.microsoft.com/office/drawing/2014/main" val="3908426901"/>
                  </a:ext>
                </a:extLst>
              </a:tr>
              <a:tr h="370840">
                <a:tc>
                  <a:txBody>
                    <a:bodyPr/>
                    <a:lstStyle/>
                    <a:p>
                      <a:pPr algn="ctr"/>
                      <a:r>
                        <a:rPr lang="en-GB" dirty="0"/>
                        <a:t>14</a:t>
                      </a:r>
                    </a:p>
                  </a:txBody>
                  <a:tcPr/>
                </a:tc>
                <a:tc>
                  <a:txBody>
                    <a:bodyPr/>
                    <a:lstStyle/>
                    <a:p>
                      <a:pPr algn="ctr"/>
                      <a:r>
                        <a:rPr lang="en-GB" dirty="0"/>
                        <a:t>9hs</a:t>
                      </a:r>
                    </a:p>
                  </a:txBody>
                  <a:tcPr/>
                </a:tc>
                <a:extLst>
                  <a:ext uri="{0D108BD9-81ED-4DB2-BD59-A6C34878D82A}">
                    <a16:rowId xmlns:a16="http://schemas.microsoft.com/office/drawing/2014/main" val="649598343"/>
                  </a:ext>
                </a:extLst>
              </a:tr>
            </a:tbl>
          </a:graphicData>
        </a:graphic>
      </p:graphicFrame>
      <p:sp>
        <p:nvSpPr>
          <p:cNvPr id="6" name="TextBox 5">
            <a:extLst>
              <a:ext uri="{FF2B5EF4-FFF2-40B4-BE49-F238E27FC236}">
                <a16:creationId xmlns:a16="http://schemas.microsoft.com/office/drawing/2014/main" id="{D8F09619-587A-48E3-96B0-E1B0D8E667FA}"/>
              </a:ext>
            </a:extLst>
          </p:cNvPr>
          <p:cNvSpPr txBox="1"/>
          <p:nvPr/>
        </p:nvSpPr>
        <p:spPr>
          <a:xfrm>
            <a:off x="1345096" y="5906767"/>
            <a:ext cx="4333460" cy="369332"/>
          </a:xfrm>
          <a:prstGeom prst="rect">
            <a:avLst/>
          </a:prstGeom>
          <a:noFill/>
        </p:spPr>
        <p:txBody>
          <a:bodyPr wrap="square" rtlCol="0">
            <a:spAutoFit/>
          </a:bodyPr>
          <a:lstStyle/>
          <a:p>
            <a:r>
              <a:rPr lang="en-GB" dirty="0">
                <a:latin typeface="Nunito Sans" panose="00000500000000000000" pitchFamily="2" charset="0"/>
              </a:rPr>
              <a:t>(Millpond Children’s Sleep Clinic – NHS)</a:t>
            </a:r>
          </a:p>
        </p:txBody>
      </p:sp>
      <p:grpSp>
        <p:nvGrpSpPr>
          <p:cNvPr id="9" name="Group 8">
            <a:extLst>
              <a:ext uri="{FF2B5EF4-FFF2-40B4-BE49-F238E27FC236}">
                <a16:creationId xmlns:a16="http://schemas.microsoft.com/office/drawing/2014/main" id="{5C3AED33-9AE5-4587-BBE4-037E8626ED18}"/>
              </a:ext>
            </a:extLst>
          </p:cNvPr>
          <p:cNvGrpSpPr/>
          <p:nvPr/>
        </p:nvGrpSpPr>
        <p:grpSpPr>
          <a:xfrm>
            <a:off x="6983895" y="3173895"/>
            <a:ext cx="4359966" cy="2645639"/>
            <a:chOff x="6983895" y="3173895"/>
            <a:chExt cx="4359966" cy="2645639"/>
          </a:xfrm>
        </p:grpSpPr>
        <p:sp>
          <p:nvSpPr>
            <p:cNvPr id="7" name="Speech Bubble: Rectangle with Corners Rounded 6">
              <a:extLst>
                <a:ext uri="{FF2B5EF4-FFF2-40B4-BE49-F238E27FC236}">
                  <a16:creationId xmlns:a16="http://schemas.microsoft.com/office/drawing/2014/main" id="{6DAC9195-75A0-4416-B254-DF34117F5951}"/>
                </a:ext>
              </a:extLst>
            </p:cNvPr>
            <p:cNvSpPr/>
            <p:nvPr/>
          </p:nvSpPr>
          <p:spPr>
            <a:xfrm>
              <a:off x="6983895" y="3173895"/>
              <a:ext cx="4359966" cy="2645639"/>
            </a:xfrm>
            <a:prstGeom prst="wedgeRoundRectCallout">
              <a:avLst>
                <a:gd name="adj1" fmla="val 45962"/>
                <a:gd name="adj2" fmla="val 84124"/>
                <a:gd name="adj3" fmla="val 1666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7FA4A13-6B02-4731-8681-F2063AA92455}"/>
                </a:ext>
              </a:extLst>
            </p:cNvPr>
            <p:cNvSpPr txBox="1"/>
            <p:nvPr/>
          </p:nvSpPr>
          <p:spPr>
            <a:xfrm>
              <a:off x="7076661" y="3217369"/>
              <a:ext cx="4267200" cy="2477601"/>
            </a:xfrm>
            <a:prstGeom prst="rect">
              <a:avLst/>
            </a:prstGeom>
            <a:noFill/>
          </p:spPr>
          <p:txBody>
            <a:bodyPr wrap="square" rtlCol="0">
              <a:spAutoFit/>
            </a:bodyPr>
            <a:lstStyle/>
            <a:p>
              <a:r>
                <a:rPr lang="en-GB" sz="2400" b="1" dirty="0">
                  <a:latin typeface="Nunito Sans" panose="00000500000000000000" pitchFamily="2" charset="0"/>
                </a:rPr>
                <a:t>For the example above….</a:t>
              </a:r>
            </a:p>
            <a:p>
              <a:endParaRPr lang="en-GB" sz="1000" b="1" dirty="0">
                <a:latin typeface="Nunito Sans" panose="00000500000000000000" pitchFamily="2" charset="0"/>
              </a:endParaRPr>
            </a:p>
            <a:p>
              <a:r>
                <a:rPr lang="en-GB" sz="2200" dirty="0">
                  <a:latin typeface="Nunito Sans" panose="00000500000000000000" pitchFamily="2" charset="0"/>
                </a:rPr>
                <a:t>So in an ideal world, the younger scouts should be </a:t>
              </a:r>
              <a:r>
                <a:rPr lang="en-GB" sz="2200" i="1" dirty="0">
                  <a:latin typeface="Nunito Sans" panose="00000500000000000000" pitchFamily="2" charset="0"/>
                </a:rPr>
                <a:t>asleep</a:t>
              </a:r>
              <a:r>
                <a:rPr lang="en-GB" sz="2200" dirty="0">
                  <a:latin typeface="Nunito Sans" panose="00000500000000000000" pitchFamily="2" charset="0"/>
                </a:rPr>
                <a:t> by </a:t>
              </a:r>
              <a:r>
                <a:rPr lang="en-GB" sz="2200" b="1" dirty="0">
                  <a:latin typeface="Nunito Sans" panose="00000500000000000000" pitchFamily="2" charset="0"/>
                </a:rPr>
                <a:t>9.15pm </a:t>
              </a:r>
              <a:r>
                <a:rPr lang="en-GB" sz="2200" dirty="0">
                  <a:latin typeface="Nunito Sans" panose="00000500000000000000" pitchFamily="2" charset="0"/>
                </a:rPr>
                <a:t>and the oldest should be asleep by </a:t>
              </a:r>
              <a:r>
                <a:rPr lang="en-GB" sz="2200" b="1" dirty="0">
                  <a:latin typeface="Nunito Sans" panose="00000500000000000000" pitchFamily="2" charset="0"/>
                </a:rPr>
                <a:t>10.00pm</a:t>
              </a:r>
              <a:r>
                <a:rPr lang="en-GB" sz="2200" dirty="0">
                  <a:latin typeface="Nunito Sans" panose="00000500000000000000" pitchFamily="2" charset="0"/>
                </a:rPr>
                <a:t>.</a:t>
              </a:r>
            </a:p>
            <a:p>
              <a:endParaRPr lang="en-GB" sz="900" dirty="0">
                <a:latin typeface="Nunito Sans" panose="00000500000000000000" pitchFamily="2" charset="0"/>
              </a:endParaRPr>
            </a:p>
            <a:p>
              <a:pPr algn="ctr"/>
              <a:r>
                <a:rPr lang="en-GB" sz="2400" dirty="0">
                  <a:latin typeface="Nunito Sans" panose="00000500000000000000" pitchFamily="2" charset="0"/>
                </a:rPr>
                <a:t>Is that the case?</a:t>
              </a:r>
            </a:p>
          </p:txBody>
        </p:sp>
      </p:grpSp>
    </p:spTree>
    <p:extLst>
      <p:ext uri="{BB962C8B-B14F-4D97-AF65-F5344CB8AC3E}">
        <p14:creationId xmlns:p14="http://schemas.microsoft.com/office/powerpoint/2010/main" val="351720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par>
                                <p:cTn id="18" presetID="1" presetClass="entr" presetSubtype="0"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p:tgtEl>
                                          <p:spTgt spid="9"/>
                                        </p:tgtEl>
                                        <p:attrNameLst>
                                          <p:attrName>ppt_y</p:attrName>
                                        </p:attrNameLst>
                                      </p:cBhvr>
                                      <p:tavLst>
                                        <p:tav tm="0">
                                          <p:val>
                                            <p:strVal val="#ppt_y+#ppt_h*1.125000"/>
                                          </p:val>
                                        </p:tav>
                                        <p:tav tm="100000">
                                          <p:val>
                                            <p:strVal val="#ppt_y"/>
                                          </p:val>
                                        </p:tav>
                                      </p:tavLst>
                                    </p:anim>
                                    <p:animEffect transition="in" filter="wipe(up)">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1006</Words>
  <Application>Microsoft Office PowerPoint</Application>
  <PresentationFormat>Widescreen</PresentationFormat>
  <Paragraphs>133</Paragraphs>
  <Slides>11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Aharoni</vt:lpstr>
      <vt:lpstr>Arial</vt:lpstr>
      <vt:lpstr>Arial Black</vt:lpstr>
      <vt:lpstr>Calibri</vt:lpstr>
      <vt:lpstr>Calibri Light</vt:lpstr>
      <vt:lpstr>Modern Love Caps</vt:lpstr>
      <vt:lpstr>Modern Love Grunge</vt:lpstr>
      <vt:lpstr>Nunito Sans</vt:lpstr>
      <vt:lpstr>Nunito Sans ExtraBold</vt:lpstr>
      <vt:lpstr>Office Theme</vt:lpstr>
      <vt:lpstr>PowerPoint Presentation</vt:lpstr>
      <vt:lpstr>PowerPoint Presentation</vt:lpstr>
      <vt:lpstr>Nutrients</vt:lpstr>
      <vt:lpstr>PowerPoint Presentation</vt:lpstr>
      <vt:lpstr>Hidden Sugar</vt:lpstr>
      <vt:lpstr>Hidden Sugar</vt:lpstr>
      <vt:lpstr>Why is Healthy Eating important?</vt:lpstr>
      <vt:lpstr>PowerPoint Presentation</vt:lpstr>
      <vt:lpstr>How much sleep should you be getting?</vt:lpstr>
      <vt:lpstr>What if you don’t get enough sleep?</vt:lpstr>
      <vt:lpstr>What can help you sleep?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RobertEverton Lucie</dc:creator>
  <cp:lastModifiedBy>Julian Greer</cp:lastModifiedBy>
  <cp:revision>27</cp:revision>
  <dcterms:created xsi:type="dcterms:W3CDTF">2020-10-01T14:08:38Z</dcterms:created>
  <dcterms:modified xsi:type="dcterms:W3CDTF">2021-01-17T15:38:17Z</dcterms:modified>
</cp:coreProperties>
</file>