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media/media1.WAV" ContentType="audio/x-wav"/>
  <Override PartName="/ppt/media/media2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</p:sldMasterIdLst>
  <p:notesMasterIdLst>
    <p:notesMasterId r:id="rId49"/>
  </p:notesMasterIdLst>
  <p:sldIdLst>
    <p:sldId id="310" r:id="rId2"/>
    <p:sldId id="260" r:id="rId3"/>
    <p:sldId id="257" r:id="rId4"/>
    <p:sldId id="281" r:id="rId5"/>
    <p:sldId id="261" r:id="rId6"/>
    <p:sldId id="282" r:id="rId7"/>
    <p:sldId id="283" r:id="rId8"/>
    <p:sldId id="268" r:id="rId9"/>
    <p:sldId id="284" r:id="rId10"/>
    <p:sldId id="285" r:id="rId11"/>
    <p:sldId id="269" r:id="rId12"/>
    <p:sldId id="286" r:id="rId13"/>
    <p:sldId id="287" r:id="rId14"/>
    <p:sldId id="270" r:id="rId15"/>
    <p:sldId id="288" r:id="rId16"/>
    <p:sldId id="289" r:id="rId17"/>
    <p:sldId id="271" r:id="rId18"/>
    <p:sldId id="290" r:id="rId19"/>
    <p:sldId id="291" r:id="rId20"/>
    <p:sldId id="272" r:id="rId21"/>
    <p:sldId id="292" r:id="rId22"/>
    <p:sldId id="293" r:id="rId23"/>
    <p:sldId id="273" r:id="rId24"/>
    <p:sldId id="294" r:id="rId25"/>
    <p:sldId id="295" r:id="rId26"/>
    <p:sldId id="274" r:id="rId27"/>
    <p:sldId id="296" r:id="rId28"/>
    <p:sldId id="297" r:id="rId29"/>
    <p:sldId id="275" r:id="rId30"/>
    <p:sldId id="298" r:id="rId31"/>
    <p:sldId id="299" r:id="rId32"/>
    <p:sldId id="276" r:id="rId33"/>
    <p:sldId id="300" r:id="rId34"/>
    <p:sldId id="301" r:id="rId35"/>
    <p:sldId id="280" r:id="rId36"/>
    <p:sldId id="302" r:id="rId37"/>
    <p:sldId id="303" r:id="rId38"/>
    <p:sldId id="277" r:id="rId39"/>
    <p:sldId id="304" r:id="rId40"/>
    <p:sldId id="305" r:id="rId41"/>
    <p:sldId id="278" r:id="rId42"/>
    <p:sldId id="306" r:id="rId43"/>
    <p:sldId id="307" r:id="rId44"/>
    <p:sldId id="279" r:id="rId45"/>
    <p:sldId id="308" r:id="rId46"/>
    <p:sldId id="309" r:id="rId47"/>
    <p:sldId id="311" r:id="rId48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3C73"/>
    <a:srgbClr val="3333CC"/>
    <a:srgbClr val="FF0000"/>
    <a:srgbClr val="3366FF"/>
    <a:srgbClr val="C0C0C0"/>
    <a:srgbClr val="4D4D4D"/>
    <a:srgbClr val="FF9933"/>
    <a:srgbClr val="B2B2B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2" autoAdjust="0"/>
    <p:restoredTop sz="94640" autoAdjust="0"/>
  </p:normalViewPr>
  <p:slideViewPr>
    <p:cSldViewPr>
      <p:cViewPr varScale="1">
        <p:scale>
          <a:sx n="64" d="100"/>
          <a:sy n="64" d="100"/>
        </p:scale>
        <p:origin x="1336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7EE76A5-3565-4773-942F-DBF8D9A892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052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735447-A6D4-45C7-895F-2BE17B7572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  <p:sndAc>
      <p:stSnd loop="1">
        <p:snd r:embed="rId1" name="bgmusic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B1EAD3-F0E5-44E1-9203-0706B777D6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  <p:sndAc>
      <p:stSnd loop="1">
        <p:snd r:embed="rId1" name="bgmusic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F53DB4-4421-48DE-B597-78382001CE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  <p:sndAc>
      <p:stSnd loop="1">
        <p:snd r:embed="rId1" name="bgmusic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29BF94-744A-49FD-A06C-D763A414BE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  <p:sndAc>
      <p:stSnd loop="1">
        <p:snd r:embed="rId1" name="bgmusic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CF4112-A5F3-431C-B0D2-D02ABCF53F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  <p:sndAc>
      <p:stSnd loop="1">
        <p:snd r:embed="rId1" name="bgmusic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1AC084-6BFC-4D96-BE7B-D1A0532503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  <p:sndAc>
      <p:stSnd loop="1">
        <p:snd r:embed="rId1" name="bgmusic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1B6CE3-3E1F-4464-84E3-2F01D47CB1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  <p:sndAc>
      <p:stSnd loop="1">
        <p:snd r:embed="rId1" name="bgmusic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D8B086-C7C4-4FB3-ABFE-B8E4E44588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  <p:sndAc>
      <p:stSnd loop="1">
        <p:snd r:embed="rId1" name="bgmusic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39BEC0-4260-4676-AB23-5ED902BF71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  <p:sndAc>
      <p:stSnd loop="1">
        <p:snd r:embed="rId1" name="bgmusic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A61006-BD77-47AB-89F0-37EF2AFAE5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  <p:sndAc>
      <p:stSnd loop="1">
        <p:snd r:embed="rId1" name="bgmusic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F5DC85-9AC9-4A2F-A588-D9EADB7512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  <p:sndAc>
      <p:stSnd loop="1">
        <p:snd r:embed="rId1" name="bgmusic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887FF5-48AC-435B-A88A-3E52857D44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  <p:sndAc>
      <p:stSnd loop="1">
        <p:snd r:embed="rId1" name="bgmusic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29FCDA-06E4-4787-BAAC-BD76DA0F22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  <p:sndAc>
      <p:stSnd loop="1">
        <p:snd r:embed="rId1" name="bgmusic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audio" Target="../media/audio1.wav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48EC862-0650-497D-B4F2-77126EDCDE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</p:sldLayoutIdLst>
  <p:transition spd="med">
    <p:random/>
    <p:sndAc>
      <p:stSnd loop="1">
        <p:snd r:embed="rId15" name="bgmusic.wav"/>
      </p:stSnd>
    </p:sndAc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13" Type="http://schemas.openxmlformats.org/officeDocument/2006/relationships/slide" Target="slide32.xml"/><Relationship Id="rId18" Type="http://schemas.openxmlformats.org/officeDocument/2006/relationships/slide" Target="slide1.xml"/><Relationship Id="rId3" Type="http://schemas.openxmlformats.org/officeDocument/2006/relationships/slide" Target="slide2.xml"/><Relationship Id="rId21" Type="http://schemas.openxmlformats.org/officeDocument/2006/relationships/image" Target="../media/image4.png"/><Relationship Id="rId7" Type="http://schemas.openxmlformats.org/officeDocument/2006/relationships/slide" Target="slide14.xml"/><Relationship Id="rId12" Type="http://schemas.openxmlformats.org/officeDocument/2006/relationships/slide" Target="slide29.xml"/><Relationship Id="rId17" Type="http://schemas.openxmlformats.org/officeDocument/2006/relationships/slide" Target="slide44.xml"/><Relationship Id="rId2" Type="http://schemas.openxmlformats.org/officeDocument/2006/relationships/audio" Target="../media/audio2.wav"/><Relationship Id="rId16" Type="http://schemas.openxmlformats.org/officeDocument/2006/relationships/slide" Target="slide41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1.xml"/><Relationship Id="rId11" Type="http://schemas.openxmlformats.org/officeDocument/2006/relationships/slide" Target="slide26.xml"/><Relationship Id="rId5" Type="http://schemas.openxmlformats.org/officeDocument/2006/relationships/slide" Target="slide8.xml"/><Relationship Id="rId15" Type="http://schemas.openxmlformats.org/officeDocument/2006/relationships/slide" Target="slide38.xml"/><Relationship Id="rId10" Type="http://schemas.openxmlformats.org/officeDocument/2006/relationships/slide" Target="slide23.xml"/><Relationship Id="rId19" Type="http://schemas.openxmlformats.org/officeDocument/2006/relationships/image" Target="../media/image2.png"/><Relationship Id="rId4" Type="http://schemas.openxmlformats.org/officeDocument/2006/relationships/slide" Target="slide5.xml"/><Relationship Id="rId9" Type="http://schemas.openxmlformats.org/officeDocument/2006/relationships/slide" Target="slide20.xml"/><Relationship Id="rId14" Type="http://schemas.openxmlformats.org/officeDocument/2006/relationships/slide" Target="slide3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8.wmf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slide" Target="slide8.xml"/><Relationship Id="rId5" Type="http://schemas.openxmlformats.org/officeDocument/2006/relationships/image" Target="../media/image7.jpeg"/><Relationship Id="rId10" Type="http://schemas.openxmlformats.org/officeDocument/2006/relationships/image" Target="../media/image2.png"/><Relationship Id="rId4" Type="http://schemas.openxmlformats.org/officeDocument/2006/relationships/audio" Target="../media/audio4.wav"/><Relationship Id="rId9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slide" Target="slide14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audio" Target="../media/audio3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8.wmf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slide" Target="slide11.xml"/><Relationship Id="rId5" Type="http://schemas.openxmlformats.org/officeDocument/2006/relationships/image" Target="../media/image7.jpeg"/><Relationship Id="rId10" Type="http://schemas.openxmlformats.org/officeDocument/2006/relationships/image" Target="../media/image2.png"/><Relationship Id="rId4" Type="http://schemas.openxmlformats.org/officeDocument/2006/relationships/audio" Target="../media/audio4.wav"/><Relationship Id="rId9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slide" Target="slide1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audio" Target="../media/audio3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8.wmf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slide" Target="slide14.xml"/><Relationship Id="rId5" Type="http://schemas.openxmlformats.org/officeDocument/2006/relationships/image" Target="../media/image7.jpeg"/><Relationship Id="rId10" Type="http://schemas.openxmlformats.org/officeDocument/2006/relationships/image" Target="../media/image2.png"/><Relationship Id="rId4" Type="http://schemas.openxmlformats.org/officeDocument/2006/relationships/audio" Target="../media/audio4.wav"/><Relationship Id="rId9" Type="http://schemas.openxmlformats.org/officeDocument/2006/relationships/slide" Target="slid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slide" Target="slide23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audio" Target="../media/audio3.wav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8.wmf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slide" Target="slide17.xml"/><Relationship Id="rId5" Type="http://schemas.openxmlformats.org/officeDocument/2006/relationships/image" Target="../media/image7.jpeg"/><Relationship Id="rId10" Type="http://schemas.openxmlformats.org/officeDocument/2006/relationships/image" Target="../media/image2.png"/><Relationship Id="rId4" Type="http://schemas.openxmlformats.org/officeDocument/2006/relationships/audio" Target="../media/audio4.wav"/><Relationship Id="rId9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6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9.emf"/><Relationship Id="rId5" Type="http://schemas.openxmlformats.org/officeDocument/2006/relationships/image" Target="../media/image5.jpeg"/><Relationship Id="rId4" Type="http://schemas.openxmlformats.org/officeDocument/2006/relationships/audio" Target="../media/audio3.wav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8.wmf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slide" Target="slide20.xml"/><Relationship Id="rId5" Type="http://schemas.openxmlformats.org/officeDocument/2006/relationships/image" Target="../media/image7.jpeg"/><Relationship Id="rId10" Type="http://schemas.openxmlformats.org/officeDocument/2006/relationships/image" Target="../media/image2.png"/><Relationship Id="rId4" Type="http://schemas.openxmlformats.org/officeDocument/2006/relationships/audio" Target="../media/audio4.wav"/><Relationship Id="rId9" Type="http://schemas.openxmlformats.org/officeDocument/2006/relationships/slide" Target="slide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slide" Target="slide26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audio" Target="../media/audio3.wav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8.wmf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slide" Target="slide23.xml"/><Relationship Id="rId5" Type="http://schemas.openxmlformats.org/officeDocument/2006/relationships/image" Target="../media/image7.jpeg"/><Relationship Id="rId10" Type="http://schemas.openxmlformats.org/officeDocument/2006/relationships/image" Target="../media/image2.png"/><Relationship Id="rId4" Type="http://schemas.openxmlformats.org/officeDocument/2006/relationships/audio" Target="../media/audio4.wav"/><Relationship Id="rId9" Type="http://schemas.openxmlformats.org/officeDocument/2006/relationships/slide" Target="slide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slide" Target="slide29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audio" Target="../media/audio3.wav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8.wmf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slide" Target="slide26.xml"/><Relationship Id="rId5" Type="http://schemas.openxmlformats.org/officeDocument/2006/relationships/image" Target="../media/image7.jpeg"/><Relationship Id="rId10" Type="http://schemas.openxmlformats.org/officeDocument/2006/relationships/image" Target="../media/image2.png"/><Relationship Id="rId4" Type="http://schemas.openxmlformats.org/officeDocument/2006/relationships/audio" Target="../media/audio4.wav"/><Relationship Id="rId9" Type="http://schemas.openxmlformats.org/officeDocument/2006/relationships/slide" Target="slide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3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slide" Target="slide5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audio" Target="../media/audio3.wav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slide" Target="slide3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audio" Target="../media/audio3.wav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8.wmf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slide" Target="slide29.xml"/><Relationship Id="rId5" Type="http://schemas.openxmlformats.org/officeDocument/2006/relationships/image" Target="../media/image7.jpeg"/><Relationship Id="rId10" Type="http://schemas.openxmlformats.org/officeDocument/2006/relationships/image" Target="../media/image2.png"/><Relationship Id="rId4" Type="http://schemas.openxmlformats.org/officeDocument/2006/relationships/audio" Target="../media/audio4.wav"/><Relationship Id="rId9" Type="http://schemas.openxmlformats.org/officeDocument/2006/relationships/slide" Target="slide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3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slide" Target="slide35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audio" Target="../media/audio3.wav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8.wmf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slide" Target="slide32.xml"/><Relationship Id="rId5" Type="http://schemas.openxmlformats.org/officeDocument/2006/relationships/image" Target="../media/image7.jpeg"/><Relationship Id="rId10" Type="http://schemas.openxmlformats.org/officeDocument/2006/relationships/image" Target="../media/image2.png"/><Relationship Id="rId4" Type="http://schemas.openxmlformats.org/officeDocument/2006/relationships/audio" Target="../media/audio4.wav"/><Relationship Id="rId9" Type="http://schemas.openxmlformats.org/officeDocument/2006/relationships/slide" Target="slide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3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slide" Target="slide38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audio" Target="../media/audio3.wav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8.wmf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slide" Target="slide35.xml"/><Relationship Id="rId5" Type="http://schemas.openxmlformats.org/officeDocument/2006/relationships/image" Target="../media/image7.jpeg"/><Relationship Id="rId10" Type="http://schemas.openxmlformats.org/officeDocument/2006/relationships/image" Target="../media/image2.png"/><Relationship Id="rId4" Type="http://schemas.openxmlformats.org/officeDocument/2006/relationships/audio" Target="../media/audio4.wav"/><Relationship Id="rId9" Type="http://schemas.openxmlformats.org/officeDocument/2006/relationships/slide" Target="slide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40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3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slide" Target="slide4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slideLayout" Target="../slideLayouts/slideLayout13.xml"/><Relationship Id="rId7" Type="http://schemas.openxmlformats.org/officeDocument/2006/relationships/slide" Target="slide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6.png"/><Relationship Id="rId5" Type="http://schemas.openxmlformats.org/officeDocument/2006/relationships/image" Target="../media/image7.jpeg"/><Relationship Id="rId10" Type="http://schemas.openxmlformats.org/officeDocument/2006/relationships/image" Target="../media/image2.png"/><Relationship Id="rId4" Type="http://schemas.openxmlformats.org/officeDocument/2006/relationships/audio" Target="../media/audio4.wav"/><Relationship Id="rId9" Type="http://schemas.openxmlformats.org/officeDocument/2006/relationships/slide" Target="slide1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8.wmf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slide" Target="slide38.xml"/><Relationship Id="rId5" Type="http://schemas.openxmlformats.org/officeDocument/2006/relationships/image" Target="../media/image7.jpeg"/><Relationship Id="rId10" Type="http://schemas.openxmlformats.org/officeDocument/2006/relationships/image" Target="../media/image2.png"/><Relationship Id="rId4" Type="http://schemas.openxmlformats.org/officeDocument/2006/relationships/audio" Target="../media/audio4.wav"/><Relationship Id="rId9" Type="http://schemas.openxmlformats.org/officeDocument/2006/relationships/slide" Target="slide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4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slide" Target="slide44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audio" Target="../media/audio3.wav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8.wmf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slide" Target="slide41.xml"/><Relationship Id="rId5" Type="http://schemas.openxmlformats.org/officeDocument/2006/relationships/image" Target="../media/image7.jpeg"/><Relationship Id="rId10" Type="http://schemas.openxmlformats.org/officeDocument/2006/relationships/image" Target="../media/image2.png"/><Relationship Id="rId4" Type="http://schemas.openxmlformats.org/officeDocument/2006/relationships/audio" Target="../media/audio4.wav"/><Relationship Id="rId9" Type="http://schemas.openxmlformats.org/officeDocument/2006/relationships/slide" Target="slide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46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4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slide" Target="slide4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audio" Target="../media/audio3.wav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8.wmf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slide" Target="slide44.xml"/><Relationship Id="rId5" Type="http://schemas.openxmlformats.org/officeDocument/2006/relationships/image" Target="../media/image7.jpeg"/><Relationship Id="rId4" Type="http://schemas.openxmlformats.org/officeDocument/2006/relationships/audio" Target="../media/audio4.wav"/><Relationship Id="rId9" Type="http://schemas.openxmlformats.org/officeDocument/2006/relationships/image" Target="../media/image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istrator\My%20Documents\Jim\LHS\Millionaire\start-end.wav" TargetMode="External"/><Relationship Id="rId6" Type="http://schemas.openxmlformats.org/officeDocument/2006/relationships/image" Target="../media/image2.png"/><Relationship Id="rId5" Type="http://schemas.openxmlformats.org/officeDocument/2006/relationships/slide" Target="slide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slide" Target="slide8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audio" Target="../media/audio3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8.wmf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slide" Target="slide5.xml"/><Relationship Id="rId5" Type="http://schemas.openxmlformats.org/officeDocument/2006/relationships/image" Target="../media/image7.jpeg"/><Relationship Id="rId10" Type="http://schemas.openxmlformats.org/officeDocument/2006/relationships/image" Target="../media/image2.png"/><Relationship Id="rId4" Type="http://schemas.openxmlformats.org/officeDocument/2006/relationships/audio" Target="../media/audio4.wav"/><Relationship Id="rId9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slide" Target="slide1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audio" Target="../media/audio3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13"/>
          <p:cNvSpPr txBox="1">
            <a:spLocks noChangeArrowheads="1"/>
          </p:cNvSpPr>
          <p:nvPr/>
        </p:nvSpPr>
        <p:spPr bwMode="auto">
          <a:xfrm>
            <a:off x="1042988" y="6237288"/>
            <a:ext cx="3457575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2400"/>
          </a:p>
        </p:txBody>
      </p:sp>
      <p:sp>
        <p:nvSpPr>
          <p:cNvPr id="2052" name="Text Box 19"/>
          <p:cNvSpPr txBox="1">
            <a:spLocks noChangeArrowheads="1"/>
          </p:cNvSpPr>
          <p:nvPr/>
        </p:nvSpPr>
        <p:spPr bwMode="auto">
          <a:xfrm>
            <a:off x="5334000" y="6035675"/>
            <a:ext cx="3444875" cy="8223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b="1">
                <a:solidFill>
                  <a:srgbClr val="FF0000"/>
                </a:solidFill>
                <a:latin typeface="Arial" charset="0"/>
                <a:hlinkClick r:id="rId3" action="ppaction://hlinksldjump"/>
              </a:rPr>
              <a:t>1</a:t>
            </a:r>
            <a:r>
              <a:rPr lang="en-GB" sz="2400" b="1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GB" sz="2400" b="1">
                <a:solidFill>
                  <a:srgbClr val="FF0000"/>
                </a:solidFill>
                <a:latin typeface="Arial" charset="0"/>
                <a:hlinkClick r:id="rId4" action="ppaction://hlinksldjump"/>
              </a:rPr>
              <a:t>2</a:t>
            </a:r>
            <a:r>
              <a:rPr lang="en-GB" sz="2400" b="1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GB" sz="2400" b="1">
                <a:solidFill>
                  <a:srgbClr val="FF0000"/>
                </a:solidFill>
                <a:latin typeface="Arial" charset="0"/>
                <a:hlinkClick r:id="rId5" action="ppaction://hlinksldjump"/>
              </a:rPr>
              <a:t>3</a:t>
            </a:r>
            <a:r>
              <a:rPr lang="en-GB" sz="2400" b="1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GB" sz="2400" b="1">
                <a:solidFill>
                  <a:srgbClr val="FF0000"/>
                </a:solidFill>
                <a:latin typeface="Arial" charset="0"/>
                <a:hlinkClick r:id="rId6" action="ppaction://hlinksldjump"/>
              </a:rPr>
              <a:t>4</a:t>
            </a:r>
            <a:r>
              <a:rPr lang="en-GB" sz="2400" b="1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GB" sz="2400" b="1">
                <a:solidFill>
                  <a:srgbClr val="FF0000"/>
                </a:solidFill>
                <a:latin typeface="Arial" charset="0"/>
                <a:hlinkClick r:id="rId7" action="ppaction://hlinksldjump"/>
              </a:rPr>
              <a:t>5</a:t>
            </a:r>
            <a:r>
              <a:rPr lang="en-GB" sz="2400" b="1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GB" sz="2400" b="1">
                <a:solidFill>
                  <a:srgbClr val="FF0000"/>
                </a:solidFill>
                <a:latin typeface="Arial" charset="0"/>
                <a:hlinkClick r:id="rId8" action="ppaction://hlinksldjump"/>
              </a:rPr>
              <a:t>6</a:t>
            </a:r>
            <a:r>
              <a:rPr lang="en-GB" sz="2400" b="1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GB" sz="2400" b="1">
                <a:solidFill>
                  <a:srgbClr val="FF0000"/>
                </a:solidFill>
                <a:latin typeface="Arial" charset="0"/>
                <a:hlinkClick r:id="rId9" action="ppaction://hlinksldjump"/>
              </a:rPr>
              <a:t>7</a:t>
            </a:r>
            <a:r>
              <a:rPr lang="en-GB" sz="2400" b="1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GB" sz="2400" b="1">
                <a:solidFill>
                  <a:srgbClr val="FF0000"/>
                </a:solidFill>
                <a:latin typeface="Arial" charset="0"/>
                <a:hlinkClick r:id="rId10" action="ppaction://hlinksldjump"/>
              </a:rPr>
              <a:t>8</a:t>
            </a:r>
            <a:r>
              <a:rPr lang="en-GB" sz="2400" b="1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GB" sz="2400" b="1">
                <a:solidFill>
                  <a:srgbClr val="FF0000"/>
                </a:solidFill>
                <a:latin typeface="Arial" charset="0"/>
                <a:hlinkClick r:id="rId11" action="ppaction://hlinksldjump"/>
              </a:rPr>
              <a:t>9</a:t>
            </a:r>
            <a:r>
              <a:rPr lang="en-GB" sz="2400" b="1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GB" sz="2400" b="1">
                <a:solidFill>
                  <a:srgbClr val="FF0000"/>
                </a:solidFill>
                <a:latin typeface="Arial" charset="0"/>
                <a:hlinkClick r:id="rId12" action="ppaction://hlinksldjump"/>
              </a:rPr>
              <a:t>10</a:t>
            </a:r>
            <a:r>
              <a:rPr lang="en-GB" sz="2400" b="1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GB" sz="2400" b="1">
                <a:solidFill>
                  <a:srgbClr val="FF0000"/>
                </a:solidFill>
                <a:latin typeface="Arial" charset="0"/>
                <a:hlinkClick r:id="rId13" action="ppaction://hlinksldjump"/>
              </a:rPr>
              <a:t>11</a:t>
            </a:r>
            <a:r>
              <a:rPr lang="en-GB" sz="2400" b="1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GB" sz="2400" b="1">
                <a:solidFill>
                  <a:srgbClr val="FF0000"/>
                </a:solidFill>
                <a:latin typeface="Arial" charset="0"/>
                <a:hlinkClick r:id="rId14" action="ppaction://hlinksldjump"/>
              </a:rPr>
              <a:t>12</a:t>
            </a:r>
            <a:r>
              <a:rPr lang="en-GB" sz="2400" b="1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GB" sz="2400" b="1">
                <a:solidFill>
                  <a:srgbClr val="FF0000"/>
                </a:solidFill>
                <a:latin typeface="Arial" charset="0"/>
                <a:hlinkClick r:id="rId15" action="ppaction://hlinksldjump"/>
              </a:rPr>
              <a:t>13</a:t>
            </a:r>
            <a:r>
              <a:rPr lang="en-GB" sz="2400" b="1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GB" sz="2400" b="1">
                <a:solidFill>
                  <a:srgbClr val="FF0000"/>
                </a:solidFill>
                <a:latin typeface="Arial" charset="0"/>
                <a:hlinkClick r:id="rId16" action="ppaction://hlinksldjump"/>
              </a:rPr>
              <a:t>14</a:t>
            </a:r>
            <a:r>
              <a:rPr lang="en-GB" sz="2400" b="1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GB" sz="2400" b="1">
                <a:solidFill>
                  <a:srgbClr val="FF0000"/>
                </a:solidFill>
                <a:latin typeface="Arial" charset="0"/>
                <a:hlinkClick r:id="rId17" action="ppaction://hlinksldjump"/>
              </a:rPr>
              <a:t>15</a:t>
            </a:r>
            <a:endParaRPr lang="en-GB" sz="2400"/>
          </a:p>
        </p:txBody>
      </p:sp>
      <p:pic>
        <p:nvPicPr>
          <p:cNvPr id="2053" name="Picture 20" descr="Millionaire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990600" y="1981200"/>
            <a:ext cx="3395663" cy="339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4" name="Picture 2" descr="http://www.realmoneygames.org/images/screenshots/games/who-wants-to-be-a-millionaire-2.png"/>
          <p:cNvPicPr>
            <a:picLocks noChangeAspect="1" noChangeArrowheads="1"/>
          </p:cNvPicPr>
          <p:nvPr/>
        </p:nvPicPr>
        <p:blipFill>
          <a:blip r:embed="rId20" cstate="print"/>
          <a:srcRect l="55333" t="22222" r="18153"/>
          <a:stretch>
            <a:fillRect/>
          </a:stretch>
        </p:blipFill>
        <p:spPr bwMode="auto">
          <a:xfrm>
            <a:off x="6012160" y="1556792"/>
            <a:ext cx="2232248" cy="4076279"/>
          </a:xfrm>
          <a:prstGeom prst="rect">
            <a:avLst/>
          </a:prstGeom>
          <a:noFill/>
        </p:spPr>
      </p:pic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5187F973-A91A-48F5-84EB-5813624CC8D4}"/>
              </a:ext>
            </a:extLst>
          </p:cNvPr>
          <p:cNvPicPr>
            <a:picLocks noChangeAspect="1"/>
          </p:cNvPicPr>
          <p:nvPr/>
        </p:nvPicPr>
        <p:blipFill rotWithShape="1">
          <a:blip r:embed="rId21"/>
          <a:srcRect l="216" t="15964" r="-38202" b="-59309"/>
          <a:stretch/>
        </p:blipFill>
        <p:spPr>
          <a:xfrm>
            <a:off x="209551" y="5805264"/>
            <a:ext cx="3277853" cy="1514251"/>
          </a:xfrm>
          <a:prstGeom prst="rect">
            <a:avLst/>
          </a:prstGeom>
        </p:spPr>
      </p:pic>
    </p:spTree>
  </p:cSld>
  <p:clrMapOvr>
    <a:masterClrMapping/>
  </p:clrMapOvr>
  <p:transition spd="med">
    <p:random/>
    <p:sndAc>
      <p:stSnd>
        <p:snd r:embed="rId2" name="start-end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53882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US" sz="5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Oh dear!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3276600"/>
            <a:ext cx="4419600" cy="9906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800">
                <a:solidFill>
                  <a:schemeClr val="accent1"/>
                </a:solidFill>
                <a:latin typeface="Goudy Stout" pitchFamily="18" charset="0"/>
              </a:rPr>
              <a:t>That’s incorrect…</a:t>
            </a:r>
          </a:p>
        </p:txBody>
      </p:sp>
      <p:pic>
        <p:nvPicPr>
          <p:cNvPr id="11268" name="Picture 4" descr="amsad">
            <a:hlinkClick r:id="rId6" action="ppaction://hlinksldjump"/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7" cstate="print"/>
          <a:stretch>
            <a:fillRect/>
          </a:stretch>
        </p:blipFill>
        <p:spPr>
          <a:xfrm>
            <a:off x="5694362" y="2241550"/>
            <a:ext cx="1717675" cy="3594100"/>
          </a:xfrm>
        </p:spPr>
      </p:pic>
      <p:pic>
        <p:nvPicPr>
          <p:cNvPr id="100358" name="Picture 6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468313" y="58769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7" descr="Millionaire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5046663"/>
            <a:ext cx="1811338" cy="181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  <p:sndAc>
      <p:stSnd>
        <p:snd r:embed="rId4" name="wronganswer.wav"/>
      </p:stSnd>
    </p:sndAc>
  </p:transition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035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/>
          <p:cNvSpPr>
            <a:spLocks noChangeArrowheads="1"/>
          </p:cNvSpPr>
          <p:nvPr/>
        </p:nvSpPr>
        <p:spPr bwMode="auto">
          <a:xfrm>
            <a:off x="228600" y="228600"/>
            <a:ext cx="8686800" cy="6400800"/>
          </a:xfrm>
          <a:prstGeom prst="flowChartAlternateProcess">
            <a:avLst/>
          </a:prstGeom>
          <a:gradFill rotWithShape="0">
            <a:gsLst>
              <a:gs pos="0">
                <a:srgbClr val="4D4D4D"/>
              </a:gs>
              <a:gs pos="50000">
                <a:srgbClr val="B2B2B2"/>
              </a:gs>
              <a:gs pos="100000">
                <a:srgbClr val="4D4D4D"/>
              </a:gs>
            </a:gsLst>
            <a:lin ang="0" scaled="1"/>
          </a:gra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2291" name="Line 3"/>
          <p:cNvSpPr>
            <a:spLocks noChangeShapeType="1"/>
          </p:cNvSpPr>
          <p:nvPr/>
        </p:nvSpPr>
        <p:spPr bwMode="auto">
          <a:xfrm>
            <a:off x="228600" y="3657600"/>
            <a:ext cx="868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pSp>
        <p:nvGrpSpPr>
          <p:cNvPr id="12292" name="Group 4"/>
          <p:cNvGrpSpPr>
            <a:grpSpLocks/>
          </p:cNvGrpSpPr>
          <p:nvPr/>
        </p:nvGrpSpPr>
        <p:grpSpPr bwMode="auto">
          <a:xfrm>
            <a:off x="228600" y="3962400"/>
            <a:ext cx="8686800" cy="990600"/>
            <a:chOff x="144" y="2496"/>
            <a:chExt cx="5472" cy="624"/>
          </a:xfrm>
        </p:grpSpPr>
        <p:sp>
          <p:nvSpPr>
            <p:cNvPr id="12321" name="Line 5"/>
            <p:cNvSpPr>
              <a:spLocks noChangeShapeType="1"/>
            </p:cNvSpPr>
            <p:nvPr/>
          </p:nvSpPr>
          <p:spPr bwMode="auto">
            <a:xfrm>
              <a:off x="2784" y="2809"/>
              <a:ext cx="192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12322" name="Group 6"/>
            <p:cNvGrpSpPr>
              <a:grpSpLocks/>
            </p:cNvGrpSpPr>
            <p:nvPr/>
          </p:nvGrpSpPr>
          <p:grpSpPr bwMode="auto">
            <a:xfrm>
              <a:off x="2976" y="2496"/>
              <a:ext cx="2640" cy="624"/>
              <a:chOff x="2976" y="2496"/>
              <a:chExt cx="2640" cy="624"/>
            </a:xfrm>
          </p:grpSpPr>
          <p:sp>
            <p:nvSpPr>
              <p:cNvPr id="12326" name="Line 7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2327" name="AutoShape 8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2323" name="Group 9"/>
            <p:cNvGrpSpPr>
              <a:grpSpLocks/>
            </p:cNvGrpSpPr>
            <p:nvPr/>
          </p:nvGrpSpPr>
          <p:grpSpPr bwMode="auto">
            <a:xfrm flipH="1">
              <a:off x="144" y="2496"/>
              <a:ext cx="2640" cy="624"/>
              <a:chOff x="2976" y="2496"/>
              <a:chExt cx="2640" cy="624"/>
            </a:xfrm>
          </p:grpSpPr>
          <p:sp>
            <p:nvSpPr>
              <p:cNvPr id="12324" name="Line 10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2325" name="AutoShape 11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sp>
        <p:nvSpPr>
          <p:cNvPr id="12293" name="AutoShape 1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953000" y="4322763"/>
            <a:ext cx="3048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2294" name="AutoShape 13"/>
          <p:cNvSpPr>
            <a:spLocks noChangeArrowheads="1"/>
          </p:cNvSpPr>
          <p:nvPr/>
        </p:nvSpPr>
        <p:spPr bwMode="auto">
          <a:xfrm>
            <a:off x="8153400" y="44196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2295" name="AutoShape 1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14400" y="4322763"/>
            <a:ext cx="3048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2296" name="AutoShape 15"/>
          <p:cNvSpPr>
            <a:spLocks noChangeArrowheads="1"/>
          </p:cNvSpPr>
          <p:nvPr/>
        </p:nvSpPr>
        <p:spPr bwMode="auto">
          <a:xfrm>
            <a:off x="4114800" y="44196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2297" name="Text Box 16"/>
          <p:cNvSpPr txBox="1">
            <a:spLocks noChangeArrowheads="1"/>
          </p:cNvSpPr>
          <p:nvPr/>
        </p:nvSpPr>
        <p:spPr bwMode="auto">
          <a:xfrm>
            <a:off x="1295400" y="4322763"/>
            <a:ext cx="3048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solidFill>
                  <a:srgbClr val="FF9933"/>
                </a:solidFill>
                <a:latin typeface="Arial Black" pitchFamily="34" charset="0"/>
              </a:rPr>
              <a:t>A:</a:t>
            </a:r>
            <a:endParaRPr lang="en-US" sz="2800">
              <a:latin typeface="Arial" charset="0"/>
            </a:endParaRPr>
          </a:p>
        </p:txBody>
      </p:sp>
      <p:sp>
        <p:nvSpPr>
          <p:cNvPr id="12298" name="Text Box 17"/>
          <p:cNvSpPr txBox="1">
            <a:spLocks noChangeArrowheads="1"/>
          </p:cNvSpPr>
          <p:nvPr/>
        </p:nvSpPr>
        <p:spPr bwMode="auto">
          <a:xfrm>
            <a:off x="5334000" y="4322763"/>
            <a:ext cx="3048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solidFill>
                  <a:srgbClr val="FF9933"/>
                </a:solidFill>
                <a:latin typeface="Arial Black" pitchFamily="34" charset="0"/>
              </a:rPr>
              <a:t>B:</a:t>
            </a:r>
            <a:endParaRPr lang="en-US" sz="2800">
              <a:latin typeface="Arial" charset="0"/>
            </a:endParaRPr>
          </a:p>
        </p:txBody>
      </p:sp>
      <p:sp>
        <p:nvSpPr>
          <p:cNvPr id="12299" name="Text Box 18"/>
          <p:cNvSpPr txBox="1">
            <a:spLocks noChangeArrowheads="1"/>
          </p:cNvSpPr>
          <p:nvPr/>
        </p:nvSpPr>
        <p:spPr bwMode="auto">
          <a:xfrm>
            <a:off x="1600200" y="4267200"/>
            <a:ext cx="213360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1" dirty="0">
                <a:solidFill>
                  <a:srgbClr val="C0C0C0"/>
                </a:solidFill>
                <a:latin typeface="Arial" charset="0"/>
              </a:rPr>
              <a:t>Lungs</a:t>
            </a:r>
          </a:p>
        </p:txBody>
      </p:sp>
      <p:sp>
        <p:nvSpPr>
          <p:cNvPr id="12300" name="Text Box 19"/>
          <p:cNvSpPr txBox="1">
            <a:spLocks noChangeArrowheads="1"/>
          </p:cNvSpPr>
          <p:nvPr/>
        </p:nvSpPr>
        <p:spPr bwMode="auto">
          <a:xfrm>
            <a:off x="5715000" y="4267200"/>
            <a:ext cx="2133600" cy="3143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1400" b="1" dirty="0">
                <a:solidFill>
                  <a:srgbClr val="C0C0C0"/>
                </a:solidFill>
                <a:latin typeface="Arial" charset="0"/>
              </a:rPr>
              <a:t>Brain</a:t>
            </a:r>
            <a:endParaRPr lang="en-US" sz="1400" b="1" dirty="0">
              <a:solidFill>
                <a:srgbClr val="C0C0C0"/>
              </a:solidFill>
              <a:latin typeface="Arial" charset="0"/>
            </a:endParaRPr>
          </a:p>
        </p:txBody>
      </p:sp>
      <p:grpSp>
        <p:nvGrpSpPr>
          <p:cNvPr id="12301" name="Group 20"/>
          <p:cNvGrpSpPr>
            <a:grpSpLocks/>
          </p:cNvGrpSpPr>
          <p:nvPr/>
        </p:nvGrpSpPr>
        <p:grpSpPr bwMode="auto">
          <a:xfrm>
            <a:off x="685800" y="609600"/>
            <a:ext cx="7847013" cy="1163638"/>
            <a:chOff x="432" y="384"/>
            <a:chExt cx="4944" cy="1728"/>
          </a:xfrm>
        </p:grpSpPr>
        <p:sp>
          <p:nvSpPr>
            <p:cNvPr id="12318" name="AutoShape 21"/>
            <p:cNvSpPr>
              <a:spLocks noChangeArrowheads="1"/>
            </p:cNvSpPr>
            <p:nvPr/>
          </p:nvSpPr>
          <p:spPr bwMode="auto">
            <a:xfrm>
              <a:off x="432" y="384"/>
              <a:ext cx="4944" cy="1728"/>
            </a:xfrm>
            <a:prstGeom prst="flowChartAlternateProcess">
              <a:avLst/>
            </a:prstGeom>
            <a:solidFill>
              <a:schemeClr val="tx1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2400" dirty="0">
                  <a:solidFill>
                    <a:srgbClr val="C0C0C0"/>
                  </a:solidFill>
                  <a:latin typeface="Arial" charset="0"/>
                </a:rPr>
                <a:t>£500</a:t>
              </a:r>
            </a:p>
            <a:p>
              <a:pPr eaLnBrk="1" hangingPunct="1"/>
              <a:r>
                <a:rPr lang="en-GB" sz="2000" dirty="0">
                  <a:solidFill>
                    <a:schemeClr val="hlink"/>
                  </a:solidFill>
                  <a:latin typeface="Arial" charset="0"/>
                </a:rPr>
                <a:t>Which of these does long term alcohol abuse use NOT affect ...</a:t>
              </a:r>
              <a:endParaRPr lang="en-US" sz="2000" dirty="0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12319" name="AutoShape 22"/>
            <p:cNvSpPr>
              <a:spLocks noChangeArrowheads="1"/>
            </p:cNvSpPr>
            <p:nvPr/>
          </p:nvSpPr>
          <p:spPr bwMode="auto">
            <a:xfrm>
              <a:off x="528" y="1152"/>
              <a:ext cx="192" cy="192"/>
            </a:xfrm>
            <a:prstGeom prst="diamond">
              <a:avLst/>
            </a:prstGeom>
            <a:solidFill>
              <a:srgbClr val="FF9933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320" name="AutoShape 23"/>
            <p:cNvSpPr>
              <a:spLocks noChangeArrowheads="1"/>
            </p:cNvSpPr>
            <p:nvPr/>
          </p:nvSpPr>
          <p:spPr bwMode="auto">
            <a:xfrm>
              <a:off x="5088" y="1152"/>
              <a:ext cx="192" cy="192"/>
            </a:xfrm>
            <a:prstGeom prst="diamond">
              <a:avLst/>
            </a:prstGeom>
            <a:solidFill>
              <a:srgbClr val="FF9933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2302" name="Group 24"/>
          <p:cNvGrpSpPr>
            <a:grpSpLocks/>
          </p:cNvGrpSpPr>
          <p:nvPr/>
        </p:nvGrpSpPr>
        <p:grpSpPr bwMode="auto">
          <a:xfrm>
            <a:off x="228600" y="5334000"/>
            <a:ext cx="8686800" cy="990600"/>
            <a:chOff x="144" y="2496"/>
            <a:chExt cx="5472" cy="624"/>
          </a:xfrm>
        </p:grpSpPr>
        <p:sp>
          <p:nvSpPr>
            <p:cNvPr id="12311" name="Line 25"/>
            <p:cNvSpPr>
              <a:spLocks noChangeShapeType="1"/>
            </p:cNvSpPr>
            <p:nvPr/>
          </p:nvSpPr>
          <p:spPr bwMode="auto">
            <a:xfrm>
              <a:off x="2784" y="2809"/>
              <a:ext cx="192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12312" name="Group 26"/>
            <p:cNvGrpSpPr>
              <a:grpSpLocks/>
            </p:cNvGrpSpPr>
            <p:nvPr/>
          </p:nvGrpSpPr>
          <p:grpSpPr bwMode="auto">
            <a:xfrm>
              <a:off x="2976" y="2496"/>
              <a:ext cx="2640" cy="624"/>
              <a:chOff x="2976" y="2496"/>
              <a:chExt cx="2640" cy="624"/>
            </a:xfrm>
          </p:grpSpPr>
          <p:sp>
            <p:nvSpPr>
              <p:cNvPr id="12316" name="Line 27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2317" name="AutoShape 28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2313" name="Group 29"/>
            <p:cNvGrpSpPr>
              <a:grpSpLocks/>
            </p:cNvGrpSpPr>
            <p:nvPr/>
          </p:nvGrpSpPr>
          <p:grpSpPr bwMode="auto">
            <a:xfrm flipH="1">
              <a:off x="144" y="2496"/>
              <a:ext cx="2640" cy="624"/>
              <a:chOff x="2976" y="2496"/>
              <a:chExt cx="2640" cy="624"/>
            </a:xfrm>
          </p:grpSpPr>
          <p:sp>
            <p:nvSpPr>
              <p:cNvPr id="12314" name="Line 30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2315" name="AutoShape 31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sp>
        <p:nvSpPr>
          <p:cNvPr id="12303" name="AutoShape 3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953000" y="5694363"/>
            <a:ext cx="3048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2304" name="AutoShape 33"/>
          <p:cNvSpPr>
            <a:spLocks noChangeArrowheads="1"/>
          </p:cNvSpPr>
          <p:nvPr/>
        </p:nvSpPr>
        <p:spPr bwMode="auto">
          <a:xfrm>
            <a:off x="8153400" y="57912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2305" name="AutoShape 3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14400" y="5694363"/>
            <a:ext cx="3048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2306" name="AutoShape 35"/>
          <p:cNvSpPr>
            <a:spLocks noChangeArrowheads="1"/>
          </p:cNvSpPr>
          <p:nvPr/>
        </p:nvSpPr>
        <p:spPr bwMode="auto">
          <a:xfrm>
            <a:off x="4114800" y="57912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2307" name="Text Box 36"/>
          <p:cNvSpPr txBox="1">
            <a:spLocks noChangeArrowheads="1"/>
          </p:cNvSpPr>
          <p:nvPr/>
        </p:nvSpPr>
        <p:spPr bwMode="auto">
          <a:xfrm>
            <a:off x="1295400" y="5694363"/>
            <a:ext cx="3048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solidFill>
                  <a:srgbClr val="FF9933"/>
                </a:solidFill>
                <a:latin typeface="Arial Black" pitchFamily="34" charset="0"/>
              </a:rPr>
              <a:t>C:</a:t>
            </a:r>
            <a:endParaRPr lang="en-US" sz="2800">
              <a:latin typeface="Arial" charset="0"/>
            </a:endParaRPr>
          </a:p>
        </p:txBody>
      </p:sp>
      <p:sp>
        <p:nvSpPr>
          <p:cNvPr id="12308" name="Text Box 37"/>
          <p:cNvSpPr txBox="1">
            <a:spLocks noChangeArrowheads="1"/>
          </p:cNvSpPr>
          <p:nvPr/>
        </p:nvSpPr>
        <p:spPr bwMode="auto">
          <a:xfrm>
            <a:off x="5334000" y="5694363"/>
            <a:ext cx="3048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solidFill>
                  <a:srgbClr val="FF9933"/>
                </a:solidFill>
                <a:latin typeface="Arial Black" pitchFamily="34" charset="0"/>
              </a:rPr>
              <a:t>D:</a:t>
            </a:r>
            <a:endParaRPr lang="en-US" sz="2800">
              <a:latin typeface="Arial" charset="0"/>
            </a:endParaRPr>
          </a:p>
        </p:txBody>
      </p:sp>
      <p:sp>
        <p:nvSpPr>
          <p:cNvPr id="12309" name="Text Box 38"/>
          <p:cNvSpPr txBox="1">
            <a:spLocks noChangeArrowheads="1"/>
          </p:cNvSpPr>
          <p:nvPr/>
        </p:nvSpPr>
        <p:spPr bwMode="auto">
          <a:xfrm>
            <a:off x="1600200" y="5638800"/>
            <a:ext cx="213360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1400" b="1" dirty="0">
                <a:solidFill>
                  <a:srgbClr val="C0C0C0"/>
                </a:solidFill>
                <a:latin typeface="Arial" charset="0"/>
              </a:rPr>
              <a:t>Liver</a:t>
            </a:r>
            <a:endParaRPr lang="en-US" sz="1400" b="1" dirty="0">
              <a:solidFill>
                <a:srgbClr val="C0C0C0"/>
              </a:solidFill>
              <a:latin typeface="Arial" charset="0"/>
            </a:endParaRPr>
          </a:p>
        </p:txBody>
      </p:sp>
      <p:sp>
        <p:nvSpPr>
          <p:cNvPr id="12310" name="Text Box 39"/>
          <p:cNvSpPr txBox="1">
            <a:spLocks noChangeArrowheads="1"/>
          </p:cNvSpPr>
          <p:nvPr/>
        </p:nvSpPr>
        <p:spPr bwMode="auto">
          <a:xfrm>
            <a:off x="5715000" y="5638800"/>
            <a:ext cx="2133600" cy="3143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1400" b="1" dirty="0">
                <a:solidFill>
                  <a:srgbClr val="C0C0C0"/>
                </a:solidFill>
                <a:latin typeface="Arial" charset="0"/>
              </a:rPr>
              <a:t>Heart</a:t>
            </a:r>
            <a:endParaRPr lang="en-US" sz="1400" b="1" dirty="0">
              <a:solidFill>
                <a:srgbClr val="C0C0C0"/>
              </a:solidFill>
              <a:latin typeface="Arial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random/>
    <p:sndAc>
      <p:stSnd loop="1">
        <p:snd r:embed="rId2" name="bgmusic.wav"/>
      </p:stSnd>
    </p:sndAc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74053" dir="3542175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US" sz="60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Brilliant</a:t>
            </a:r>
          </a:p>
        </p:txBody>
      </p:sp>
      <p:pic>
        <p:nvPicPr>
          <p:cNvPr id="101381" name="Picture 5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87450" y="7316788"/>
            <a:ext cx="762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AutoShape 8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179388" y="6308725"/>
            <a:ext cx="792162" cy="360363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4D4D4D"/>
              </a:gs>
              <a:gs pos="50000">
                <a:srgbClr val="B2B2B2"/>
              </a:gs>
              <a:gs pos="100000">
                <a:srgbClr val="4D4D4D"/>
              </a:gs>
            </a:gsLst>
            <a:lin ang="0" scaled="1"/>
          </a:gradFill>
          <a:ln w="38100">
            <a:solidFill>
              <a:srgbClr val="33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 spd="med">
    <p:random/>
    <p:sndAc>
      <p:stSnd>
        <p:snd r:embed="rId4" name="winlight.wav"/>
      </p:stSnd>
    </p:sndAc>
  </p:transition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1381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53882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US" sz="5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Sorry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3276600"/>
            <a:ext cx="4419600" cy="9906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800">
                <a:solidFill>
                  <a:schemeClr val="accent1"/>
                </a:solidFill>
                <a:latin typeface="Goudy Stout" pitchFamily="18" charset="0"/>
              </a:rPr>
              <a:t>That’s incorrect…</a:t>
            </a:r>
          </a:p>
        </p:txBody>
      </p:sp>
      <p:pic>
        <p:nvPicPr>
          <p:cNvPr id="14340" name="Picture 4" descr="amsad">
            <a:hlinkClick r:id="rId6" action="ppaction://hlinksldjump"/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7" cstate="print"/>
          <a:stretch>
            <a:fillRect/>
          </a:stretch>
        </p:blipFill>
        <p:spPr>
          <a:xfrm>
            <a:off x="5694362" y="2241550"/>
            <a:ext cx="1717675" cy="3594100"/>
          </a:xfrm>
        </p:spPr>
      </p:pic>
      <p:pic>
        <p:nvPicPr>
          <p:cNvPr id="102407" name="Picture 7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468313" y="59499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8" descr="Millionaire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4902200"/>
            <a:ext cx="1955800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  <p:sndAc>
      <p:stSnd>
        <p:snd r:embed="rId4" name="wronganswer.wav"/>
      </p:stSnd>
    </p:sndAc>
  </p:transition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40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/>
          <p:cNvSpPr>
            <a:spLocks noChangeArrowheads="1"/>
          </p:cNvSpPr>
          <p:nvPr/>
        </p:nvSpPr>
        <p:spPr bwMode="auto">
          <a:xfrm>
            <a:off x="228600" y="228600"/>
            <a:ext cx="8686800" cy="6400800"/>
          </a:xfrm>
          <a:prstGeom prst="flowChartAlternateProcess">
            <a:avLst/>
          </a:prstGeom>
          <a:gradFill rotWithShape="0">
            <a:gsLst>
              <a:gs pos="0">
                <a:srgbClr val="4D4D4D"/>
              </a:gs>
              <a:gs pos="50000">
                <a:srgbClr val="B2B2B2"/>
              </a:gs>
              <a:gs pos="100000">
                <a:srgbClr val="4D4D4D"/>
              </a:gs>
            </a:gsLst>
            <a:lin ang="0" scaled="1"/>
          </a:gra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5363" name="Line 3"/>
          <p:cNvSpPr>
            <a:spLocks noChangeShapeType="1"/>
          </p:cNvSpPr>
          <p:nvPr/>
        </p:nvSpPr>
        <p:spPr bwMode="auto">
          <a:xfrm>
            <a:off x="228600" y="3657600"/>
            <a:ext cx="868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pSp>
        <p:nvGrpSpPr>
          <p:cNvPr id="15364" name="Group 4"/>
          <p:cNvGrpSpPr>
            <a:grpSpLocks/>
          </p:cNvGrpSpPr>
          <p:nvPr/>
        </p:nvGrpSpPr>
        <p:grpSpPr bwMode="auto">
          <a:xfrm>
            <a:off x="228600" y="3962400"/>
            <a:ext cx="8686800" cy="990600"/>
            <a:chOff x="144" y="2496"/>
            <a:chExt cx="5472" cy="624"/>
          </a:xfrm>
        </p:grpSpPr>
        <p:sp>
          <p:nvSpPr>
            <p:cNvPr id="15393" name="Line 5"/>
            <p:cNvSpPr>
              <a:spLocks noChangeShapeType="1"/>
            </p:cNvSpPr>
            <p:nvPr/>
          </p:nvSpPr>
          <p:spPr bwMode="auto">
            <a:xfrm>
              <a:off x="2784" y="2809"/>
              <a:ext cx="192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15394" name="Group 6"/>
            <p:cNvGrpSpPr>
              <a:grpSpLocks/>
            </p:cNvGrpSpPr>
            <p:nvPr/>
          </p:nvGrpSpPr>
          <p:grpSpPr bwMode="auto">
            <a:xfrm>
              <a:off x="2976" y="2496"/>
              <a:ext cx="2640" cy="624"/>
              <a:chOff x="2976" y="2496"/>
              <a:chExt cx="2640" cy="624"/>
            </a:xfrm>
          </p:grpSpPr>
          <p:sp>
            <p:nvSpPr>
              <p:cNvPr id="15398" name="Line 7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5399" name="AutoShape 8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5395" name="Group 9"/>
            <p:cNvGrpSpPr>
              <a:grpSpLocks/>
            </p:cNvGrpSpPr>
            <p:nvPr/>
          </p:nvGrpSpPr>
          <p:grpSpPr bwMode="auto">
            <a:xfrm flipH="1">
              <a:off x="144" y="2496"/>
              <a:ext cx="2640" cy="624"/>
              <a:chOff x="2976" y="2496"/>
              <a:chExt cx="2640" cy="624"/>
            </a:xfrm>
          </p:grpSpPr>
          <p:sp>
            <p:nvSpPr>
              <p:cNvPr id="15396" name="Line 10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5397" name="AutoShape 11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sp>
        <p:nvSpPr>
          <p:cNvPr id="15365" name="AutoShape 1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953000" y="4322763"/>
            <a:ext cx="3048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5366" name="AutoShape 13"/>
          <p:cNvSpPr>
            <a:spLocks noChangeArrowheads="1"/>
          </p:cNvSpPr>
          <p:nvPr/>
        </p:nvSpPr>
        <p:spPr bwMode="auto">
          <a:xfrm>
            <a:off x="8153400" y="44196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5367" name="AutoShape 1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14400" y="4322763"/>
            <a:ext cx="3048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5368" name="AutoShape 15"/>
          <p:cNvSpPr>
            <a:spLocks noChangeArrowheads="1"/>
          </p:cNvSpPr>
          <p:nvPr/>
        </p:nvSpPr>
        <p:spPr bwMode="auto">
          <a:xfrm>
            <a:off x="4114800" y="44196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5369" name="Text Box 16"/>
          <p:cNvSpPr txBox="1">
            <a:spLocks noChangeArrowheads="1"/>
          </p:cNvSpPr>
          <p:nvPr/>
        </p:nvSpPr>
        <p:spPr bwMode="auto">
          <a:xfrm>
            <a:off x="1295400" y="4322763"/>
            <a:ext cx="3048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solidFill>
                  <a:srgbClr val="FF9933"/>
                </a:solidFill>
                <a:latin typeface="Arial Black" pitchFamily="34" charset="0"/>
              </a:rPr>
              <a:t>A:</a:t>
            </a:r>
            <a:endParaRPr lang="en-US" sz="2800">
              <a:latin typeface="Arial" charset="0"/>
            </a:endParaRPr>
          </a:p>
        </p:txBody>
      </p:sp>
      <p:sp>
        <p:nvSpPr>
          <p:cNvPr id="15370" name="Text Box 17"/>
          <p:cNvSpPr txBox="1">
            <a:spLocks noChangeArrowheads="1"/>
          </p:cNvSpPr>
          <p:nvPr/>
        </p:nvSpPr>
        <p:spPr bwMode="auto">
          <a:xfrm>
            <a:off x="5334000" y="4322763"/>
            <a:ext cx="3048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solidFill>
                  <a:srgbClr val="FF9933"/>
                </a:solidFill>
                <a:latin typeface="Arial Black" pitchFamily="34" charset="0"/>
              </a:rPr>
              <a:t>B:</a:t>
            </a:r>
            <a:endParaRPr lang="en-US" sz="2800">
              <a:latin typeface="Arial" charset="0"/>
            </a:endParaRPr>
          </a:p>
        </p:txBody>
      </p:sp>
      <p:sp>
        <p:nvSpPr>
          <p:cNvPr id="15371" name="Text Box 18"/>
          <p:cNvSpPr txBox="1">
            <a:spLocks noChangeArrowheads="1"/>
          </p:cNvSpPr>
          <p:nvPr/>
        </p:nvSpPr>
        <p:spPr bwMode="auto">
          <a:xfrm>
            <a:off x="1600200" y="4267200"/>
            <a:ext cx="213360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1400" b="1">
                <a:solidFill>
                  <a:srgbClr val="C0C0C0"/>
                </a:solidFill>
                <a:latin typeface="Arial" charset="0"/>
              </a:rPr>
              <a:t>1-2</a:t>
            </a:r>
            <a:endParaRPr lang="en-US" sz="1400" b="1">
              <a:solidFill>
                <a:srgbClr val="C0C0C0"/>
              </a:solidFill>
              <a:latin typeface="Arial" charset="0"/>
            </a:endParaRPr>
          </a:p>
        </p:txBody>
      </p:sp>
      <p:sp>
        <p:nvSpPr>
          <p:cNvPr id="15372" name="Text Box 19"/>
          <p:cNvSpPr txBox="1">
            <a:spLocks noChangeArrowheads="1"/>
          </p:cNvSpPr>
          <p:nvPr/>
        </p:nvSpPr>
        <p:spPr bwMode="auto">
          <a:xfrm>
            <a:off x="5715000" y="4267200"/>
            <a:ext cx="2133600" cy="3143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1400" b="1">
                <a:solidFill>
                  <a:srgbClr val="C0C0C0"/>
                </a:solidFill>
                <a:latin typeface="Arial" charset="0"/>
              </a:rPr>
              <a:t>6-7</a:t>
            </a:r>
            <a:endParaRPr lang="en-US" sz="1400" b="1">
              <a:solidFill>
                <a:srgbClr val="C0C0C0"/>
              </a:solidFill>
              <a:latin typeface="Arial" charset="0"/>
            </a:endParaRPr>
          </a:p>
        </p:txBody>
      </p:sp>
      <p:grpSp>
        <p:nvGrpSpPr>
          <p:cNvPr id="15373" name="Group 20"/>
          <p:cNvGrpSpPr>
            <a:grpSpLocks/>
          </p:cNvGrpSpPr>
          <p:nvPr/>
        </p:nvGrpSpPr>
        <p:grpSpPr bwMode="auto">
          <a:xfrm>
            <a:off x="685800" y="609600"/>
            <a:ext cx="7847013" cy="1163638"/>
            <a:chOff x="432" y="384"/>
            <a:chExt cx="4944" cy="1728"/>
          </a:xfrm>
        </p:grpSpPr>
        <p:sp>
          <p:nvSpPr>
            <p:cNvPr id="15390" name="AutoShape 21"/>
            <p:cNvSpPr>
              <a:spLocks noChangeArrowheads="1"/>
            </p:cNvSpPr>
            <p:nvPr/>
          </p:nvSpPr>
          <p:spPr bwMode="auto">
            <a:xfrm>
              <a:off x="432" y="384"/>
              <a:ext cx="4944" cy="1728"/>
            </a:xfrm>
            <a:prstGeom prst="flowChartAlternateProcess">
              <a:avLst/>
            </a:prstGeom>
            <a:solidFill>
              <a:schemeClr val="tx1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2400">
                  <a:solidFill>
                    <a:srgbClr val="C0C0C0"/>
                  </a:solidFill>
                  <a:latin typeface="Arial" charset="0"/>
                </a:rPr>
                <a:t>£1,000</a:t>
              </a:r>
            </a:p>
            <a:p>
              <a:pPr eaLnBrk="1" hangingPunct="1"/>
              <a:r>
                <a:rPr lang="en-GB" sz="2400">
                  <a:solidFill>
                    <a:schemeClr val="hlink"/>
                  </a:solidFill>
                  <a:latin typeface="Arial" charset="0"/>
                </a:rPr>
                <a:t> According to the NHS, what is the maximum</a:t>
              </a:r>
            </a:p>
            <a:p>
              <a:pPr eaLnBrk="1" hangingPunct="1"/>
              <a:r>
                <a:rPr lang="en-GB" sz="2400">
                  <a:solidFill>
                    <a:schemeClr val="hlink"/>
                  </a:solidFill>
                  <a:latin typeface="Arial" charset="0"/>
                </a:rPr>
                <a:t>number of alcohol units per day for females?</a:t>
              </a:r>
              <a:endParaRPr lang="en-US" sz="2400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15391" name="AutoShape 22"/>
            <p:cNvSpPr>
              <a:spLocks noChangeArrowheads="1"/>
            </p:cNvSpPr>
            <p:nvPr/>
          </p:nvSpPr>
          <p:spPr bwMode="auto">
            <a:xfrm>
              <a:off x="528" y="1152"/>
              <a:ext cx="192" cy="192"/>
            </a:xfrm>
            <a:prstGeom prst="diamond">
              <a:avLst/>
            </a:prstGeom>
            <a:solidFill>
              <a:srgbClr val="FF9933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5392" name="AutoShape 23"/>
            <p:cNvSpPr>
              <a:spLocks noChangeArrowheads="1"/>
            </p:cNvSpPr>
            <p:nvPr/>
          </p:nvSpPr>
          <p:spPr bwMode="auto">
            <a:xfrm>
              <a:off x="5088" y="1152"/>
              <a:ext cx="192" cy="192"/>
            </a:xfrm>
            <a:prstGeom prst="diamond">
              <a:avLst/>
            </a:prstGeom>
            <a:solidFill>
              <a:srgbClr val="FF9933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5374" name="Group 24"/>
          <p:cNvGrpSpPr>
            <a:grpSpLocks/>
          </p:cNvGrpSpPr>
          <p:nvPr/>
        </p:nvGrpSpPr>
        <p:grpSpPr bwMode="auto">
          <a:xfrm>
            <a:off x="228600" y="5334000"/>
            <a:ext cx="8686800" cy="990600"/>
            <a:chOff x="144" y="2496"/>
            <a:chExt cx="5472" cy="624"/>
          </a:xfrm>
        </p:grpSpPr>
        <p:sp>
          <p:nvSpPr>
            <p:cNvPr id="15383" name="Line 25"/>
            <p:cNvSpPr>
              <a:spLocks noChangeShapeType="1"/>
            </p:cNvSpPr>
            <p:nvPr/>
          </p:nvSpPr>
          <p:spPr bwMode="auto">
            <a:xfrm>
              <a:off x="2784" y="2809"/>
              <a:ext cx="192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15384" name="Group 26"/>
            <p:cNvGrpSpPr>
              <a:grpSpLocks/>
            </p:cNvGrpSpPr>
            <p:nvPr/>
          </p:nvGrpSpPr>
          <p:grpSpPr bwMode="auto">
            <a:xfrm>
              <a:off x="2976" y="2496"/>
              <a:ext cx="2640" cy="624"/>
              <a:chOff x="2976" y="2496"/>
              <a:chExt cx="2640" cy="624"/>
            </a:xfrm>
          </p:grpSpPr>
          <p:sp>
            <p:nvSpPr>
              <p:cNvPr id="15388" name="Line 27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5389" name="AutoShape 28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5385" name="Group 29"/>
            <p:cNvGrpSpPr>
              <a:grpSpLocks/>
            </p:cNvGrpSpPr>
            <p:nvPr/>
          </p:nvGrpSpPr>
          <p:grpSpPr bwMode="auto">
            <a:xfrm flipH="1">
              <a:off x="144" y="2496"/>
              <a:ext cx="2640" cy="624"/>
              <a:chOff x="2976" y="2496"/>
              <a:chExt cx="2640" cy="624"/>
            </a:xfrm>
          </p:grpSpPr>
          <p:sp>
            <p:nvSpPr>
              <p:cNvPr id="15386" name="Line 30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5387" name="AutoShape 31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sp>
        <p:nvSpPr>
          <p:cNvPr id="15375" name="AutoShape 32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953000" y="5694363"/>
            <a:ext cx="3048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5376" name="AutoShape 33"/>
          <p:cNvSpPr>
            <a:spLocks noChangeArrowheads="1"/>
          </p:cNvSpPr>
          <p:nvPr/>
        </p:nvSpPr>
        <p:spPr bwMode="auto">
          <a:xfrm>
            <a:off x="8153400" y="57912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5377" name="AutoShape 3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14400" y="5694363"/>
            <a:ext cx="3048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5378" name="AutoShape 35"/>
          <p:cNvSpPr>
            <a:spLocks noChangeArrowheads="1"/>
          </p:cNvSpPr>
          <p:nvPr/>
        </p:nvSpPr>
        <p:spPr bwMode="auto">
          <a:xfrm>
            <a:off x="4114800" y="57912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5379" name="Text Box 36"/>
          <p:cNvSpPr txBox="1">
            <a:spLocks noChangeArrowheads="1"/>
          </p:cNvSpPr>
          <p:nvPr/>
        </p:nvSpPr>
        <p:spPr bwMode="auto">
          <a:xfrm>
            <a:off x="1295400" y="5694363"/>
            <a:ext cx="3048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solidFill>
                  <a:srgbClr val="FF9933"/>
                </a:solidFill>
                <a:latin typeface="Arial Black" pitchFamily="34" charset="0"/>
              </a:rPr>
              <a:t>C:</a:t>
            </a:r>
            <a:endParaRPr lang="en-US" sz="2800">
              <a:latin typeface="Arial" charset="0"/>
            </a:endParaRPr>
          </a:p>
        </p:txBody>
      </p:sp>
      <p:sp>
        <p:nvSpPr>
          <p:cNvPr id="15380" name="Text Box 37"/>
          <p:cNvSpPr txBox="1">
            <a:spLocks noChangeArrowheads="1"/>
          </p:cNvSpPr>
          <p:nvPr/>
        </p:nvSpPr>
        <p:spPr bwMode="auto">
          <a:xfrm>
            <a:off x="5334000" y="5694363"/>
            <a:ext cx="3048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solidFill>
                  <a:srgbClr val="FF9933"/>
                </a:solidFill>
                <a:latin typeface="Arial Black" pitchFamily="34" charset="0"/>
              </a:rPr>
              <a:t>D:</a:t>
            </a:r>
            <a:endParaRPr lang="en-US" sz="2800">
              <a:latin typeface="Arial" charset="0"/>
            </a:endParaRPr>
          </a:p>
        </p:txBody>
      </p:sp>
      <p:sp>
        <p:nvSpPr>
          <p:cNvPr id="15381" name="Text Box 38"/>
          <p:cNvSpPr txBox="1">
            <a:spLocks noChangeArrowheads="1"/>
          </p:cNvSpPr>
          <p:nvPr/>
        </p:nvSpPr>
        <p:spPr bwMode="auto">
          <a:xfrm>
            <a:off x="1600200" y="5638800"/>
            <a:ext cx="213360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1400" b="1">
                <a:solidFill>
                  <a:srgbClr val="C0C0C0"/>
                </a:solidFill>
                <a:latin typeface="Arial" charset="0"/>
              </a:rPr>
              <a:t>9-10</a:t>
            </a:r>
            <a:endParaRPr lang="en-US" sz="1400" b="1">
              <a:solidFill>
                <a:srgbClr val="C0C0C0"/>
              </a:solidFill>
              <a:latin typeface="Arial" charset="0"/>
            </a:endParaRPr>
          </a:p>
        </p:txBody>
      </p:sp>
      <p:sp>
        <p:nvSpPr>
          <p:cNvPr id="15382" name="Text Box 39"/>
          <p:cNvSpPr txBox="1">
            <a:spLocks noChangeArrowheads="1"/>
          </p:cNvSpPr>
          <p:nvPr/>
        </p:nvSpPr>
        <p:spPr bwMode="auto">
          <a:xfrm>
            <a:off x="5715000" y="5638800"/>
            <a:ext cx="2133600" cy="3143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1">
                <a:solidFill>
                  <a:srgbClr val="C0C0C0"/>
                </a:solidFill>
                <a:latin typeface="Arial" charset="0"/>
              </a:rPr>
              <a:t>2-3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random/>
    <p:sndAc>
      <p:stSnd loop="1">
        <p:snd r:embed="rId2" name="bgmusic.wav"/>
      </p:stSnd>
    </p:sndAc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74053" dir="3542175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US" sz="60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Well done!</a:t>
            </a:r>
          </a:p>
        </p:txBody>
      </p:sp>
      <p:pic>
        <p:nvPicPr>
          <p:cNvPr id="103429" name="Picture 5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47813" y="7173913"/>
            <a:ext cx="762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AutoShape 8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179388" y="6308725"/>
            <a:ext cx="792162" cy="360363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4D4D4D"/>
              </a:gs>
              <a:gs pos="50000">
                <a:srgbClr val="B2B2B2"/>
              </a:gs>
              <a:gs pos="100000">
                <a:srgbClr val="4D4D4D"/>
              </a:gs>
            </a:gsLst>
            <a:lin ang="0" scaled="1"/>
          </a:gradFill>
          <a:ln w="38100">
            <a:solidFill>
              <a:srgbClr val="33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 spd="med">
    <p:random/>
    <p:sndAc>
      <p:stSnd>
        <p:snd r:embed="rId4" name="winlight.wav"/>
      </p:stSnd>
    </p:sndAc>
  </p:transition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3429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53882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US" sz="5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Unlucky!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3276600"/>
            <a:ext cx="4419600" cy="9906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800" dirty="0">
                <a:solidFill>
                  <a:schemeClr val="accent1"/>
                </a:solidFill>
                <a:latin typeface="Goudy Stout" pitchFamily="18" charset="0"/>
              </a:rPr>
              <a:t>That wasn’t right</a:t>
            </a:r>
          </a:p>
        </p:txBody>
      </p:sp>
      <p:pic>
        <p:nvPicPr>
          <p:cNvPr id="17412" name="Picture 4" descr="amsad">
            <a:hlinkClick r:id="rId6" action="ppaction://hlinksldjump"/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7" cstate="print"/>
          <a:stretch>
            <a:fillRect/>
          </a:stretch>
        </p:blipFill>
        <p:spPr>
          <a:xfrm>
            <a:off x="5694362" y="2241550"/>
            <a:ext cx="1717675" cy="3594100"/>
          </a:xfrm>
        </p:spPr>
      </p:pic>
      <p:pic>
        <p:nvPicPr>
          <p:cNvPr id="104454" name="Picture 6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396875" y="60213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7" descr="Millionaire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4902200"/>
            <a:ext cx="1955800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  <p:sndAc>
      <p:stSnd>
        <p:snd r:embed="rId4" name="wronganswer.wav"/>
      </p:stSnd>
    </p:sndAc>
  </p:transition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445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ChangeArrowheads="1"/>
          </p:cNvSpPr>
          <p:nvPr/>
        </p:nvSpPr>
        <p:spPr bwMode="auto">
          <a:xfrm>
            <a:off x="228600" y="228600"/>
            <a:ext cx="8686800" cy="6400800"/>
          </a:xfrm>
          <a:prstGeom prst="flowChartAlternateProcess">
            <a:avLst/>
          </a:prstGeom>
          <a:gradFill rotWithShape="0">
            <a:gsLst>
              <a:gs pos="0">
                <a:srgbClr val="4D4D4D"/>
              </a:gs>
              <a:gs pos="50000">
                <a:srgbClr val="B2B2B2"/>
              </a:gs>
              <a:gs pos="100000">
                <a:srgbClr val="4D4D4D"/>
              </a:gs>
            </a:gsLst>
            <a:lin ang="0" scaled="1"/>
          </a:gra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8435" name="Line 3"/>
          <p:cNvSpPr>
            <a:spLocks noChangeShapeType="1"/>
          </p:cNvSpPr>
          <p:nvPr/>
        </p:nvSpPr>
        <p:spPr bwMode="auto">
          <a:xfrm>
            <a:off x="228600" y="3657600"/>
            <a:ext cx="868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pSp>
        <p:nvGrpSpPr>
          <p:cNvPr id="18436" name="Group 4"/>
          <p:cNvGrpSpPr>
            <a:grpSpLocks/>
          </p:cNvGrpSpPr>
          <p:nvPr/>
        </p:nvGrpSpPr>
        <p:grpSpPr bwMode="auto">
          <a:xfrm>
            <a:off x="228600" y="3962400"/>
            <a:ext cx="8686800" cy="990600"/>
            <a:chOff x="144" y="2496"/>
            <a:chExt cx="5472" cy="624"/>
          </a:xfrm>
        </p:grpSpPr>
        <p:sp>
          <p:nvSpPr>
            <p:cNvPr id="18465" name="Line 5"/>
            <p:cNvSpPr>
              <a:spLocks noChangeShapeType="1"/>
            </p:cNvSpPr>
            <p:nvPr/>
          </p:nvSpPr>
          <p:spPr bwMode="auto">
            <a:xfrm>
              <a:off x="2784" y="2809"/>
              <a:ext cx="192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18466" name="Group 6"/>
            <p:cNvGrpSpPr>
              <a:grpSpLocks/>
            </p:cNvGrpSpPr>
            <p:nvPr/>
          </p:nvGrpSpPr>
          <p:grpSpPr bwMode="auto">
            <a:xfrm>
              <a:off x="2976" y="2496"/>
              <a:ext cx="2640" cy="624"/>
              <a:chOff x="2976" y="2496"/>
              <a:chExt cx="2640" cy="624"/>
            </a:xfrm>
          </p:grpSpPr>
          <p:sp>
            <p:nvSpPr>
              <p:cNvPr id="18470" name="Line 7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471" name="AutoShape 8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8467" name="Group 9"/>
            <p:cNvGrpSpPr>
              <a:grpSpLocks/>
            </p:cNvGrpSpPr>
            <p:nvPr/>
          </p:nvGrpSpPr>
          <p:grpSpPr bwMode="auto">
            <a:xfrm flipH="1">
              <a:off x="144" y="2496"/>
              <a:ext cx="2640" cy="624"/>
              <a:chOff x="2976" y="2496"/>
              <a:chExt cx="2640" cy="624"/>
            </a:xfrm>
          </p:grpSpPr>
          <p:sp>
            <p:nvSpPr>
              <p:cNvPr id="18468" name="Line 10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469" name="AutoShape 11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sp>
        <p:nvSpPr>
          <p:cNvPr id="18437" name="AutoShape 1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953000" y="4322763"/>
            <a:ext cx="3048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8438" name="AutoShape 13"/>
          <p:cNvSpPr>
            <a:spLocks noChangeArrowheads="1"/>
          </p:cNvSpPr>
          <p:nvPr/>
        </p:nvSpPr>
        <p:spPr bwMode="auto">
          <a:xfrm>
            <a:off x="8153400" y="44196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8439" name="AutoShape 1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14400" y="4322763"/>
            <a:ext cx="3048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8440" name="AutoShape 15"/>
          <p:cNvSpPr>
            <a:spLocks noChangeArrowheads="1"/>
          </p:cNvSpPr>
          <p:nvPr/>
        </p:nvSpPr>
        <p:spPr bwMode="auto">
          <a:xfrm>
            <a:off x="4114800" y="44196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8441" name="Text Box 16"/>
          <p:cNvSpPr txBox="1">
            <a:spLocks noChangeArrowheads="1"/>
          </p:cNvSpPr>
          <p:nvPr/>
        </p:nvSpPr>
        <p:spPr bwMode="auto">
          <a:xfrm>
            <a:off x="1295400" y="4322763"/>
            <a:ext cx="3048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solidFill>
                  <a:srgbClr val="FF9933"/>
                </a:solidFill>
                <a:latin typeface="Arial Black" pitchFamily="34" charset="0"/>
              </a:rPr>
              <a:t>A:</a:t>
            </a:r>
            <a:endParaRPr lang="en-US" sz="2800">
              <a:latin typeface="Arial" charset="0"/>
            </a:endParaRPr>
          </a:p>
        </p:txBody>
      </p:sp>
      <p:sp>
        <p:nvSpPr>
          <p:cNvPr id="18442" name="Text Box 17"/>
          <p:cNvSpPr txBox="1">
            <a:spLocks noChangeArrowheads="1"/>
          </p:cNvSpPr>
          <p:nvPr/>
        </p:nvSpPr>
        <p:spPr bwMode="auto">
          <a:xfrm>
            <a:off x="5334000" y="4322763"/>
            <a:ext cx="3048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solidFill>
                  <a:srgbClr val="FF9933"/>
                </a:solidFill>
                <a:latin typeface="Arial Black" pitchFamily="34" charset="0"/>
              </a:rPr>
              <a:t>B:</a:t>
            </a:r>
            <a:endParaRPr lang="en-US" sz="2800">
              <a:latin typeface="Arial" charset="0"/>
            </a:endParaRPr>
          </a:p>
        </p:txBody>
      </p:sp>
      <p:sp>
        <p:nvSpPr>
          <p:cNvPr id="18443" name="Text Box 18"/>
          <p:cNvSpPr txBox="1">
            <a:spLocks noChangeArrowheads="1"/>
          </p:cNvSpPr>
          <p:nvPr/>
        </p:nvSpPr>
        <p:spPr bwMode="auto">
          <a:xfrm>
            <a:off x="1600200" y="4267200"/>
            <a:ext cx="213360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1400" b="1">
                <a:solidFill>
                  <a:srgbClr val="C0C0C0"/>
                </a:solidFill>
                <a:latin typeface="Arial" charset="0"/>
              </a:rPr>
              <a:t>1 pint of cider</a:t>
            </a:r>
            <a:endParaRPr lang="en-US" sz="1400" b="1">
              <a:solidFill>
                <a:srgbClr val="C0C0C0"/>
              </a:solidFill>
              <a:latin typeface="Arial" charset="0"/>
            </a:endParaRPr>
          </a:p>
        </p:txBody>
      </p:sp>
      <p:sp>
        <p:nvSpPr>
          <p:cNvPr id="18444" name="Text Box 19"/>
          <p:cNvSpPr txBox="1">
            <a:spLocks noChangeArrowheads="1"/>
          </p:cNvSpPr>
          <p:nvPr/>
        </p:nvSpPr>
        <p:spPr bwMode="auto">
          <a:xfrm>
            <a:off x="5651500" y="4221163"/>
            <a:ext cx="2133600" cy="5238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1">
                <a:solidFill>
                  <a:srgbClr val="C0C0C0"/>
                </a:solidFill>
                <a:latin typeface="Arial" charset="0"/>
              </a:rPr>
              <a:t>25ml of spirit eg whiskey or vodka</a:t>
            </a:r>
          </a:p>
        </p:txBody>
      </p:sp>
      <p:grpSp>
        <p:nvGrpSpPr>
          <p:cNvPr id="18445" name="Group 20"/>
          <p:cNvGrpSpPr>
            <a:grpSpLocks/>
          </p:cNvGrpSpPr>
          <p:nvPr/>
        </p:nvGrpSpPr>
        <p:grpSpPr bwMode="auto">
          <a:xfrm>
            <a:off x="685800" y="609600"/>
            <a:ext cx="7847013" cy="1090613"/>
            <a:chOff x="432" y="384"/>
            <a:chExt cx="4944" cy="1728"/>
          </a:xfrm>
        </p:grpSpPr>
        <p:sp>
          <p:nvSpPr>
            <p:cNvPr id="18462" name="AutoShape 21"/>
            <p:cNvSpPr>
              <a:spLocks noChangeArrowheads="1"/>
            </p:cNvSpPr>
            <p:nvPr/>
          </p:nvSpPr>
          <p:spPr bwMode="auto">
            <a:xfrm>
              <a:off x="432" y="384"/>
              <a:ext cx="4944" cy="1728"/>
            </a:xfrm>
            <a:prstGeom prst="flowChartAlternateProcess">
              <a:avLst/>
            </a:prstGeom>
            <a:solidFill>
              <a:schemeClr val="tx1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2400">
                  <a:solidFill>
                    <a:srgbClr val="C0C0C0"/>
                  </a:solidFill>
                  <a:latin typeface="Arial" charset="0"/>
                </a:rPr>
                <a:t>£2,000</a:t>
              </a:r>
            </a:p>
            <a:p>
              <a:pPr eaLnBrk="1" hangingPunct="1"/>
              <a:r>
                <a:rPr lang="en-GB" sz="1800">
                  <a:solidFill>
                    <a:schemeClr val="hlink"/>
                  </a:solidFill>
                  <a:latin typeface="Arial" charset="0"/>
                </a:rPr>
                <a:t>1 unit of alcohol corresponds to...</a:t>
              </a:r>
              <a:endParaRPr lang="en-US" sz="1800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18463" name="AutoShape 22"/>
            <p:cNvSpPr>
              <a:spLocks noChangeArrowheads="1"/>
            </p:cNvSpPr>
            <p:nvPr/>
          </p:nvSpPr>
          <p:spPr bwMode="auto">
            <a:xfrm>
              <a:off x="528" y="1152"/>
              <a:ext cx="192" cy="192"/>
            </a:xfrm>
            <a:prstGeom prst="diamond">
              <a:avLst/>
            </a:prstGeom>
            <a:solidFill>
              <a:srgbClr val="FF9933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464" name="AutoShape 23"/>
            <p:cNvSpPr>
              <a:spLocks noChangeArrowheads="1"/>
            </p:cNvSpPr>
            <p:nvPr/>
          </p:nvSpPr>
          <p:spPr bwMode="auto">
            <a:xfrm>
              <a:off x="5088" y="1152"/>
              <a:ext cx="192" cy="192"/>
            </a:xfrm>
            <a:prstGeom prst="diamond">
              <a:avLst/>
            </a:prstGeom>
            <a:solidFill>
              <a:srgbClr val="FF9933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8446" name="Group 24"/>
          <p:cNvGrpSpPr>
            <a:grpSpLocks/>
          </p:cNvGrpSpPr>
          <p:nvPr/>
        </p:nvGrpSpPr>
        <p:grpSpPr bwMode="auto">
          <a:xfrm>
            <a:off x="179388" y="5373688"/>
            <a:ext cx="8686800" cy="990600"/>
            <a:chOff x="144" y="2496"/>
            <a:chExt cx="5472" cy="624"/>
          </a:xfrm>
        </p:grpSpPr>
        <p:sp>
          <p:nvSpPr>
            <p:cNvPr id="18455" name="Line 25"/>
            <p:cNvSpPr>
              <a:spLocks noChangeShapeType="1"/>
            </p:cNvSpPr>
            <p:nvPr/>
          </p:nvSpPr>
          <p:spPr bwMode="auto">
            <a:xfrm>
              <a:off x="2784" y="2809"/>
              <a:ext cx="192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18456" name="Group 26"/>
            <p:cNvGrpSpPr>
              <a:grpSpLocks/>
            </p:cNvGrpSpPr>
            <p:nvPr/>
          </p:nvGrpSpPr>
          <p:grpSpPr bwMode="auto">
            <a:xfrm>
              <a:off x="2976" y="2496"/>
              <a:ext cx="2640" cy="624"/>
              <a:chOff x="2976" y="2496"/>
              <a:chExt cx="2640" cy="624"/>
            </a:xfrm>
          </p:grpSpPr>
          <p:sp>
            <p:nvSpPr>
              <p:cNvPr id="18460" name="Line 27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461" name="AutoShape 28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8457" name="Group 29"/>
            <p:cNvGrpSpPr>
              <a:grpSpLocks/>
            </p:cNvGrpSpPr>
            <p:nvPr/>
          </p:nvGrpSpPr>
          <p:grpSpPr bwMode="auto">
            <a:xfrm flipH="1">
              <a:off x="144" y="2496"/>
              <a:ext cx="2640" cy="624"/>
              <a:chOff x="2976" y="2496"/>
              <a:chExt cx="2640" cy="624"/>
            </a:xfrm>
          </p:grpSpPr>
          <p:sp>
            <p:nvSpPr>
              <p:cNvPr id="18458" name="Line 30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459" name="AutoShape 31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sp>
        <p:nvSpPr>
          <p:cNvPr id="18447" name="AutoShape 32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953000" y="5694363"/>
            <a:ext cx="3048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8448" name="AutoShape 33"/>
          <p:cNvSpPr>
            <a:spLocks noChangeArrowheads="1"/>
          </p:cNvSpPr>
          <p:nvPr/>
        </p:nvSpPr>
        <p:spPr bwMode="auto">
          <a:xfrm>
            <a:off x="8153400" y="57912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8449" name="AutoShape 3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14400" y="5694363"/>
            <a:ext cx="3048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8450" name="AutoShape 35"/>
          <p:cNvSpPr>
            <a:spLocks noChangeArrowheads="1"/>
          </p:cNvSpPr>
          <p:nvPr/>
        </p:nvSpPr>
        <p:spPr bwMode="auto">
          <a:xfrm>
            <a:off x="4114800" y="57912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8451" name="Text Box 36"/>
          <p:cNvSpPr txBox="1">
            <a:spLocks noChangeArrowheads="1"/>
          </p:cNvSpPr>
          <p:nvPr/>
        </p:nvSpPr>
        <p:spPr bwMode="auto">
          <a:xfrm>
            <a:off x="1295400" y="5694363"/>
            <a:ext cx="3048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solidFill>
                  <a:srgbClr val="FF9933"/>
                </a:solidFill>
                <a:latin typeface="Arial Black" pitchFamily="34" charset="0"/>
              </a:rPr>
              <a:t>C:</a:t>
            </a:r>
            <a:endParaRPr lang="en-US" sz="2800">
              <a:latin typeface="Arial" charset="0"/>
            </a:endParaRPr>
          </a:p>
        </p:txBody>
      </p:sp>
      <p:sp>
        <p:nvSpPr>
          <p:cNvPr id="18452" name="Text Box 37"/>
          <p:cNvSpPr txBox="1">
            <a:spLocks noChangeArrowheads="1"/>
          </p:cNvSpPr>
          <p:nvPr/>
        </p:nvSpPr>
        <p:spPr bwMode="auto">
          <a:xfrm>
            <a:off x="5334000" y="5694363"/>
            <a:ext cx="3048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solidFill>
                  <a:srgbClr val="FF9933"/>
                </a:solidFill>
                <a:latin typeface="Arial Black" pitchFamily="34" charset="0"/>
              </a:rPr>
              <a:t>D:</a:t>
            </a:r>
            <a:endParaRPr lang="en-US" sz="2800">
              <a:latin typeface="Arial" charset="0"/>
            </a:endParaRPr>
          </a:p>
        </p:txBody>
      </p:sp>
      <p:sp>
        <p:nvSpPr>
          <p:cNvPr id="18453" name="Text Box 38"/>
          <p:cNvSpPr txBox="1">
            <a:spLocks noChangeArrowheads="1"/>
          </p:cNvSpPr>
          <p:nvPr/>
        </p:nvSpPr>
        <p:spPr bwMode="auto">
          <a:xfrm>
            <a:off x="1600200" y="5638800"/>
            <a:ext cx="2133600" cy="523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1400" b="1">
                <a:solidFill>
                  <a:srgbClr val="C0C0C0"/>
                </a:solidFill>
                <a:latin typeface="Arial" charset="0"/>
              </a:rPr>
              <a:t>Large glass of wine  (250ml)</a:t>
            </a:r>
            <a:endParaRPr lang="en-US" sz="1400" b="1">
              <a:solidFill>
                <a:srgbClr val="C0C0C0"/>
              </a:solidFill>
              <a:latin typeface="Arial" charset="0"/>
            </a:endParaRPr>
          </a:p>
        </p:txBody>
      </p:sp>
      <p:sp>
        <p:nvSpPr>
          <p:cNvPr id="18454" name="Text Box 39"/>
          <p:cNvSpPr txBox="1">
            <a:spLocks noChangeArrowheads="1"/>
          </p:cNvSpPr>
          <p:nvPr/>
        </p:nvSpPr>
        <p:spPr bwMode="auto">
          <a:xfrm>
            <a:off x="5715000" y="5638800"/>
            <a:ext cx="2133600" cy="3143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1">
                <a:solidFill>
                  <a:srgbClr val="C0C0C0"/>
                </a:solidFill>
                <a:latin typeface="Arial" charset="0"/>
              </a:rPr>
              <a:t>1 Bottle of alco-pop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random/>
    <p:sndAc>
      <p:stSnd loop="1">
        <p:snd r:embed="rId2" name="bgmusic.wav"/>
      </p:stSnd>
    </p:sndAc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74053" dir="3542175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US" sz="60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Super!</a:t>
            </a:r>
          </a:p>
        </p:txBody>
      </p:sp>
      <p:pic>
        <p:nvPicPr>
          <p:cNvPr id="105477" name="Picture 5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19250" y="7173913"/>
            <a:ext cx="762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AutoShape 8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179388" y="6308725"/>
            <a:ext cx="792162" cy="360363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4D4D4D"/>
              </a:gs>
              <a:gs pos="50000">
                <a:srgbClr val="B2B2B2"/>
              </a:gs>
              <a:gs pos="100000">
                <a:srgbClr val="4D4D4D"/>
              </a:gs>
            </a:gsLst>
            <a:lin ang="0" scaled="1"/>
          </a:gradFill>
          <a:ln w="38100">
            <a:solidFill>
              <a:srgbClr val="33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 spd="med">
    <p:random/>
    <p:sndAc>
      <p:stSnd>
        <p:snd r:embed="rId4" name="winlight.wav"/>
      </p:stSnd>
    </p:sndAc>
  </p:transition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5477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53882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US" sz="5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Oh no!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3276600"/>
            <a:ext cx="4419600" cy="9906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800">
                <a:solidFill>
                  <a:schemeClr val="accent1"/>
                </a:solidFill>
                <a:latin typeface="Goudy Stout" pitchFamily="18" charset="0"/>
              </a:rPr>
              <a:t>That’s incorrect!…</a:t>
            </a:r>
          </a:p>
        </p:txBody>
      </p:sp>
      <p:pic>
        <p:nvPicPr>
          <p:cNvPr id="20484" name="Picture 4" descr="amsad">
            <a:hlinkClick r:id="rId6" action="ppaction://hlinksldjump"/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7" cstate="print"/>
          <a:stretch>
            <a:fillRect/>
          </a:stretch>
        </p:blipFill>
        <p:spPr>
          <a:xfrm>
            <a:off x="5694362" y="2241550"/>
            <a:ext cx="1717675" cy="3594100"/>
          </a:xfrm>
        </p:spPr>
      </p:pic>
      <p:pic>
        <p:nvPicPr>
          <p:cNvPr id="106503" name="Picture 7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468313" y="56610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8" descr="Millionaire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4973638"/>
            <a:ext cx="1884363" cy="188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  <p:sndAc>
      <p:stSnd>
        <p:snd r:embed="rId4" name="wronganswer.wav"/>
      </p:stSnd>
    </p:sndAc>
  </p:transition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650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228600" y="228600"/>
            <a:ext cx="8686800" cy="6400800"/>
          </a:xfrm>
          <a:prstGeom prst="flowChartAlternateProcess">
            <a:avLst/>
          </a:prstGeom>
          <a:gradFill rotWithShape="0">
            <a:gsLst>
              <a:gs pos="0">
                <a:srgbClr val="4D4D4D"/>
              </a:gs>
              <a:gs pos="50000">
                <a:srgbClr val="B2B2B2"/>
              </a:gs>
              <a:gs pos="100000">
                <a:srgbClr val="4D4D4D"/>
              </a:gs>
            </a:gsLst>
            <a:lin ang="0" scaled="1"/>
          </a:gra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075" name="Line 3"/>
          <p:cNvSpPr>
            <a:spLocks noChangeShapeType="1"/>
          </p:cNvSpPr>
          <p:nvPr/>
        </p:nvSpPr>
        <p:spPr bwMode="auto">
          <a:xfrm>
            <a:off x="228600" y="3657600"/>
            <a:ext cx="868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pSp>
        <p:nvGrpSpPr>
          <p:cNvPr id="3076" name="Group 4"/>
          <p:cNvGrpSpPr>
            <a:grpSpLocks/>
          </p:cNvGrpSpPr>
          <p:nvPr/>
        </p:nvGrpSpPr>
        <p:grpSpPr bwMode="auto">
          <a:xfrm>
            <a:off x="250825" y="4005263"/>
            <a:ext cx="8686800" cy="990600"/>
            <a:chOff x="144" y="2496"/>
            <a:chExt cx="5472" cy="624"/>
          </a:xfrm>
        </p:grpSpPr>
        <p:sp>
          <p:nvSpPr>
            <p:cNvPr id="3105" name="Line 5"/>
            <p:cNvSpPr>
              <a:spLocks noChangeShapeType="1"/>
            </p:cNvSpPr>
            <p:nvPr/>
          </p:nvSpPr>
          <p:spPr bwMode="auto">
            <a:xfrm>
              <a:off x="2784" y="2809"/>
              <a:ext cx="192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3106" name="Group 6"/>
            <p:cNvGrpSpPr>
              <a:grpSpLocks/>
            </p:cNvGrpSpPr>
            <p:nvPr/>
          </p:nvGrpSpPr>
          <p:grpSpPr bwMode="auto">
            <a:xfrm>
              <a:off x="2976" y="2496"/>
              <a:ext cx="2640" cy="624"/>
              <a:chOff x="2976" y="2496"/>
              <a:chExt cx="2640" cy="624"/>
            </a:xfrm>
          </p:grpSpPr>
          <p:sp>
            <p:nvSpPr>
              <p:cNvPr id="3110" name="Line 7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111" name="AutoShape 8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3107" name="Group 9"/>
            <p:cNvGrpSpPr>
              <a:grpSpLocks/>
            </p:cNvGrpSpPr>
            <p:nvPr/>
          </p:nvGrpSpPr>
          <p:grpSpPr bwMode="auto">
            <a:xfrm flipH="1">
              <a:off x="144" y="2496"/>
              <a:ext cx="2640" cy="624"/>
              <a:chOff x="2976" y="2496"/>
              <a:chExt cx="2640" cy="624"/>
            </a:xfrm>
          </p:grpSpPr>
          <p:sp>
            <p:nvSpPr>
              <p:cNvPr id="3108" name="Line 10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109" name="AutoShape 11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sp>
        <p:nvSpPr>
          <p:cNvPr id="3077" name="AutoShape 1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953000" y="4322763"/>
            <a:ext cx="3048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sz="2400"/>
          </a:p>
        </p:txBody>
      </p:sp>
      <p:sp>
        <p:nvSpPr>
          <p:cNvPr id="3078" name="AutoShape 14"/>
          <p:cNvSpPr>
            <a:spLocks noChangeArrowheads="1"/>
          </p:cNvSpPr>
          <p:nvPr/>
        </p:nvSpPr>
        <p:spPr bwMode="auto">
          <a:xfrm>
            <a:off x="8153400" y="44196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079" name="AutoShape 1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14400" y="4322763"/>
            <a:ext cx="3048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080" name="AutoShape 17"/>
          <p:cNvSpPr>
            <a:spLocks noChangeArrowheads="1"/>
          </p:cNvSpPr>
          <p:nvPr/>
        </p:nvSpPr>
        <p:spPr bwMode="auto">
          <a:xfrm>
            <a:off x="4114800" y="44196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081" name="Text Box 18"/>
          <p:cNvSpPr txBox="1">
            <a:spLocks noChangeArrowheads="1"/>
          </p:cNvSpPr>
          <p:nvPr/>
        </p:nvSpPr>
        <p:spPr bwMode="auto">
          <a:xfrm>
            <a:off x="1295400" y="4322763"/>
            <a:ext cx="3048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solidFill>
                  <a:srgbClr val="FF9933"/>
                </a:solidFill>
                <a:latin typeface="Arial Black" pitchFamily="34" charset="0"/>
              </a:rPr>
              <a:t>A:</a:t>
            </a:r>
            <a:endParaRPr lang="en-US" sz="2800">
              <a:latin typeface="Arial" charset="0"/>
            </a:endParaRPr>
          </a:p>
        </p:txBody>
      </p:sp>
      <p:sp>
        <p:nvSpPr>
          <p:cNvPr id="3082" name="Text Box 19"/>
          <p:cNvSpPr txBox="1">
            <a:spLocks noChangeArrowheads="1"/>
          </p:cNvSpPr>
          <p:nvPr/>
        </p:nvSpPr>
        <p:spPr bwMode="auto">
          <a:xfrm>
            <a:off x="5334000" y="4322763"/>
            <a:ext cx="3048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solidFill>
                  <a:srgbClr val="FF9933"/>
                </a:solidFill>
                <a:latin typeface="Arial Black" pitchFamily="34" charset="0"/>
              </a:rPr>
              <a:t>B:</a:t>
            </a:r>
            <a:endParaRPr lang="en-US" sz="2800">
              <a:latin typeface="Arial" charset="0"/>
            </a:endParaRPr>
          </a:p>
        </p:txBody>
      </p:sp>
      <p:sp>
        <p:nvSpPr>
          <p:cNvPr id="3083" name="Text Box 20"/>
          <p:cNvSpPr txBox="1">
            <a:spLocks noChangeArrowheads="1"/>
          </p:cNvSpPr>
          <p:nvPr/>
        </p:nvSpPr>
        <p:spPr bwMode="auto">
          <a:xfrm>
            <a:off x="1600200" y="4267200"/>
            <a:ext cx="1819275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1400" b="1" dirty="0">
                <a:solidFill>
                  <a:srgbClr val="C0C0C0"/>
                </a:solidFill>
                <a:latin typeface="Arial" charset="0"/>
              </a:rPr>
              <a:t>Liver and lungs</a:t>
            </a:r>
            <a:endParaRPr lang="en-US" sz="1400" b="1" dirty="0">
              <a:solidFill>
                <a:srgbClr val="C0C0C0"/>
              </a:solidFill>
              <a:latin typeface="Arial" charset="0"/>
            </a:endParaRPr>
          </a:p>
        </p:txBody>
      </p:sp>
      <p:sp>
        <p:nvSpPr>
          <p:cNvPr id="3084" name="Text Box 21"/>
          <p:cNvSpPr txBox="1">
            <a:spLocks noChangeArrowheads="1"/>
          </p:cNvSpPr>
          <p:nvPr/>
        </p:nvSpPr>
        <p:spPr bwMode="auto">
          <a:xfrm>
            <a:off x="5715000" y="4267200"/>
            <a:ext cx="2133600" cy="52322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1400" b="1" dirty="0">
                <a:solidFill>
                  <a:srgbClr val="C0C0C0"/>
                </a:solidFill>
                <a:latin typeface="Arial" charset="0"/>
              </a:rPr>
              <a:t>Intestines and blood vessels</a:t>
            </a:r>
            <a:endParaRPr lang="en-US" sz="1400" b="1" dirty="0">
              <a:solidFill>
                <a:srgbClr val="C0C0C0"/>
              </a:solidFill>
              <a:latin typeface="Arial" charset="0"/>
            </a:endParaRPr>
          </a:p>
        </p:txBody>
      </p:sp>
      <p:grpSp>
        <p:nvGrpSpPr>
          <p:cNvPr id="3085" name="Group 22"/>
          <p:cNvGrpSpPr>
            <a:grpSpLocks/>
          </p:cNvGrpSpPr>
          <p:nvPr/>
        </p:nvGrpSpPr>
        <p:grpSpPr bwMode="auto">
          <a:xfrm>
            <a:off x="1331913" y="476250"/>
            <a:ext cx="6624637" cy="1657350"/>
            <a:chOff x="432" y="384"/>
            <a:chExt cx="4944" cy="1728"/>
          </a:xfrm>
        </p:grpSpPr>
        <p:sp>
          <p:nvSpPr>
            <p:cNvPr id="3102" name="AutoShape 23"/>
            <p:cNvSpPr>
              <a:spLocks noChangeArrowheads="1"/>
            </p:cNvSpPr>
            <p:nvPr/>
          </p:nvSpPr>
          <p:spPr bwMode="auto">
            <a:xfrm>
              <a:off x="432" y="384"/>
              <a:ext cx="4944" cy="1728"/>
            </a:xfrm>
            <a:prstGeom prst="flowChartAlternateProcess">
              <a:avLst/>
            </a:prstGeom>
            <a:solidFill>
              <a:schemeClr val="tx1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2400" dirty="0">
                  <a:solidFill>
                    <a:srgbClr val="C0C0C0"/>
                  </a:solidFill>
                  <a:latin typeface="Arial" charset="0"/>
                </a:rPr>
                <a:t>£100</a:t>
              </a:r>
            </a:p>
            <a:p>
              <a:r>
                <a:rPr lang="en-GB" sz="2400" dirty="0">
                  <a:solidFill>
                    <a:srgbClr val="C0C0C0"/>
                  </a:solidFill>
                  <a:latin typeface="Arial" charset="0"/>
                  <a:cs typeface="Arial" charset="0"/>
                </a:rPr>
                <a:t>Smoking cigarettes damages </a:t>
              </a:r>
              <a:r>
                <a:rPr lang="en-GB" sz="2000" dirty="0">
                  <a:solidFill>
                    <a:schemeClr val="hlink"/>
                  </a:solidFill>
                  <a:latin typeface="Arial" charset="0"/>
                  <a:cs typeface="Arial" charset="0"/>
                </a:rPr>
                <a:t>….?</a:t>
              </a:r>
              <a:r>
                <a:rPr lang="en-US" sz="2000" dirty="0">
                  <a:solidFill>
                    <a:srgbClr val="C0C0C0"/>
                  </a:solidFill>
                  <a:latin typeface="Arial" charset="0"/>
                  <a:cs typeface="Arial" charset="0"/>
                </a:rPr>
                <a:t> </a:t>
              </a:r>
            </a:p>
          </p:txBody>
        </p:sp>
        <p:sp>
          <p:nvSpPr>
            <p:cNvPr id="3103" name="AutoShape 24"/>
            <p:cNvSpPr>
              <a:spLocks noChangeArrowheads="1"/>
            </p:cNvSpPr>
            <p:nvPr/>
          </p:nvSpPr>
          <p:spPr bwMode="auto">
            <a:xfrm>
              <a:off x="528" y="1152"/>
              <a:ext cx="192" cy="192"/>
            </a:xfrm>
            <a:prstGeom prst="diamond">
              <a:avLst/>
            </a:prstGeom>
            <a:solidFill>
              <a:srgbClr val="FF9933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104" name="AutoShape 25"/>
            <p:cNvSpPr>
              <a:spLocks noChangeArrowheads="1"/>
            </p:cNvSpPr>
            <p:nvPr/>
          </p:nvSpPr>
          <p:spPr bwMode="auto">
            <a:xfrm>
              <a:off x="5088" y="1152"/>
              <a:ext cx="192" cy="192"/>
            </a:xfrm>
            <a:prstGeom prst="diamond">
              <a:avLst/>
            </a:prstGeom>
            <a:solidFill>
              <a:srgbClr val="FF9933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3086" name="Group 26"/>
          <p:cNvGrpSpPr>
            <a:grpSpLocks/>
          </p:cNvGrpSpPr>
          <p:nvPr/>
        </p:nvGrpSpPr>
        <p:grpSpPr bwMode="auto">
          <a:xfrm>
            <a:off x="228600" y="5334000"/>
            <a:ext cx="8686800" cy="990600"/>
            <a:chOff x="144" y="2496"/>
            <a:chExt cx="5472" cy="624"/>
          </a:xfrm>
        </p:grpSpPr>
        <p:sp>
          <p:nvSpPr>
            <p:cNvPr id="3095" name="Line 27"/>
            <p:cNvSpPr>
              <a:spLocks noChangeShapeType="1"/>
            </p:cNvSpPr>
            <p:nvPr/>
          </p:nvSpPr>
          <p:spPr bwMode="auto">
            <a:xfrm>
              <a:off x="2784" y="2809"/>
              <a:ext cx="192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3096" name="Group 28"/>
            <p:cNvGrpSpPr>
              <a:grpSpLocks/>
            </p:cNvGrpSpPr>
            <p:nvPr/>
          </p:nvGrpSpPr>
          <p:grpSpPr bwMode="auto">
            <a:xfrm>
              <a:off x="2976" y="2496"/>
              <a:ext cx="2640" cy="624"/>
              <a:chOff x="2976" y="2496"/>
              <a:chExt cx="2640" cy="624"/>
            </a:xfrm>
          </p:grpSpPr>
          <p:sp>
            <p:nvSpPr>
              <p:cNvPr id="3100" name="Line 29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101" name="AutoShape 30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3097" name="Group 31"/>
            <p:cNvGrpSpPr>
              <a:grpSpLocks/>
            </p:cNvGrpSpPr>
            <p:nvPr/>
          </p:nvGrpSpPr>
          <p:grpSpPr bwMode="auto">
            <a:xfrm flipH="1">
              <a:off x="144" y="2496"/>
              <a:ext cx="2640" cy="624"/>
              <a:chOff x="2976" y="2496"/>
              <a:chExt cx="2640" cy="624"/>
            </a:xfrm>
          </p:grpSpPr>
          <p:sp>
            <p:nvSpPr>
              <p:cNvPr id="3098" name="Line 32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099" name="AutoShape 33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sp>
        <p:nvSpPr>
          <p:cNvPr id="3087" name="AutoShape 3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953000" y="5694363"/>
            <a:ext cx="3048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sz="1800"/>
          </a:p>
        </p:txBody>
      </p:sp>
      <p:sp>
        <p:nvSpPr>
          <p:cNvPr id="3088" name="AutoShape 36"/>
          <p:cNvSpPr>
            <a:spLocks noChangeArrowheads="1"/>
          </p:cNvSpPr>
          <p:nvPr/>
        </p:nvSpPr>
        <p:spPr bwMode="auto">
          <a:xfrm>
            <a:off x="8153400" y="57912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089" name="AutoShape 38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14400" y="5694363"/>
            <a:ext cx="3048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090" name="AutoShape 39"/>
          <p:cNvSpPr>
            <a:spLocks noChangeArrowheads="1"/>
          </p:cNvSpPr>
          <p:nvPr/>
        </p:nvSpPr>
        <p:spPr bwMode="auto">
          <a:xfrm>
            <a:off x="4114800" y="57912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091" name="Text Box 40"/>
          <p:cNvSpPr txBox="1">
            <a:spLocks noChangeArrowheads="1"/>
          </p:cNvSpPr>
          <p:nvPr/>
        </p:nvSpPr>
        <p:spPr bwMode="auto">
          <a:xfrm>
            <a:off x="1295400" y="5694363"/>
            <a:ext cx="3048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solidFill>
                  <a:srgbClr val="FF9933"/>
                </a:solidFill>
                <a:latin typeface="Arial Black" pitchFamily="34" charset="0"/>
              </a:rPr>
              <a:t>C:</a:t>
            </a:r>
            <a:endParaRPr lang="en-US" sz="2800">
              <a:latin typeface="Arial" charset="0"/>
            </a:endParaRPr>
          </a:p>
        </p:txBody>
      </p:sp>
      <p:sp>
        <p:nvSpPr>
          <p:cNvPr id="3092" name="Text Box 41"/>
          <p:cNvSpPr txBox="1">
            <a:spLocks noChangeArrowheads="1"/>
          </p:cNvSpPr>
          <p:nvPr/>
        </p:nvSpPr>
        <p:spPr bwMode="auto">
          <a:xfrm>
            <a:off x="5334000" y="5694363"/>
            <a:ext cx="3048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solidFill>
                  <a:srgbClr val="FF9933"/>
                </a:solidFill>
                <a:latin typeface="Arial Black" pitchFamily="34" charset="0"/>
              </a:rPr>
              <a:t>D:</a:t>
            </a:r>
            <a:endParaRPr lang="en-US" sz="2800">
              <a:latin typeface="Arial" charset="0"/>
            </a:endParaRPr>
          </a:p>
        </p:txBody>
      </p:sp>
      <p:sp>
        <p:nvSpPr>
          <p:cNvPr id="3093" name="Text Box 42"/>
          <p:cNvSpPr txBox="1">
            <a:spLocks noChangeArrowheads="1"/>
          </p:cNvSpPr>
          <p:nvPr/>
        </p:nvSpPr>
        <p:spPr bwMode="auto">
          <a:xfrm>
            <a:off x="1600200" y="5638800"/>
            <a:ext cx="213360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1400" b="1" dirty="0">
                <a:solidFill>
                  <a:srgbClr val="C0C0C0"/>
                </a:solidFill>
                <a:latin typeface="Arial" charset="0"/>
              </a:rPr>
              <a:t>Pancreas and lungs</a:t>
            </a:r>
            <a:endParaRPr lang="en-US" sz="1400" b="1" dirty="0">
              <a:solidFill>
                <a:srgbClr val="C0C0C0"/>
              </a:solidFill>
              <a:latin typeface="Arial" charset="0"/>
            </a:endParaRPr>
          </a:p>
        </p:txBody>
      </p:sp>
      <p:sp>
        <p:nvSpPr>
          <p:cNvPr id="3094" name="Text Box 43"/>
          <p:cNvSpPr txBox="1">
            <a:spLocks noChangeArrowheads="1"/>
          </p:cNvSpPr>
          <p:nvPr/>
        </p:nvSpPr>
        <p:spPr bwMode="auto">
          <a:xfrm>
            <a:off x="5651500" y="5661025"/>
            <a:ext cx="2133600" cy="52322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1" dirty="0">
                <a:solidFill>
                  <a:srgbClr val="C0C0C0"/>
                </a:solidFill>
                <a:latin typeface="Arial" charset="0"/>
              </a:rPr>
              <a:t>Lungs and blood vessels</a:t>
            </a:r>
          </a:p>
        </p:txBody>
      </p:sp>
    </p:spTree>
  </p:cSld>
  <p:clrMapOvr>
    <a:masterClrMapping/>
  </p:clrMapOvr>
  <p:transition spd="med">
    <p:random/>
    <p:sndAc>
      <p:stSnd loop="1">
        <p:snd r:embed="rId2" name="bgmusic.wav"/>
      </p:stSnd>
    </p:sndAc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/>
          <p:cNvSpPr>
            <a:spLocks noChangeArrowheads="1"/>
          </p:cNvSpPr>
          <p:nvPr/>
        </p:nvSpPr>
        <p:spPr bwMode="auto">
          <a:xfrm>
            <a:off x="250825" y="260350"/>
            <a:ext cx="8686800" cy="6400800"/>
          </a:xfrm>
          <a:prstGeom prst="flowChartAlternateProcess">
            <a:avLst/>
          </a:prstGeom>
          <a:gradFill rotWithShape="0">
            <a:gsLst>
              <a:gs pos="0">
                <a:srgbClr val="4D4D4D"/>
              </a:gs>
              <a:gs pos="50000">
                <a:srgbClr val="B2B2B2"/>
              </a:gs>
              <a:gs pos="100000">
                <a:srgbClr val="4D4D4D"/>
              </a:gs>
            </a:gsLst>
            <a:lin ang="0" scaled="1"/>
          </a:gra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507" name="Line 3"/>
          <p:cNvSpPr>
            <a:spLocks noChangeShapeType="1"/>
          </p:cNvSpPr>
          <p:nvPr/>
        </p:nvSpPr>
        <p:spPr bwMode="auto">
          <a:xfrm>
            <a:off x="228600" y="3657600"/>
            <a:ext cx="868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pSp>
        <p:nvGrpSpPr>
          <p:cNvPr id="21508" name="Group 4"/>
          <p:cNvGrpSpPr>
            <a:grpSpLocks/>
          </p:cNvGrpSpPr>
          <p:nvPr/>
        </p:nvGrpSpPr>
        <p:grpSpPr bwMode="auto">
          <a:xfrm>
            <a:off x="179388" y="3789363"/>
            <a:ext cx="8686800" cy="1379537"/>
            <a:chOff x="144" y="2496"/>
            <a:chExt cx="5472" cy="624"/>
          </a:xfrm>
        </p:grpSpPr>
        <p:sp>
          <p:nvSpPr>
            <p:cNvPr id="21537" name="Line 5"/>
            <p:cNvSpPr>
              <a:spLocks noChangeShapeType="1"/>
            </p:cNvSpPr>
            <p:nvPr/>
          </p:nvSpPr>
          <p:spPr bwMode="auto">
            <a:xfrm>
              <a:off x="2784" y="2809"/>
              <a:ext cx="192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21538" name="Group 6"/>
            <p:cNvGrpSpPr>
              <a:grpSpLocks/>
            </p:cNvGrpSpPr>
            <p:nvPr/>
          </p:nvGrpSpPr>
          <p:grpSpPr bwMode="auto">
            <a:xfrm>
              <a:off x="2976" y="2496"/>
              <a:ext cx="2640" cy="624"/>
              <a:chOff x="2976" y="2496"/>
              <a:chExt cx="2640" cy="624"/>
            </a:xfrm>
          </p:grpSpPr>
          <p:sp>
            <p:nvSpPr>
              <p:cNvPr id="21542" name="Line 7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543" name="AutoShape 8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21539" name="Group 9"/>
            <p:cNvGrpSpPr>
              <a:grpSpLocks/>
            </p:cNvGrpSpPr>
            <p:nvPr/>
          </p:nvGrpSpPr>
          <p:grpSpPr bwMode="auto">
            <a:xfrm flipH="1">
              <a:off x="144" y="2496"/>
              <a:ext cx="2640" cy="624"/>
              <a:chOff x="2976" y="2496"/>
              <a:chExt cx="2640" cy="624"/>
            </a:xfrm>
          </p:grpSpPr>
          <p:sp>
            <p:nvSpPr>
              <p:cNvPr id="21540" name="Line 10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541" name="AutoShape 11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sp>
        <p:nvSpPr>
          <p:cNvPr id="21509" name="AutoShape 1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953000" y="4322763"/>
            <a:ext cx="3048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510" name="AutoShape 13"/>
          <p:cNvSpPr>
            <a:spLocks noChangeArrowheads="1"/>
          </p:cNvSpPr>
          <p:nvPr/>
        </p:nvSpPr>
        <p:spPr bwMode="auto">
          <a:xfrm>
            <a:off x="8153400" y="44196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511" name="AutoShape 1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14400" y="4322763"/>
            <a:ext cx="3048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512" name="AutoShape 15"/>
          <p:cNvSpPr>
            <a:spLocks noChangeArrowheads="1"/>
          </p:cNvSpPr>
          <p:nvPr/>
        </p:nvSpPr>
        <p:spPr bwMode="auto">
          <a:xfrm>
            <a:off x="4114800" y="44196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513" name="Text Box 16"/>
          <p:cNvSpPr txBox="1">
            <a:spLocks noChangeArrowheads="1"/>
          </p:cNvSpPr>
          <p:nvPr/>
        </p:nvSpPr>
        <p:spPr bwMode="auto">
          <a:xfrm>
            <a:off x="1295400" y="4322763"/>
            <a:ext cx="3048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solidFill>
                  <a:srgbClr val="FF9933"/>
                </a:solidFill>
                <a:latin typeface="Arial Black" pitchFamily="34" charset="0"/>
              </a:rPr>
              <a:t>A:</a:t>
            </a:r>
            <a:endParaRPr lang="en-US" sz="2800">
              <a:latin typeface="Arial" charset="0"/>
            </a:endParaRPr>
          </a:p>
        </p:txBody>
      </p:sp>
      <p:sp>
        <p:nvSpPr>
          <p:cNvPr id="21514" name="Text Box 17"/>
          <p:cNvSpPr txBox="1">
            <a:spLocks noChangeArrowheads="1"/>
          </p:cNvSpPr>
          <p:nvPr/>
        </p:nvSpPr>
        <p:spPr bwMode="auto">
          <a:xfrm>
            <a:off x="5334000" y="4322763"/>
            <a:ext cx="3048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solidFill>
                  <a:srgbClr val="FF9933"/>
                </a:solidFill>
                <a:latin typeface="Arial Black" pitchFamily="34" charset="0"/>
              </a:rPr>
              <a:t>B:</a:t>
            </a:r>
            <a:endParaRPr lang="en-US" sz="2800">
              <a:latin typeface="Arial" charset="0"/>
            </a:endParaRPr>
          </a:p>
        </p:txBody>
      </p:sp>
      <p:sp>
        <p:nvSpPr>
          <p:cNvPr id="21515" name="Text Box 18"/>
          <p:cNvSpPr txBox="1">
            <a:spLocks noChangeArrowheads="1"/>
          </p:cNvSpPr>
          <p:nvPr/>
        </p:nvSpPr>
        <p:spPr bwMode="auto">
          <a:xfrm>
            <a:off x="1600200" y="4267200"/>
            <a:ext cx="2133600" cy="5232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1" dirty="0">
                <a:solidFill>
                  <a:srgbClr val="C0C0C0"/>
                </a:solidFill>
                <a:latin typeface="Arial" charset="0"/>
              </a:rPr>
              <a:t>Memory &amp; liver problems </a:t>
            </a:r>
          </a:p>
        </p:txBody>
      </p:sp>
      <p:sp>
        <p:nvSpPr>
          <p:cNvPr id="21516" name="Text Box 19"/>
          <p:cNvSpPr txBox="1">
            <a:spLocks noChangeArrowheads="1"/>
          </p:cNvSpPr>
          <p:nvPr/>
        </p:nvSpPr>
        <p:spPr bwMode="auto">
          <a:xfrm>
            <a:off x="5715000" y="4267200"/>
            <a:ext cx="2133600" cy="52322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1400" b="1" dirty="0">
                <a:solidFill>
                  <a:srgbClr val="C0C0C0"/>
                </a:solidFill>
                <a:latin typeface="Arial" charset="0"/>
              </a:rPr>
              <a:t>Respiratory &amp; intestinal problems</a:t>
            </a:r>
            <a:endParaRPr lang="en-US" sz="1400" b="1" dirty="0">
              <a:solidFill>
                <a:srgbClr val="C0C0C0"/>
              </a:solidFill>
              <a:latin typeface="Arial" charset="0"/>
            </a:endParaRPr>
          </a:p>
        </p:txBody>
      </p:sp>
      <p:grpSp>
        <p:nvGrpSpPr>
          <p:cNvPr id="21517" name="Group 20"/>
          <p:cNvGrpSpPr>
            <a:grpSpLocks/>
          </p:cNvGrpSpPr>
          <p:nvPr/>
        </p:nvGrpSpPr>
        <p:grpSpPr bwMode="auto">
          <a:xfrm>
            <a:off x="685800" y="609600"/>
            <a:ext cx="7847013" cy="1450975"/>
            <a:chOff x="432" y="384"/>
            <a:chExt cx="4944" cy="2461"/>
          </a:xfrm>
        </p:grpSpPr>
        <p:sp>
          <p:nvSpPr>
            <p:cNvPr id="21534" name="AutoShape 21"/>
            <p:cNvSpPr>
              <a:spLocks noChangeArrowheads="1"/>
            </p:cNvSpPr>
            <p:nvPr/>
          </p:nvSpPr>
          <p:spPr bwMode="auto">
            <a:xfrm>
              <a:off x="432" y="384"/>
              <a:ext cx="4944" cy="2461"/>
            </a:xfrm>
            <a:prstGeom prst="flowChartAlternateProcess">
              <a:avLst/>
            </a:prstGeom>
            <a:solidFill>
              <a:schemeClr val="tx1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2400" dirty="0">
                  <a:solidFill>
                    <a:srgbClr val="C0C0C0"/>
                  </a:solidFill>
                  <a:latin typeface="Arial" charset="0"/>
                </a:rPr>
                <a:t>£4,000</a:t>
              </a:r>
            </a:p>
            <a:p>
              <a:r>
                <a:rPr lang="en-US" sz="2400" dirty="0">
                  <a:solidFill>
                    <a:srgbClr val="C0C0C0"/>
                  </a:solidFill>
                  <a:latin typeface="Arial" charset="0"/>
                </a:rPr>
                <a:t>Regularly use of cannabis can lead to…. </a:t>
              </a:r>
              <a:endParaRPr lang="en-US" sz="2000" dirty="0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21535" name="AutoShape 22"/>
            <p:cNvSpPr>
              <a:spLocks noChangeArrowheads="1"/>
            </p:cNvSpPr>
            <p:nvPr/>
          </p:nvSpPr>
          <p:spPr bwMode="auto">
            <a:xfrm>
              <a:off x="528" y="1152"/>
              <a:ext cx="192" cy="192"/>
            </a:xfrm>
            <a:prstGeom prst="diamond">
              <a:avLst/>
            </a:prstGeom>
            <a:solidFill>
              <a:srgbClr val="FF9933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536" name="AutoShape 23"/>
            <p:cNvSpPr>
              <a:spLocks noChangeArrowheads="1"/>
            </p:cNvSpPr>
            <p:nvPr/>
          </p:nvSpPr>
          <p:spPr bwMode="auto">
            <a:xfrm>
              <a:off x="5088" y="1152"/>
              <a:ext cx="192" cy="192"/>
            </a:xfrm>
            <a:prstGeom prst="diamond">
              <a:avLst/>
            </a:prstGeom>
            <a:solidFill>
              <a:srgbClr val="FF9933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21518" name="Group 24"/>
          <p:cNvGrpSpPr>
            <a:grpSpLocks/>
          </p:cNvGrpSpPr>
          <p:nvPr/>
        </p:nvGrpSpPr>
        <p:grpSpPr bwMode="auto">
          <a:xfrm>
            <a:off x="179388" y="5229225"/>
            <a:ext cx="8686800" cy="1335088"/>
            <a:chOff x="144" y="2496"/>
            <a:chExt cx="5472" cy="624"/>
          </a:xfrm>
        </p:grpSpPr>
        <p:sp>
          <p:nvSpPr>
            <p:cNvPr id="21527" name="Line 25"/>
            <p:cNvSpPr>
              <a:spLocks noChangeShapeType="1"/>
            </p:cNvSpPr>
            <p:nvPr/>
          </p:nvSpPr>
          <p:spPr bwMode="auto">
            <a:xfrm>
              <a:off x="2784" y="2809"/>
              <a:ext cx="192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21528" name="Group 26"/>
            <p:cNvGrpSpPr>
              <a:grpSpLocks/>
            </p:cNvGrpSpPr>
            <p:nvPr/>
          </p:nvGrpSpPr>
          <p:grpSpPr bwMode="auto">
            <a:xfrm>
              <a:off x="2976" y="2496"/>
              <a:ext cx="2640" cy="624"/>
              <a:chOff x="2976" y="2496"/>
              <a:chExt cx="2640" cy="624"/>
            </a:xfrm>
          </p:grpSpPr>
          <p:sp>
            <p:nvSpPr>
              <p:cNvPr id="21532" name="Line 27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533" name="AutoShape 28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21529" name="Group 29"/>
            <p:cNvGrpSpPr>
              <a:grpSpLocks/>
            </p:cNvGrpSpPr>
            <p:nvPr/>
          </p:nvGrpSpPr>
          <p:grpSpPr bwMode="auto">
            <a:xfrm flipH="1">
              <a:off x="144" y="2496"/>
              <a:ext cx="2640" cy="624"/>
              <a:chOff x="2976" y="2496"/>
              <a:chExt cx="2640" cy="624"/>
            </a:xfrm>
          </p:grpSpPr>
          <p:sp>
            <p:nvSpPr>
              <p:cNvPr id="21530" name="Line 30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531" name="AutoShape 31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sp>
        <p:nvSpPr>
          <p:cNvPr id="21519" name="AutoShape 32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953000" y="5694363"/>
            <a:ext cx="3048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520" name="AutoShape 33"/>
          <p:cNvSpPr>
            <a:spLocks noChangeArrowheads="1"/>
          </p:cNvSpPr>
          <p:nvPr/>
        </p:nvSpPr>
        <p:spPr bwMode="auto">
          <a:xfrm>
            <a:off x="8153400" y="57912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521" name="AutoShape 3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14400" y="5694363"/>
            <a:ext cx="3048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522" name="AutoShape 35"/>
          <p:cNvSpPr>
            <a:spLocks noChangeArrowheads="1"/>
          </p:cNvSpPr>
          <p:nvPr/>
        </p:nvSpPr>
        <p:spPr bwMode="auto">
          <a:xfrm>
            <a:off x="4114800" y="57912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523" name="Text Box 36"/>
          <p:cNvSpPr txBox="1">
            <a:spLocks noChangeArrowheads="1"/>
          </p:cNvSpPr>
          <p:nvPr/>
        </p:nvSpPr>
        <p:spPr bwMode="auto">
          <a:xfrm>
            <a:off x="1295400" y="5694363"/>
            <a:ext cx="3048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solidFill>
                  <a:srgbClr val="FF9933"/>
                </a:solidFill>
                <a:latin typeface="Arial Black" pitchFamily="34" charset="0"/>
              </a:rPr>
              <a:t>C:</a:t>
            </a:r>
            <a:endParaRPr lang="en-US" sz="2800">
              <a:latin typeface="Arial" charset="0"/>
            </a:endParaRPr>
          </a:p>
        </p:txBody>
      </p:sp>
      <p:sp>
        <p:nvSpPr>
          <p:cNvPr id="21524" name="Text Box 37"/>
          <p:cNvSpPr txBox="1">
            <a:spLocks noChangeArrowheads="1"/>
          </p:cNvSpPr>
          <p:nvPr/>
        </p:nvSpPr>
        <p:spPr bwMode="auto">
          <a:xfrm>
            <a:off x="5334000" y="5694363"/>
            <a:ext cx="3048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solidFill>
                  <a:srgbClr val="FF9933"/>
                </a:solidFill>
                <a:latin typeface="Arial Black" pitchFamily="34" charset="0"/>
              </a:rPr>
              <a:t>D:</a:t>
            </a:r>
            <a:endParaRPr lang="en-US" sz="2800">
              <a:latin typeface="Arial" charset="0"/>
            </a:endParaRPr>
          </a:p>
        </p:txBody>
      </p:sp>
      <p:sp>
        <p:nvSpPr>
          <p:cNvPr id="21525" name="Text Box 38"/>
          <p:cNvSpPr txBox="1">
            <a:spLocks noChangeArrowheads="1"/>
          </p:cNvSpPr>
          <p:nvPr/>
        </p:nvSpPr>
        <p:spPr bwMode="auto">
          <a:xfrm>
            <a:off x="1600200" y="5638800"/>
            <a:ext cx="2133600" cy="5232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1" dirty="0">
                <a:solidFill>
                  <a:srgbClr val="C0C0C0"/>
                </a:solidFill>
                <a:latin typeface="Arial" charset="0"/>
              </a:rPr>
              <a:t>Mental health and heart problems</a:t>
            </a:r>
          </a:p>
        </p:txBody>
      </p:sp>
      <p:sp>
        <p:nvSpPr>
          <p:cNvPr id="21526" name="Text Box 39"/>
          <p:cNvSpPr txBox="1">
            <a:spLocks noChangeArrowheads="1"/>
          </p:cNvSpPr>
          <p:nvPr/>
        </p:nvSpPr>
        <p:spPr bwMode="auto">
          <a:xfrm>
            <a:off x="5508625" y="5445125"/>
            <a:ext cx="2303463" cy="95410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1" dirty="0">
                <a:solidFill>
                  <a:srgbClr val="C0C0C0"/>
                </a:solidFill>
                <a:latin typeface="Arial" charset="0"/>
              </a:rPr>
              <a:t>Mental health,  respiratory system, concentration &amp; fertility problems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random/>
    <p:sndAc>
      <p:stSnd loop="1">
        <p:snd r:embed="rId2" name="bgmusic.wav"/>
      </p:stSnd>
    </p:sndAc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74053" dir="3542175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US" sz="60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Very good!</a:t>
            </a:r>
          </a:p>
        </p:txBody>
      </p:sp>
      <p:pic>
        <p:nvPicPr>
          <p:cNvPr id="22532" name="Picture 10" descr="button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250825" y="6237288"/>
            <a:ext cx="842963" cy="411162"/>
          </a:xfrm>
        </p:spPr>
      </p:pic>
      <p:pic>
        <p:nvPicPr>
          <p:cNvPr id="107525" name="Picture 5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684213" y="5805488"/>
            <a:ext cx="762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  <p:sndAc>
      <p:stSnd>
        <p:snd r:embed="rId4" name="winlight.wav"/>
      </p:stSnd>
    </p:sndAc>
  </p:transition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7525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53882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US" sz="5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Incorrect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3276600"/>
            <a:ext cx="4419600" cy="990600"/>
          </a:xfrm>
        </p:spPr>
        <p:txBody>
          <a:bodyPr/>
          <a:lstStyle/>
          <a:p>
            <a:pPr algn="ctr">
              <a:buFontTx/>
              <a:buNone/>
            </a:pPr>
            <a:r>
              <a:rPr lang="en-GB" sz="2400">
                <a:solidFill>
                  <a:schemeClr val="accent1"/>
                </a:solidFill>
                <a:latin typeface="Goudy Stout" pitchFamily="18" charset="0"/>
              </a:rPr>
              <a:t>So near and yet so far!</a:t>
            </a:r>
          </a:p>
        </p:txBody>
      </p:sp>
      <p:pic>
        <p:nvPicPr>
          <p:cNvPr id="23556" name="Picture 4" descr="amsad">
            <a:hlinkClick r:id="rId6" action="ppaction://hlinksldjump"/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7" cstate="print"/>
          <a:stretch>
            <a:fillRect/>
          </a:stretch>
        </p:blipFill>
        <p:spPr>
          <a:xfrm>
            <a:off x="5694362" y="2241550"/>
            <a:ext cx="1717675" cy="3594100"/>
          </a:xfrm>
        </p:spPr>
      </p:pic>
      <p:pic>
        <p:nvPicPr>
          <p:cNvPr id="108550" name="Picture 6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468313" y="57340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7" descr="Millionaire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4902200"/>
            <a:ext cx="1955800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  <p:sndAc>
      <p:stSnd>
        <p:snd r:embed="rId4" name="wronganswer.wav"/>
      </p:stSnd>
    </p:sndAc>
  </p:transition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8550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/>
          <p:cNvSpPr>
            <a:spLocks noChangeArrowheads="1"/>
          </p:cNvSpPr>
          <p:nvPr/>
        </p:nvSpPr>
        <p:spPr bwMode="auto">
          <a:xfrm>
            <a:off x="228600" y="228600"/>
            <a:ext cx="8686800" cy="6400800"/>
          </a:xfrm>
          <a:prstGeom prst="flowChartAlternateProcess">
            <a:avLst/>
          </a:prstGeom>
          <a:gradFill rotWithShape="0">
            <a:gsLst>
              <a:gs pos="0">
                <a:srgbClr val="4D4D4D"/>
              </a:gs>
              <a:gs pos="50000">
                <a:srgbClr val="B2B2B2"/>
              </a:gs>
              <a:gs pos="100000">
                <a:srgbClr val="4D4D4D"/>
              </a:gs>
            </a:gsLst>
            <a:lin ang="0" scaled="1"/>
          </a:gra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579" name="Line 3"/>
          <p:cNvSpPr>
            <a:spLocks noChangeShapeType="1"/>
          </p:cNvSpPr>
          <p:nvPr/>
        </p:nvSpPr>
        <p:spPr bwMode="auto">
          <a:xfrm>
            <a:off x="228600" y="3657600"/>
            <a:ext cx="868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pSp>
        <p:nvGrpSpPr>
          <p:cNvPr id="24580" name="Group 4"/>
          <p:cNvGrpSpPr>
            <a:grpSpLocks/>
          </p:cNvGrpSpPr>
          <p:nvPr/>
        </p:nvGrpSpPr>
        <p:grpSpPr bwMode="auto">
          <a:xfrm>
            <a:off x="228600" y="3962400"/>
            <a:ext cx="8686800" cy="990600"/>
            <a:chOff x="144" y="2496"/>
            <a:chExt cx="5472" cy="624"/>
          </a:xfrm>
        </p:grpSpPr>
        <p:sp>
          <p:nvSpPr>
            <p:cNvPr id="24609" name="Line 5"/>
            <p:cNvSpPr>
              <a:spLocks noChangeShapeType="1"/>
            </p:cNvSpPr>
            <p:nvPr/>
          </p:nvSpPr>
          <p:spPr bwMode="auto">
            <a:xfrm>
              <a:off x="2784" y="2809"/>
              <a:ext cx="192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24610" name="Group 6"/>
            <p:cNvGrpSpPr>
              <a:grpSpLocks/>
            </p:cNvGrpSpPr>
            <p:nvPr/>
          </p:nvGrpSpPr>
          <p:grpSpPr bwMode="auto">
            <a:xfrm>
              <a:off x="2976" y="2496"/>
              <a:ext cx="2640" cy="624"/>
              <a:chOff x="2976" y="2496"/>
              <a:chExt cx="2640" cy="624"/>
            </a:xfrm>
          </p:grpSpPr>
          <p:sp>
            <p:nvSpPr>
              <p:cNvPr id="24614" name="Line 7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615" name="AutoShape 8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24611" name="Group 9"/>
            <p:cNvGrpSpPr>
              <a:grpSpLocks/>
            </p:cNvGrpSpPr>
            <p:nvPr/>
          </p:nvGrpSpPr>
          <p:grpSpPr bwMode="auto">
            <a:xfrm flipH="1">
              <a:off x="144" y="2496"/>
              <a:ext cx="2640" cy="624"/>
              <a:chOff x="2976" y="2496"/>
              <a:chExt cx="2640" cy="624"/>
            </a:xfrm>
          </p:grpSpPr>
          <p:sp>
            <p:nvSpPr>
              <p:cNvPr id="24612" name="Line 10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613" name="AutoShape 11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sp>
        <p:nvSpPr>
          <p:cNvPr id="24581" name="AutoShape 1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953000" y="4322763"/>
            <a:ext cx="3048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582" name="AutoShape 13"/>
          <p:cNvSpPr>
            <a:spLocks noChangeArrowheads="1"/>
          </p:cNvSpPr>
          <p:nvPr/>
        </p:nvSpPr>
        <p:spPr bwMode="auto">
          <a:xfrm>
            <a:off x="8153400" y="44196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583" name="AutoShape 1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14400" y="4322763"/>
            <a:ext cx="3048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584" name="AutoShape 15"/>
          <p:cNvSpPr>
            <a:spLocks noChangeArrowheads="1"/>
          </p:cNvSpPr>
          <p:nvPr/>
        </p:nvSpPr>
        <p:spPr bwMode="auto">
          <a:xfrm>
            <a:off x="4114800" y="44196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585" name="Text Box 16"/>
          <p:cNvSpPr txBox="1">
            <a:spLocks noChangeArrowheads="1"/>
          </p:cNvSpPr>
          <p:nvPr/>
        </p:nvSpPr>
        <p:spPr bwMode="auto">
          <a:xfrm>
            <a:off x="1295400" y="4322763"/>
            <a:ext cx="3048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solidFill>
                  <a:srgbClr val="FF9933"/>
                </a:solidFill>
                <a:latin typeface="Arial Black" pitchFamily="34" charset="0"/>
              </a:rPr>
              <a:t>A:</a:t>
            </a:r>
            <a:endParaRPr lang="en-US" sz="2800">
              <a:latin typeface="Arial" charset="0"/>
            </a:endParaRPr>
          </a:p>
        </p:txBody>
      </p:sp>
      <p:sp>
        <p:nvSpPr>
          <p:cNvPr id="24586" name="Text Box 17"/>
          <p:cNvSpPr txBox="1">
            <a:spLocks noChangeArrowheads="1"/>
          </p:cNvSpPr>
          <p:nvPr/>
        </p:nvSpPr>
        <p:spPr bwMode="auto">
          <a:xfrm>
            <a:off x="5334000" y="4322763"/>
            <a:ext cx="3048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solidFill>
                  <a:srgbClr val="FF9933"/>
                </a:solidFill>
                <a:latin typeface="Arial Black" pitchFamily="34" charset="0"/>
              </a:rPr>
              <a:t>B:</a:t>
            </a:r>
            <a:endParaRPr lang="en-US" sz="2800">
              <a:latin typeface="Arial" charset="0"/>
            </a:endParaRPr>
          </a:p>
        </p:txBody>
      </p:sp>
      <p:sp>
        <p:nvSpPr>
          <p:cNvPr id="24587" name="Text Box 18"/>
          <p:cNvSpPr txBox="1">
            <a:spLocks noChangeArrowheads="1"/>
          </p:cNvSpPr>
          <p:nvPr/>
        </p:nvSpPr>
        <p:spPr bwMode="auto">
          <a:xfrm>
            <a:off x="1600200" y="4267200"/>
            <a:ext cx="2133600" cy="6334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20000"/>
              </a:spcBef>
            </a:pPr>
            <a:r>
              <a:rPr lang="en-GB" sz="1400" b="1">
                <a:solidFill>
                  <a:schemeClr val="hlink"/>
                </a:solidFill>
                <a:latin typeface="Arial" charset="0"/>
              </a:rPr>
              <a:t>Carbon dioxide and tar</a:t>
            </a:r>
          </a:p>
          <a:p>
            <a:pPr algn="l">
              <a:spcBef>
                <a:spcPct val="50000"/>
              </a:spcBef>
            </a:pPr>
            <a:endParaRPr lang="en-US" sz="1400" b="1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24588" name="Text Box 19"/>
          <p:cNvSpPr txBox="1">
            <a:spLocks noChangeArrowheads="1"/>
          </p:cNvSpPr>
          <p:nvPr/>
        </p:nvSpPr>
        <p:spPr bwMode="auto">
          <a:xfrm>
            <a:off x="5651500" y="4076700"/>
            <a:ext cx="2133600" cy="8461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20000"/>
              </a:spcBef>
            </a:pPr>
            <a:r>
              <a:rPr lang="en-GB" sz="1400" b="1">
                <a:solidFill>
                  <a:schemeClr val="hlink"/>
                </a:solidFill>
                <a:latin typeface="Arial" charset="0"/>
              </a:rPr>
              <a:t>Carbon monoxide and nicotine</a:t>
            </a:r>
          </a:p>
          <a:p>
            <a:pPr algn="l">
              <a:spcBef>
                <a:spcPct val="50000"/>
              </a:spcBef>
            </a:pPr>
            <a:endParaRPr lang="en-US" sz="1400" b="1">
              <a:solidFill>
                <a:schemeClr val="hlink"/>
              </a:solidFill>
              <a:latin typeface="Arial" charset="0"/>
            </a:endParaRPr>
          </a:p>
        </p:txBody>
      </p:sp>
      <p:grpSp>
        <p:nvGrpSpPr>
          <p:cNvPr id="24589" name="Group 20"/>
          <p:cNvGrpSpPr>
            <a:grpSpLocks/>
          </p:cNvGrpSpPr>
          <p:nvPr/>
        </p:nvGrpSpPr>
        <p:grpSpPr bwMode="auto">
          <a:xfrm>
            <a:off x="685800" y="609600"/>
            <a:ext cx="7847013" cy="947738"/>
            <a:chOff x="432" y="384"/>
            <a:chExt cx="4944" cy="1728"/>
          </a:xfrm>
        </p:grpSpPr>
        <p:sp>
          <p:nvSpPr>
            <p:cNvPr id="24606" name="AutoShape 21"/>
            <p:cNvSpPr>
              <a:spLocks noChangeArrowheads="1"/>
            </p:cNvSpPr>
            <p:nvPr/>
          </p:nvSpPr>
          <p:spPr bwMode="auto">
            <a:xfrm>
              <a:off x="432" y="384"/>
              <a:ext cx="4944" cy="1728"/>
            </a:xfrm>
            <a:prstGeom prst="flowChartAlternateProcess">
              <a:avLst/>
            </a:prstGeom>
            <a:solidFill>
              <a:schemeClr val="tx1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2400">
                  <a:solidFill>
                    <a:srgbClr val="C0C0C0"/>
                  </a:solidFill>
                  <a:latin typeface="Arial" charset="0"/>
                </a:rPr>
                <a:t>£8,000</a:t>
              </a:r>
            </a:p>
            <a:p>
              <a:pPr eaLnBrk="1" hangingPunct="1"/>
              <a:r>
                <a:rPr lang="en-GB" sz="2400">
                  <a:solidFill>
                    <a:schemeClr val="hlink"/>
                  </a:solidFill>
                  <a:latin typeface="Arial" charset="0"/>
                </a:rPr>
                <a:t>Cigarette smoke contains mostly... </a:t>
              </a:r>
              <a:endParaRPr lang="en-US" sz="2400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24607" name="AutoShape 22"/>
            <p:cNvSpPr>
              <a:spLocks noChangeArrowheads="1"/>
            </p:cNvSpPr>
            <p:nvPr/>
          </p:nvSpPr>
          <p:spPr bwMode="auto">
            <a:xfrm>
              <a:off x="528" y="1152"/>
              <a:ext cx="192" cy="192"/>
            </a:xfrm>
            <a:prstGeom prst="diamond">
              <a:avLst/>
            </a:prstGeom>
            <a:solidFill>
              <a:srgbClr val="FF9933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608" name="AutoShape 23"/>
            <p:cNvSpPr>
              <a:spLocks noChangeArrowheads="1"/>
            </p:cNvSpPr>
            <p:nvPr/>
          </p:nvSpPr>
          <p:spPr bwMode="auto">
            <a:xfrm>
              <a:off x="5088" y="1152"/>
              <a:ext cx="192" cy="192"/>
            </a:xfrm>
            <a:prstGeom prst="diamond">
              <a:avLst/>
            </a:prstGeom>
            <a:solidFill>
              <a:srgbClr val="FF9933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24590" name="Group 24"/>
          <p:cNvGrpSpPr>
            <a:grpSpLocks/>
          </p:cNvGrpSpPr>
          <p:nvPr/>
        </p:nvGrpSpPr>
        <p:grpSpPr bwMode="auto">
          <a:xfrm>
            <a:off x="228600" y="5334000"/>
            <a:ext cx="8686800" cy="990600"/>
            <a:chOff x="144" y="2496"/>
            <a:chExt cx="5472" cy="624"/>
          </a:xfrm>
        </p:grpSpPr>
        <p:sp>
          <p:nvSpPr>
            <p:cNvPr id="24599" name="Line 25"/>
            <p:cNvSpPr>
              <a:spLocks noChangeShapeType="1"/>
            </p:cNvSpPr>
            <p:nvPr/>
          </p:nvSpPr>
          <p:spPr bwMode="auto">
            <a:xfrm>
              <a:off x="2784" y="2809"/>
              <a:ext cx="192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24600" name="Group 26"/>
            <p:cNvGrpSpPr>
              <a:grpSpLocks/>
            </p:cNvGrpSpPr>
            <p:nvPr/>
          </p:nvGrpSpPr>
          <p:grpSpPr bwMode="auto">
            <a:xfrm>
              <a:off x="2976" y="2496"/>
              <a:ext cx="2640" cy="624"/>
              <a:chOff x="2976" y="2496"/>
              <a:chExt cx="2640" cy="624"/>
            </a:xfrm>
          </p:grpSpPr>
          <p:sp>
            <p:nvSpPr>
              <p:cNvPr id="24604" name="Line 27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605" name="AutoShape 28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24601" name="Group 29"/>
            <p:cNvGrpSpPr>
              <a:grpSpLocks/>
            </p:cNvGrpSpPr>
            <p:nvPr/>
          </p:nvGrpSpPr>
          <p:grpSpPr bwMode="auto">
            <a:xfrm flipH="1">
              <a:off x="144" y="2496"/>
              <a:ext cx="2640" cy="624"/>
              <a:chOff x="2976" y="2496"/>
              <a:chExt cx="2640" cy="624"/>
            </a:xfrm>
          </p:grpSpPr>
          <p:sp>
            <p:nvSpPr>
              <p:cNvPr id="24602" name="Line 30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603" name="AutoShape 31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sp>
        <p:nvSpPr>
          <p:cNvPr id="24591" name="AutoShape 3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953000" y="5694363"/>
            <a:ext cx="3048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592" name="AutoShape 33"/>
          <p:cNvSpPr>
            <a:spLocks noChangeArrowheads="1"/>
          </p:cNvSpPr>
          <p:nvPr/>
        </p:nvSpPr>
        <p:spPr bwMode="auto">
          <a:xfrm>
            <a:off x="8153400" y="57912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593" name="AutoShape 3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14400" y="5694363"/>
            <a:ext cx="3048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594" name="AutoShape 35"/>
          <p:cNvSpPr>
            <a:spLocks noChangeArrowheads="1"/>
          </p:cNvSpPr>
          <p:nvPr/>
        </p:nvSpPr>
        <p:spPr bwMode="auto">
          <a:xfrm>
            <a:off x="4114800" y="57912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595" name="Text Box 36"/>
          <p:cNvSpPr txBox="1">
            <a:spLocks noChangeArrowheads="1"/>
          </p:cNvSpPr>
          <p:nvPr/>
        </p:nvSpPr>
        <p:spPr bwMode="auto">
          <a:xfrm>
            <a:off x="1295400" y="5694363"/>
            <a:ext cx="3048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solidFill>
                  <a:srgbClr val="FF9933"/>
                </a:solidFill>
                <a:latin typeface="Arial Black" pitchFamily="34" charset="0"/>
              </a:rPr>
              <a:t>C:</a:t>
            </a:r>
            <a:endParaRPr lang="en-US" sz="2800">
              <a:latin typeface="Arial" charset="0"/>
            </a:endParaRPr>
          </a:p>
        </p:txBody>
      </p:sp>
      <p:sp>
        <p:nvSpPr>
          <p:cNvPr id="24596" name="Text Box 37"/>
          <p:cNvSpPr txBox="1">
            <a:spLocks noChangeArrowheads="1"/>
          </p:cNvSpPr>
          <p:nvPr/>
        </p:nvSpPr>
        <p:spPr bwMode="auto">
          <a:xfrm>
            <a:off x="5334000" y="5694363"/>
            <a:ext cx="3048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solidFill>
                  <a:srgbClr val="FF9933"/>
                </a:solidFill>
                <a:latin typeface="Arial Black" pitchFamily="34" charset="0"/>
              </a:rPr>
              <a:t>D:</a:t>
            </a:r>
            <a:endParaRPr lang="en-US" sz="2800">
              <a:latin typeface="Arial" charset="0"/>
            </a:endParaRPr>
          </a:p>
        </p:txBody>
      </p:sp>
      <p:sp>
        <p:nvSpPr>
          <p:cNvPr id="24597" name="Text Box 38"/>
          <p:cNvSpPr txBox="1">
            <a:spLocks noChangeArrowheads="1"/>
          </p:cNvSpPr>
          <p:nvPr/>
        </p:nvSpPr>
        <p:spPr bwMode="auto">
          <a:xfrm>
            <a:off x="1619250" y="5589588"/>
            <a:ext cx="2305050" cy="522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1">
                <a:solidFill>
                  <a:schemeClr val="hlink"/>
                </a:solidFill>
                <a:latin typeface="Arial" charset="0"/>
              </a:rPr>
              <a:t>Tar, Carbon Monoxide &amp; nicotine</a:t>
            </a:r>
          </a:p>
        </p:txBody>
      </p:sp>
      <p:sp>
        <p:nvSpPr>
          <p:cNvPr id="24598" name="Text Box 39"/>
          <p:cNvSpPr txBox="1">
            <a:spLocks noChangeArrowheads="1"/>
          </p:cNvSpPr>
          <p:nvPr/>
        </p:nvSpPr>
        <p:spPr bwMode="auto">
          <a:xfrm>
            <a:off x="5651500" y="5589588"/>
            <a:ext cx="2232025" cy="3143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1400" b="1">
                <a:solidFill>
                  <a:schemeClr val="hlink"/>
                </a:solidFill>
                <a:latin typeface="Arial" charset="0"/>
              </a:rPr>
              <a:t>Cancer, tar and ash</a:t>
            </a:r>
            <a:endParaRPr lang="en-US" sz="1400" b="1">
              <a:solidFill>
                <a:schemeClr val="hlink"/>
              </a:solidFill>
              <a:latin typeface="Arial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random/>
    <p:sndAc>
      <p:stSnd loop="1">
        <p:snd r:embed="rId2" name="bgmusic.wav"/>
      </p:stSnd>
    </p:sndAc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74053" dir="3542175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US" sz="60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Very good!</a:t>
            </a:r>
          </a:p>
        </p:txBody>
      </p:sp>
      <p:pic>
        <p:nvPicPr>
          <p:cNvPr id="109573" name="Picture 5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19250" y="7316788"/>
            <a:ext cx="762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AutoShape 8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179388" y="6308725"/>
            <a:ext cx="792162" cy="360363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4D4D4D"/>
              </a:gs>
              <a:gs pos="50000">
                <a:srgbClr val="B2B2B2"/>
              </a:gs>
              <a:gs pos="100000">
                <a:srgbClr val="4D4D4D"/>
              </a:gs>
            </a:gsLst>
            <a:lin ang="0" scaled="1"/>
          </a:gradFill>
          <a:ln w="38100">
            <a:solidFill>
              <a:srgbClr val="33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 spd="med">
    <p:random/>
    <p:sndAc>
      <p:stSnd>
        <p:snd r:embed="rId4" name="winlight.wav"/>
      </p:stSnd>
    </p:sndAc>
  </p:transition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9573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53882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US" sz="5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Sorry!</a:t>
            </a:r>
            <a:endParaRPr lang="en-US">
              <a:latin typeface="Goudy Stout" pitchFamily="18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3276600"/>
            <a:ext cx="4419600" cy="9906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800">
                <a:solidFill>
                  <a:schemeClr val="accent1"/>
                </a:solidFill>
                <a:latin typeface="Goudy Stout" pitchFamily="18" charset="0"/>
              </a:rPr>
              <a:t>That’s incorrect…</a:t>
            </a:r>
          </a:p>
        </p:txBody>
      </p:sp>
      <p:pic>
        <p:nvPicPr>
          <p:cNvPr id="26628" name="Picture 4" descr="amsad">
            <a:hlinkClick r:id="rId6" action="ppaction://hlinksldjump"/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7" cstate="print"/>
          <a:stretch>
            <a:fillRect/>
          </a:stretch>
        </p:blipFill>
        <p:spPr>
          <a:xfrm>
            <a:off x="5694362" y="2241550"/>
            <a:ext cx="1717675" cy="3594100"/>
          </a:xfrm>
        </p:spPr>
      </p:pic>
      <p:pic>
        <p:nvPicPr>
          <p:cNvPr id="110599" name="Picture 7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468313" y="56610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8" descr="Millionaire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4902200"/>
            <a:ext cx="1955800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  <p:sndAc>
      <p:stSnd>
        <p:snd r:embed="rId4" name="wronganswer.wav"/>
      </p:stSnd>
    </p:sndAc>
  </p:transition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0599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2"/>
          <p:cNvSpPr>
            <a:spLocks noChangeArrowheads="1"/>
          </p:cNvSpPr>
          <p:nvPr/>
        </p:nvSpPr>
        <p:spPr bwMode="auto">
          <a:xfrm>
            <a:off x="228600" y="228600"/>
            <a:ext cx="8736013" cy="6400800"/>
          </a:xfrm>
          <a:prstGeom prst="flowChartAlternateProcess">
            <a:avLst/>
          </a:prstGeom>
          <a:gradFill rotWithShape="0">
            <a:gsLst>
              <a:gs pos="0">
                <a:srgbClr val="4D4D4D"/>
              </a:gs>
              <a:gs pos="50000">
                <a:srgbClr val="B2B2B2"/>
              </a:gs>
              <a:gs pos="100000">
                <a:srgbClr val="4D4D4D"/>
              </a:gs>
            </a:gsLst>
            <a:lin ang="0" scaled="1"/>
          </a:gra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7651" name="Line 3"/>
          <p:cNvSpPr>
            <a:spLocks noChangeShapeType="1"/>
          </p:cNvSpPr>
          <p:nvPr/>
        </p:nvSpPr>
        <p:spPr bwMode="auto">
          <a:xfrm>
            <a:off x="228600" y="3657600"/>
            <a:ext cx="868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pSp>
        <p:nvGrpSpPr>
          <p:cNvPr id="27652" name="Group 4"/>
          <p:cNvGrpSpPr>
            <a:grpSpLocks/>
          </p:cNvGrpSpPr>
          <p:nvPr/>
        </p:nvGrpSpPr>
        <p:grpSpPr bwMode="auto">
          <a:xfrm>
            <a:off x="228600" y="3962400"/>
            <a:ext cx="8686800" cy="990600"/>
            <a:chOff x="144" y="2496"/>
            <a:chExt cx="5472" cy="624"/>
          </a:xfrm>
        </p:grpSpPr>
        <p:sp>
          <p:nvSpPr>
            <p:cNvPr id="27681" name="Line 5"/>
            <p:cNvSpPr>
              <a:spLocks noChangeShapeType="1"/>
            </p:cNvSpPr>
            <p:nvPr/>
          </p:nvSpPr>
          <p:spPr bwMode="auto">
            <a:xfrm>
              <a:off x="2784" y="2809"/>
              <a:ext cx="192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27682" name="Group 6"/>
            <p:cNvGrpSpPr>
              <a:grpSpLocks/>
            </p:cNvGrpSpPr>
            <p:nvPr/>
          </p:nvGrpSpPr>
          <p:grpSpPr bwMode="auto">
            <a:xfrm>
              <a:off x="2976" y="2496"/>
              <a:ext cx="2640" cy="624"/>
              <a:chOff x="2976" y="2496"/>
              <a:chExt cx="2640" cy="624"/>
            </a:xfrm>
          </p:grpSpPr>
          <p:sp>
            <p:nvSpPr>
              <p:cNvPr id="27686" name="Line 7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7687" name="AutoShape 8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27683" name="Group 9"/>
            <p:cNvGrpSpPr>
              <a:grpSpLocks/>
            </p:cNvGrpSpPr>
            <p:nvPr/>
          </p:nvGrpSpPr>
          <p:grpSpPr bwMode="auto">
            <a:xfrm flipH="1">
              <a:off x="144" y="2496"/>
              <a:ext cx="2640" cy="624"/>
              <a:chOff x="2976" y="2496"/>
              <a:chExt cx="2640" cy="624"/>
            </a:xfrm>
          </p:grpSpPr>
          <p:sp>
            <p:nvSpPr>
              <p:cNvPr id="27684" name="Line 10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7685" name="AutoShape 11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sp>
        <p:nvSpPr>
          <p:cNvPr id="27653" name="AutoShape 1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953000" y="4322763"/>
            <a:ext cx="3048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7654" name="AutoShape 13"/>
          <p:cNvSpPr>
            <a:spLocks noChangeArrowheads="1"/>
          </p:cNvSpPr>
          <p:nvPr/>
        </p:nvSpPr>
        <p:spPr bwMode="auto">
          <a:xfrm>
            <a:off x="8153400" y="44196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7655" name="AutoShape 1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14400" y="4322763"/>
            <a:ext cx="3048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7656" name="AutoShape 15"/>
          <p:cNvSpPr>
            <a:spLocks noChangeArrowheads="1"/>
          </p:cNvSpPr>
          <p:nvPr/>
        </p:nvSpPr>
        <p:spPr bwMode="auto">
          <a:xfrm>
            <a:off x="4114800" y="44196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7657" name="Text Box 16"/>
          <p:cNvSpPr txBox="1">
            <a:spLocks noChangeArrowheads="1"/>
          </p:cNvSpPr>
          <p:nvPr/>
        </p:nvSpPr>
        <p:spPr bwMode="auto">
          <a:xfrm>
            <a:off x="1295400" y="4322763"/>
            <a:ext cx="3048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solidFill>
                  <a:srgbClr val="FF9933"/>
                </a:solidFill>
                <a:latin typeface="Arial Black" pitchFamily="34" charset="0"/>
              </a:rPr>
              <a:t>A:</a:t>
            </a:r>
            <a:endParaRPr lang="en-US" sz="2800">
              <a:latin typeface="Arial" charset="0"/>
            </a:endParaRPr>
          </a:p>
        </p:txBody>
      </p:sp>
      <p:sp>
        <p:nvSpPr>
          <p:cNvPr id="27658" name="Text Box 17"/>
          <p:cNvSpPr txBox="1">
            <a:spLocks noChangeArrowheads="1"/>
          </p:cNvSpPr>
          <p:nvPr/>
        </p:nvSpPr>
        <p:spPr bwMode="auto">
          <a:xfrm>
            <a:off x="5334000" y="4322763"/>
            <a:ext cx="3048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solidFill>
                  <a:srgbClr val="FF9933"/>
                </a:solidFill>
                <a:latin typeface="Arial Black" pitchFamily="34" charset="0"/>
              </a:rPr>
              <a:t>B:</a:t>
            </a:r>
            <a:endParaRPr lang="en-US" sz="2800">
              <a:latin typeface="Arial" charset="0"/>
            </a:endParaRPr>
          </a:p>
        </p:txBody>
      </p:sp>
      <p:sp>
        <p:nvSpPr>
          <p:cNvPr id="27659" name="Text Box 18"/>
          <p:cNvSpPr txBox="1">
            <a:spLocks noChangeArrowheads="1"/>
          </p:cNvSpPr>
          <p:nvPr/>
        </p:nvSpPr>
        <p:spPr bwMode="auto">
          <a:xfrm>
            <a:off x="1600200" y="4267200"/>
            <a:ext cx="213360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1" dirty="0">
                <a:solidFill>
                  <a:srgbClr val="C0C0C0"/>
                </a:solidFill>
                <a:latin typeface="Arial" charset="0"/>
              </a:rPr>
              <a:t>It is before 9pm</a:t>
            </a:r>
          </a:p>
        </p:txBody>
      </p:sp>
      <p:sp>
        <p:nvSpPr>
          <p:cNvPr id="27660" name="Text Box 19"/>
          <p:cNvSpPr txBox="1">
            <a:spLocks noChangeArrowheads="1"/>
          </p:cNvSpPr>
          <p:nvPr/>
        </p:nvSpPr>
        <p:spPr bwMode="auto">
          <a:xfrm>
            <a:off x="5715000" y="4267200"/>
            <a:ext cx="2133600" cy="3143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1400" b="1" dirty="0">
                <a:solidFill>
                  <a:srgbClr val="C0C0C0"/>
                </a:solidFill>
                <a:latin typeface="Arial" charset="0"/>
              </a:rPr>
              <a:t>It is with a meal</a:t>
            </a:r>
            <a:endParaRPr lang="en-US" sz="1400" b="1" dirty="0">
              <a:solidFill>
                <a:srgbClr val="C0C0C0"/>
              </a:solidFill>
              <a:latin typeface="Arial" charset="0"/>
            </a:endParaRPr>
          </a:p>
        </p:txBody>
      </p:sp>
      <p:grpSp>
        <p:nvGrpSpPr>
          <p:cNvPr id="27661" name="Group 20"/>
          <p:cNvGrpSpPr>
            <a:grpSpLocks/>
          </p:cNvGrpSpPr>
          <p:nvPr/>
        </p:nvGrpSpPr>
        <p:grpSpPr bwMode="auto">
          <a:xfrm>
            <a:off x="685800" y="609600"/>
            <a:ext cx="7847013" cy="1090613"/>
            <a:chOff x="432" y="384"/>
            <a:chExt cx="4944" cy="1728"/>
          </a:xfrm>
        </p:grpSpPr>
        <p:sp>
          <p:nvSpPr>
            <p:cNvPr id="27678" name="AutoShape 21"/>
            <p:cNvSpPr>
              <a:spLocks noChangeArrowheads="1"/>
            </p:cNvSpPr>
            <p:nvPr/>
          </p:nvSpPr>
          <p:spPr bwMode="auto">
            <a:xfrm>
              <a:off x="432" y="384"/>
              <a:ext cx="4944" cy="1728"/>
            </a:xfrm>
            <a:prstGeom prst="flowChartAlternateProcess">
              <a:avLst/>
            </a:prstGeom>
            <a:solidFill>
              <a:schemeClr val="tx1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2400" dirty="0">
                  <a:solidFill>
                    <a:srgbClr val="C0C0C0"/>
                  </a:solidFill>
                  <a:latin typeface="Arial" charset="0"/>
                </a:rPr>
                <a:t>£16,000</a:t>
              </a:r>
            </a:p>
            <a:p>
              <a:pPr eaLnBrk="1" hangingPunct="1"/>
              <a:r>
                <a:rPr lang="en-GB" sz="2400" b="1" dirty="0">
                  <a:solidFill>
                    <a:schemeClr val="hlink"/>
                  </a:solidFill>
                  <a:latin typeface="Arial" charset="0"/>
                </a:rPr>
                <a:t>In the UK it is legal for 16-17 year olds to have an </a:t>
              </a:r>
            </a:p>
            <a:p>
              <a:pPr eaLnBrk="1" hangingPunct="1"/>
              <a:r>
                <a:rPr lang="en-GB" sz="2400" b="1" dirty="0">
                  <a:solidFill>
                    <a:schemeClr val="hlink"/>
                  </a:solidFill>
                  <a:latin typeface="Arial" charset="0"/>
                </a:rPr>
                <a:t>alcoholic drink in a pub as long as...</a:t>
              </a:r>
              <a:endParaRPr lang="en-US" sz="2400" b="1" dirty="0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27679" name="AutoShape 22"/>
            <p:cNvSpPr>
              <a:spLocks noChangeArrowheads="1"/>
            </p:cNvSpPr>
            <p:nvPr/>
          </p:nvSpPr>
          <p:spPr bwMode="auto">
            <a:xfrm>
              <a:off x="521" y="630"/>
              <a:ext cx="192" cy="192"/>
            </a:xfrm>
            <a:prstGeom prst="diamond">
              <a:avLst/>
            </a:prstGeom>
            <a:solidFill>
              <a:srgbClr val="FF9933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680" name="AutoShape 23"/>
            <p:cNvSpPr>
              <a:spLocks noChangeArrowheads="1"/>
            </p:cNvSpPr>
            <p:nvPr/>
          </p:nvSpPr>
          <p:spPr bwMode="auto">
            <a:xfrm>
              <a:off x="5104" y="630"/>
              <a:ext cx="192" cy="192"/>
            </a:xfrm>
            <a:prstGeom prst="diamond">
              <a:avLst/>
            </a:prstGeom>
            <a:solidFill>
              <a:srgbClr val="FF9933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27662" name="Group 24"/>
          <p:cNvGrpSpPr>
            <a:grpSpLocks/>
          </p:cNvGrpSpPr>
          <p:nvPr/>
        </p:nvGrpSpPr>
        <p:grpSpPr bwMode="auto">
          <a:xfrm>
            <a:off x="228600" y="5334000"/>
            <a:ext cx="8686800" cy="990600"/>
            <a:chOff x="144" y="2496"/>
            <a:chExt cx="5472" cy="624"/>
          </a:xfrm>
        </p:grpSpPr>
        <p:sp>
          <p:nvSpPr>
            <p:cNvPr id="27671" name="Line 25"/>
            <p:cNvSpPr>
              <a:spLocks noChangeShapeType="1"/>
            </p:cNvSpPr>
            <p:nvPr/>
          </p:nvSpPr>
          <p:spPr bwMode="auto">
            <a:xfrm>
              <a:off x="2784" y="2809"/>
              <a:ext cx="192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27672" name="Group 26"/>
            <p:cNvGrpSpPr>
              <a:grpSpLocks/>
            </p:cNvGrpSpPr>
            <p:nvPr/>
          </p:nvGrpSpPr>
          <p:grpSpPr bwMode="auto">
            <a:xfrm>
              <a:off x="2976" y="2496"/>
              <a:ext cx="2640" cy="624"/>
              <a:chOff x="2976" y="2496"/>
              <a:chExt cx="2640" cy="624"/>
            </a:xfrm>
          </p:grpSpPr>
          <p:sp>
            <p:nvSpPr>
              <p:cNvPr id="27676" name="Line 27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7677" name="AutoShape 28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27673" name="Group 29"/>
            <p:cNvGrpSpPr>
              <a:grpSpLocks/>
            </p:cNvGrpSpPr>
            <p:nvPr/>
          </p:nvGrpSpPr>
          <p:grpSpPr bwMode="auto">
            <a:xfrm flipH="1">
              <a:off x="144" y="2496"/>
              <a:ext cx="2640" cy="624"/>
              <a:chOff x="2976" y="2496"/>
              <a:chExt cx="2640" cy="624"/>
            </a:xfrm>
          </p:grpSpPr>
          <p:sp>
            <p:nvSpPr>
              <p:cNvPr id="27674" name="Line 30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7675" name="AutoShape 31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sp>
        <p:nvSpPr>
          <p:cNvPr id="27663" name="AutoShape 32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953000" y="5694363"/>
            <a:ext cx="3048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7664" name="AutoShape 33"/>
          <p:cNvSpPr>
            <a:spLocks noChangeArrowheads="1"/>
          </p:cNvSpPr>
          <p:nvPr/>
        </p:nvSpPr>
        <p:spPr bwMode="auto">
          <a:xfrm>
            <a:off x="8153400" y="57912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7665" name="AutoShape 3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14400" y="5694363"/>
            <a:ext cx="3048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7666" name="AutoShape 35"/>
          <p:cNvSpPr>
            <a:spLocks noChangeArrowheads="1"/>
          </p:cNvSpPr>
          <p:nvPr/>
        </p:nvSpPr>
        <p:spPr bwMode="auto">
          <a:xfrm>
            <a:off x="4114800" y="57912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7667" name="Text Box 36"/>
          <p:cNvSpPr txBox="1">
            <a:spLocks noChangeArrowheads="1"/>
          </p:cNvSpPr>
          <p:nvPr/>
        </p:nvSpPr>
        <p:spPr bwMode="auto">
          <a:xfrm>
            <a:off x="1295400" y="5694363"/>
            <a:ext cx="3048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solidFill>
                  <a:srgbClr val="FF9933"/>
                </a:solidFill>
                <a:latin typeface="Arial Black" pitchFamily="34" charset="0"/>
              </a:rPr>
              <a:t>C:</a:t>
            </a:r>
            <a:endParaRPr lang="en-US" sz="2800">
              <a:latin typeface="Arial" charset="0"/>
            </a:endParaRPr>
          </a:p>
        </p:txBody>
      </p:sp>
      <p:sp>
        <p:nvSpPr>
          <p:cNvPr id="27668" name="Text Box 37"/>
          <p:cNvSpPr txBox="1">
            <a:spLocks noChangeArrowheads="1"/>
          </p:cNvSpPr>
          <p:nvPr/>
        </p:nvSpPr>
        <p:spPr bwMode="auto">
          <a:xfrm>
            <a:off x="5334000" y="5694363"/>
            <a:ext cx="3048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solidFill>
                  <a:srgbClr val="FF9933"/>
                </a:solidFill>
                <a:latin typeface="Arial Black" pitchFamily="34" charset="0"/>
              </a:rPr>
              <a:t>D:</a:t>
            </a:r>
            <a:endParaRPr lang="en-US" sz="2800">
              <a:latin typeface="Arial" charset="0"/>
            </a:endParaRPr>
          </a:p>
        </p:txBody>
      </p:sp>
      <p:sp>
        <p:nvSpPr>
          <p:cNvPr id="27669" name="Text Box 38"/>
          <p:cNvSpPr txBox="1">
            <a:spLocks noChangeArrowheads="1"/>
          </p:cNvSpPr>
          <p:nvPr/>
        </p:nvSpPr>
        <p:spPr bwMode="auto">
          <a:xfrm>
            <a:off x="1600200" y="5638800"/>
            <a:ext cx="213360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1400" b="1" dirty="0">
                <a:solidFill>
                  <a:srgbClr val="C0C0C0"/>
                </a:solidFill>
                <a:latin typeface="Arial" charset="0"/>
              </a:rPr>
              <a:t>It is with an adult</a:t>
            </a:r>
            <a:endParaRPr lang="en-US" sz="1400" b="1" dirty="0">
              <a:solidFill>
                <a:srgbClr val="C0C0C0"/>
              </a:solidFill>
              <a:latin typeface="Arial" charset="0"/>
            </a:endParaRPr>
          </a:p>
        </p:txBody>
      </p:sp>
      <p:sp>
        <p:nvSpPr>
          <p:cNvPr id="27670" name="Text Box 39"/>
          <p:cNvSpPr txBox="1">
            <a:spLocks noChangeArrowheads="1"/>
          </p:cNvSpPr>
          <p:nvPr/>
        </p:nvSpPr>
        <p:spPr bwMode="auto">
          <a:xfrm>
            <a:off x="5715000" y="5638800"/>
            <a:ext cx="2133600" cy="52322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1" dirty="0">
                <a:solidFill>
                  <a:srgbClr val="C0C0C0"/>
                </a:solidFill>
                <a:latin typeface="Arial" charset="0"/>
              </a:rPr>
              <a:t>It is with a meal and you are with an adult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random/>
    <p:sndAc>
      <p:stSnd loop="1">
        <p:snd r:embed="rId2" name="bgmusic.wav"/>
      </p:stSnd>
    </p:sndAc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74053" dir="3542175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US" sz="60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Very good!</a:t>
            </a:r>
          </a:p>
        </p:txBody>
      </p:sp>
      <p:pic>
        <p:nvPicPr>
          <p:cNvPr id="111621" name="Picture 5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47813" y="7173913"/>
            <a:ext cx="762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AutoShape 8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179388" y="6308725"/>
            <a:ext cx="792162" cy="360363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4D4D4D"/>
              </a:gs>
              <a:gs pos="50000">
                <a:srgbClr val="B2B2B2"/>
              </a:gs>
              <a:gs pos="100000">
                <a:srgbClr val="4D4D4D"/>
              </a:gs>
            </a:gsLst>
            <a:lin ang="0" scaled="1"/>
          </a:gradFill>
          <a:ln w="38100">
            <a:solidFill>
              <a:srgbClr val="33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 spd="med">
    <p:random/>
    <p:sndAc>
      <p:stSnd>
        <p:snd r:embed="rId4" name="winlight.wav"/>
      </p:stSnd>
    </p:sndAc>
  </p:transition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1621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53882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US" sz="5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Unlucky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3276600"/>
            <a:ext cx="4419600" cy="9906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800">
                <a:solidFill>
                  <a:schemeClr val="accent1"/>
                </a:solidFill>
                <a:latin typeface="Goudy Stout" pitchFamily="18" charset="0"/>
              </a:rPr>
              <a:t>That’s incorrect…</a:t>
            </a:r>
          </a:p>
        </p:txBody>
      </p:sp>
      <p:pic>
        <p:nvPicPr>
          <p:cNvPr id="29700" name="Picture 4" descr="amsad">
            <a:hlinkClick r:id="rId6" action="ppaction://hlinksldjump"/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7" cstate="print"/>
          <a:stretch>
            <a:fillRect/>
          </a:stretch>
        </p:blipFill>
        <p:spPr>
          <a:xfrm>
            <a:off x="5694362" y="2241550"/>
            <a:ext cx="1717675" cy="3594100"/>
          </a:xfrm>
        </p:spPr>
      </p:pic>
      <p:pic>
        <p:nvPicPr>
          <p:cNvPr id="112646" name="Picture 6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468313" y="58054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7" descr="Millionaire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4973638"/>
            <a:ext cx="1884363" cy="188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  <p:sndAc>
      <p:stSnd>
        <p:snd r:embed="rId4" name="wronganswer.wav"/>
      </p:stSnd>
    </p:sndAc>
  </p:transition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646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2"/>
          <p:cNvSpPr>
            <a:spLocks noChangeArrowheads="1"/>
          </p:cNvSpPr>
          <p:nvPr/>
        </p:nvSpPr>
        <p:spPr bwMode="auto">
          <a:xfrm>
            <a:off x="228600" y="228600"/>
            <a:ext cx="8686800" cy="6400800"/>
          </a:xfrm>
          <a:prstGeom prst="flowChartAlternateProcess">
            <a:avLst/>
          </a:prstGeom>
          <a:gradFill rotWithShape="0">
            <a:gsLst>
              <a:gs pos="0">
                <a:srgbClr val="4D4D4D"/>
              </a:gs>
              <a:gs pos="50000">
                <a:srgbClr val="B2B2B2"/>
              </a:gs>
              <a:gs pos="100000">
                <a:srgbClr val="4D4D4D"/>
              </a:gs>
            </a:gsLst>
            <a:lin ang="0" scaled="1"/>
          </a:gra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0723" name="Line 3"/>
          <p:cNvSpPr>
            <a:spLocks noChangeShapeType="1"/>
          </p:cNvSpPr>
          <p:nvPr/>
        </p:nvSpPr>
        <p:spPr bwMode="auto">
          <a:xfrm>
            <a:off x="228600" y="3657600"/>
            <a:ext cx="868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pSp>
        <p:nvGrpSpPr>
          <p:cNvPr id="30724" name="Group 4"/>
          <p:cNvGrpSpPr>
            <a:grpSpLocks/>
          </p:cNvGrpSpPr>
          <p:nvPr/>
        </p:nvGrpSpPr>
        <p:grpSpPr bwMode="auto">
          <a:xfrm>
            <a:off x="250825" y="4005263"/>
            <a:ext cx="8686800" cy="990600"/>
            <a:chOff x="144" y="2496"/>
            <a:chExt cx="5472" cy="624"/>
          </a:xfrm>
        </p:grpSpPr>
        <p:sp>
          <p:nvSpPr>
            <p:cNvPr id="30756" name="Line 5"/>
            <p:cNvSpPr>
              <a:spLocks noChangeShapeType="1"/>
            </p:cNvSpPr>
            <p:nvPr/>
          </p:nvSpPr>
          <p:spPr bwMode="auto">
            <a:xfrm>
              <a:off x="2784" y="2809"/>
              <a:ext cx="192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30757" name="Group 6"/>
            <p:cNvGrpSpPr>
              <a:grpSpLocks/>
            </p:cNvGrpSpPr>
            <p:nvPr/>
          </p:nvGrpSpPr>
          <p:grpSpPr bwMode="auto">
            <a:xfrm>
              <a:off x="2976" y="2496"/>
              <a:ext cx="2640" cy="624"/>
              <a:chOff x="2976" y="2496"/>
              <a:chExt cx="2640" cy="624"/>
            </a:xfrm>
          </p:grpSpPr>
          <p:sp>
            <p:nvSpPr>
              <p:cNvPr id="30761" name="Line 7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0762" name="AutoShape 8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30758" name="Group 9"/>
            <p:cNvGrpSpPr>
              <a:grpSpLocks/>
            </p:cNvGrpSpPr>
            <p:nvPr/>
          </p:nvGrpSpPr>
          <p:grpSpPr bwMode="auto">
            <a:xfrm flipH="1">
              <a:off x="144" y="2496"/>
              <a:ext cx="2640" cy="624"/>
              <a:chOff x="2976" y="2496"/>
              <a:chExt cx="2640" cy="624"/>
            </a:xfrm>
          </p:grpSpPr>
          <p:sp>
            <p:nvSpPr>
              <p:cNvPr id="30759" name="Line 10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0760" name="AutoShape 11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GB" dirty="0"/>
                  <a:t>Digestion</a:t>
                </a:r>
                <a:endParaRPr lang="en-US" dirty="0"/>
              </a:p>
            </p:txBody>
          </p:sp>
        </p:grpSp>
      </p:grpSp>
      <p:sp>
        <p:nvSpPr>
          <p:cNvPr id="30725" name="AutoShape 1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953000" y="4322763"/>
            <a:ext cx="3048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0726" name="AutoShape 13"/>
          <p:cNvSpPr>
            <a:spLocks noChangeArrowheads="1"/>
          </p:cNvSpPr>
          <p:nvPr/>
        </p:nvSpPr>
        <p:spPr bwMode="auto">
          <a:xfrm>
            <a:off x="8153400" y="44196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0727" name="AutoShape 1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14400" y="4322763"/>
            <a:ext cx="3048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0728" name="AutoShape 15"/>
          <p:cNvSpPr>
            <a:spLocks noChangeArrowheads="1"/>
          </p:cNvSpPr>
          <p:nvPr/>
        </p:nvSpPr>
        <p:spPr bwMode="auto">
          <a:xfrm>
            <a:off x="4114800" y="44196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0729" name="Text Box 16"/>
          <p:cNvSpPr txBox="1">
            <a:spLocks noChangeArrowheads="1"/>
          </p:cNvSpPr>
          <p:nvPr/>
        </p:nvSpPr>
        <p:spPr bwMode="auto">
          <a:xfrm>
            <a:off x="1295400" y="4322763"/>
            <a:ext cx="3048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solidFill>
                  <a:srgbClr val="FF9933"/>
                </a:solidFill>
                <a:latin typeface="Arial Black" pitchFamily="34" charset="0"/>
              </a:rPr>
              <a:t>A:</a:t>
            </a:r>
            <a:endParaRPr lang="en-US" sz="2800">
              <a:latin typeface="Arial" charset="0"/>
            </a:endParaRPr>
          </a:p>
        </p:txBody>
      </p:sp>
      <p:sp>
        <p:nvSpPr>
          <p:cNvPr id="30730" name="Text Box 17"/>
          <p:cNvSpPr txBox="1">
            <a:spLocks noChangeArrowheads="1"/>
          </p:cNvSpPr>
          <p:nvPr/>
        </p:nvSpPr>
        <p:spPr bwMode="auto">
          <a:xfrm>
            <a:off x="5334000" y="4322763"/>
            <a:ext cx="3048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solidFill>
                  <a:srgbClr val="FF9933"/>
                </a:solidFill>
                <a:latin typeface="Arial Black" pitchFamily="34" charset="0"/>
              </a:rPr>
              <a:t>B:</a:t>
            </a:r>
            <a:endParaRPr lang="en-US" sz="2800">
              <a:latin typeface="Arial" charset="0"/>
            </a:endParaRPr>
          </a:p>
        </p:txBody>
      </p:sp>
      <p:sp>
        <p:nvSpPr>
          <p:cNvPr id="30731" name="Text Box 18"/>
          <p:cNvSpPr txBox="1">
            <a:spLocks noChangeArrowheads="1"/>
          </p:cNvSpPr>
          <p:nvPr/>
        </p:nvSpPr>
        <p:spPr bwMode="auto">
          <a:xfrm>
            <a:off x="1600200" y="4267200"/>
            <a:ext cx="213360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GB" sz="1400" b="1">
              <a:solidFill>
                <a:srgbClr val="C0C0C0"/>
              </a:solidFill>
              <a:latin typeface="Arial" charset="0"/>
            </a:endParaRPr>
          </a:p>
        </p:txBody>
      </p:sp>
      <p:sp>
        <p:nvSpPr>
          <p:cNvPr id="30732" name="Text Box 19"/>
          <p:cNvSpPr txBox="1">
            <a:spLocks noChangeArrowheads="1"/>
          </p:cNvSpPr>
          <p:nvPr/>
        </p:nvSpPr>
        <p:spPr bwMode="auto">
          <a:xfrm>
            <a:off x="5715000" y="4267200"/>
            <a:ext cx="2133600" cy="3460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b="1" dirty="0">
                <a:solidFill>
                  <a:schemeClr val="bg2"/>
                </a:solidFill>
                <a:latin typeface="Arial" charset="0"/>
              </a:rPr>
              <a:t>Emphysema</a:t>
            </a:r>
            <a:endParaRPr lang="en-US" b="1" dirty="0">
              <a:solidFill>
                <a:schemeClr val="bg2"/>
              </a:solidFill>
              <a:latin typeface="Arial" charset="0"/>
            </a:endParaRPr>
          </a:p>
        </p:txBody>
      </p:sp>
      <p:grpSp>
        <p:nvGrpSpPr>
          <p:cNvPr id="30733" name="Group 20"/>
          <p:cNvGrpSpPr>
            <a:grpSpLocks/>
          </p:cNvGrpSpPr>
          <p:nvPr/>
        </p:nvGrpSpPr>
        <p:grpSpPr bwMode="auto">
          <a:xfrm>
            <a:off x="685800" y="609600"/>
            <a:ext cx="7847013" cy="1163638"/>
            <a:chOff x="432" y="384"/>
            <a:chExt cx="4944" cy="2121"/>
          </a:xfrm>
        </p:grpSpPr>
        <p:sp>
          <p:nvSpPr>
            <p:cNvPr id="30753" name="AutoShape 21"/>
            <p:cNvSpPr>
              <a:spLocks noChangeArrowheads="1"/>
            </p:cNvSpPr>
            <p:nvPr/>
          </p:nvSpPr>
          <p:spPr bwMode="auto">
            <a:xfrm>
              <a:off x="432" y="384"/>
              <a:ext cx="4944" cy="2121"/>
            </a:xfrm>
            <a:prstGeom prst="flowChartAlternateProcess">
              <a:avLst/>
            </a:prstGeom>
            <a:solidFill>
              <a:schemeClr val="tx1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2400">
                  <a:solidFill>
                    <a:srgbClr val="C0C0C0"/>
                  </a:solidFill>
                  <a:latin typeface="Arial" charset="0"/>
                </a:rPr>
                <a:t>£32,000</a:t>
              </a:r>
            </a:p>
            <a:p>
              <a:pPr eaLnBrk="1" hangingPunct="1"/>
              <a:r>
                <a:rPr lang="en-GB" sz="2000">
                  <a:solidFill>
                    <a:schemeClr val="hlink"/>
                  </a:solidFill>
                  <a:latin typeface="Arial" charset="0"/>
                </a:rPr>
                <a:t>The name of an illness which leaves the person breathless</a:t>
              </a:r>
            </a:p>
            <a:p>
              <a:pPr eaLnBrk="1" hangingPunct="1"/>
              <a:r>
                <a:rPr lang="en-GB" sz="2000">
                  <a:solidFill>
                    <a:schemeClr val="hlink"/>
                  </a:solidFill>
                  <a:latin typeface="Arial" charset="0"/>
                </a:rPr>
                <a:t>due to damaged alveoli is....</a:t>
              </a:r>
              <a:endParaRPr lang="en-US" sz="2000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30754" name="AutoShape 22"/>
            <p:cNvSpPr>
              <a:spLocks noChangeArrowheads="1"/>
            </p:cNvSpPr>
            <p:nvPr/>
          </p:nvSpPr>
          <p:spPr bwMode="auto">
            <a:xfrm>
              <a:off x="528" y="1152"/>
              <a:ext cx="192" cy="192"/>
            </a:xfrm>
            <a:prstGeom prst="diamond">
              <a:avLst/>
            </a:prstGeom>
            <a:solidFill>
              <a:srgbClr val="FF9933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0755" name="AutoShape 23"/>
            <p:cNvSpPr>
              <a:spLocks noChangeArrowheads="1"/>
            </p:cNvSpPr>
            <p:nvPr/>
          </p:nvSpPr>
          <p:spPr bwMode="auto">
            <a:xfrm>
              <a:off x="5088" y="1152"/>
              <a:ext cx="192" cy="192"/>
            </a:xfrm>
            <a:prstGeom prst="diamond">
              <a:avLst/>
            </a:prstGeom>
            <a:solidFill>
              <a:srgbClr val="FF9933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30734" name="Group 24"/>
          <p:cNvGrpSpPr>
            <a:grpSpLocks/>
          </p:cNvGrpSpPr>
          <p:nvPr/>
        </p:nvGrpSpPr>
        <p:grpSpPr bwMode="auto">
          <a:xfrm>
            <a:off x="228600" y="5334000"/>
            <a:ext cx="8686800" cy="990600"/>
            <a:chOff x="144" y="2496"/>
            <a:chExt cx="5472" cy="624"/>
          </a:xfrm>
        </p:grpSpPr>
        <p:sp>
          <p:nvSpPr>
            <p:cNvPr id="30746" name="Line 25"/>
            <p:cNvSpPr>
              <a:spLocks noChangeShapeType="1"/>
            </p:cNvSpPr>
            <p:nvPr/>
          </p:nvSpPr>
          <p:spPr bwMode="auto">
            <a:xfrm>
              <a:off x="2784" y="2809"/>
              <a:ext cx="192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30747" name="Group 26"/>
            <p:cNvGrpSpPr>
              <a:grpSpLocks/>
            </p:cNvGrpSpPr>
            <p:nvPr/>
          </p:nvGrpSpPr>
          <p:grpSpPr bwMode="auto">
            <a:xfrm>
              <a:off x="2976" y="2496"/>
              <a:ext cx="2640" cy="624"/>
              <a:chOff x="2976" y="2496"/>
              <a:chExt cx="2640" cy="624"/>
            </a:xfrm>
          </p:grpSpPr>
          <p:sp>
            <p:nvSpPr>
              <p:cNvPr id="30751" name="Line 27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0752" name="AutoShape 28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30748" name="Group 29"/>
            <p:cNvGrpSpPr>
              <a:grpSpLocks/>
            </p:cNvGrpSpPr>
            <p:nvPr/>
          </p:nvGrpSpPr>
          <p:grpSpPr bwMode="auto">
            <a:xfrm flipH="1">
              <a:off x="144" y="2496"/>
              <a:ext cx="2640" cy="624"/>
              <a:chOff x="2976" y="2496"/>
              <a:chExt cx="2640" cy="624"/>
            </a:xfrm>
          </p:grpSpPr>
          <p:sp>
            <p:nvSpPr>
              <p:cNvPr id="30749" name="Line 30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0750" name="AutoShape 31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sp>
        <p:nvSpPr>
          <p:cNvPr id="30735" name="AutoShape 32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953000" y="5694363"/>
            <a:ext cx="3048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0736" name="AutoShape 33"/>
          <p:cNvSpPr>
            <a:spLocks noChangeArrowheads="1"/>
          </p:cNvSpPr>
          <p:nvPr/>
        </p:nvSpPr>
        <p:spPr bwMode="auto">
          <a:xfrm>
            <a:off x="8153400" y="57912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0737" name="AutoShape 3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14400" y="5694363"/>
            <a:ext cx="3048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0738" name="AutoShape 35"/>
          <p:cNvSpPr>
            <a:spLocks noChangeArrowheads="1"/>
          </p:cNvSpPr>
          <p:nvPr/>
        </p:nvSpPr>
        <p:spPr bwMode="auto">
          <a:xfrm>
            <a:off x="4114800" y="57912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0739" name="Text Box 36"/>
          <p:cNvSpPr txBox="1">
            <a:spLocks noChangeArrowheads="1"/>
          </p:cNvSpPr>
          <p:nvPr/>
        </p:nvSpPr>
        <p:spPr bwMode="auto">
          <a:xfrm>
            <a:off x="1295400" y="5694363"/>
            <a:ext cx="3048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solidFill>
                  <a:srgbClr val="FF9933"/>
                </a:solidFill>
                <a:latin typeface="Arial Black" pitchFamily="34" charset="0"/>
              </a:rPr>
              <a:t>C:</a:t>
            </a:r>
            <a:endParaRPr lang="en-US" sz="2800">
              <a:latin typeface="Arial" charset="0"/>
            </a:endParaRPr>
          </a:p>
        </p:txBody>
      </p:sp>
      <p:sp>
        <p:nvSpPr>
          <p:cNvPr id="30740" name="Text Box 37"/>
          <p:cNvSpPr txBox="1">
            <a:spLocks noChangeArrowheads="1"/>
          </p:cNvSpPr>
          <p:nvPr/>
        </p:nvSpPr>
        <p:spPr bwMode="auto">
          <a:xfrm>
            <a:off x="5334000" y="5694363"/>
            <a:ext cx="3048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solidFill>
                  <a:srgbClr val="FF9933"/>
                </a:solidFill>
                <a:latin typeface="Arial Black" pitchFamily="34" charset="0"/>
              </a:rPr>
              <a:t>D:</a:t>
            </a:r>
            <a:endParaRPr lang="en-US" sz="2800">
              <a:latin typeface="Arial" charset="0"/>
            </a:endParaRPr>
          </a:p>
        </p:txBody>
      </p:sp>
      <p:sp>
        <p:nvSpPr>
          <p:cNvPr id="30741" name="Text Box 38"/>
          <p:cNvSpPr txBox="1">
            <a:spLocks noChangeArrowheads="1"/>
          </p:cNvSpPr>
          <p:nvPr/>
        </p:nvSpPr>
        <p:spPr bwMode="auto">
          <a:xfrm>
            <a:off x="1600200" y="5638800"/>
            <a:ext cx="243840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GB" sz="1400" b="1">
              <a:solidFill>
                <a:srgbClr val="C0C0C0"/>
              </a:solidFill>
              <a:latin typeface="Arial" charset="0"/>
            </a:endParaRPr>
          </a:p>
        </p:txBody>
      </p:sp>
      <p:sp>
        <p:nvSpPr>
          <p:cNvPr id="30742" name="Text Box 42"/>
          <p:cNvSpPr txBox="1">
            <a:spLocks noChangeArrowheads="1"/>
          </p:cNvSpPr>
          <p:nvPr/>
        </p:nvSpPr>
        <p:spPr bwMode="auto">
          <a:xfrm>
            <a:off x="1619250" y="4292600"/>
            <a:ext cx="1871663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 dirty="0">
                <a:solidFill>
                  <a:schemeClr val="bg2"/>
                </a:solidFill>
                <a:latin typeface="Arial" charset="0"/>
              </a:rPr>
              <a:t>Cancer</a:t>
            </a:r>
            <a:endParaRPr lang="en-US" b="1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30743" name="Text Box 43"/>
          <p:cNvSpPr txBox="1">
            <a:spLocks noChangeArrowheads="1"/>
          </p:cNvSpPr>
          <p:nvPr/>
        </p:nvSpPr>
        <p:spPr bwMode="auto">
          <a:xfrm>
            <a:off x="1692275" y="5661025"/>
            <a:ext cx="1943100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latin typeface="Arial" charset="0"/>
              </a:rPr>
              <a:t>Digestion</a:t>
            </a:r>
            <a:endParaRPr lang="en-US" b="1">
              <a:latin typeface="Arial" charset="0"/>
            </a:endParaRPr>
          </a:p>
        </p:txBody>
      </p:sp>
      <p:sp>
        <p:nvSpPr>
          <p:cNvPr id="30744" name="Text Box 44"/>
          <p:cNvSpPr txBox="1">
            <a:spLocks noChangeArrowheads="1"/>
          </p:cNvSpPr>
          <p:nvPr/>
        </p:nvSpPr>
        <p:spPr bwMode="auto">
          <a:xfrm>
            <a:off x="1692275" y="5661025"/>
            <a:ext cx="1800225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 dirty="0">
                <a:solidFill>
                  <a:schemeClr val="bg2"/>
                </a:solidFill>
                <a:latin typeface="Arial" charset="0"/>
              </a:rPr>
              <a:t>Bronchitis</a:t>
            </a:r>
            <a:endParaRPr lang="en-US" b="1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30745" name="Text Box 45"/>
          <p:cNvSpPr txBox="1">
            <a:spLocks noChangeArrowheads="1"/>
          </p:cNvSpPr>
          <p:nvPr/>
        </p:nvSpPr>
        <p:spPr bwMode="auto">
          <a:xfrm>
            <a:off x="5508625" y="5661025"/>
            <a:ext cx="1657350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 dirty="0" err="1">
                <a:solidFill>
                  <a:schemeClr val="bg2"/>
                </a:solidFill>
                <a:latin typeface="Arial" charset="0"/>
              </a:rPr>
              <a:t>Bronchiolitis</a:t>
            </a:r>
            <a:endParaRPr lang="en-US" b="1" dirty="0">
              <a:solidFill>
                <a:schemeClr val="bg2"/>
              </a:solidFill>
              <a:latin typeface="Arial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random/>
    <p:sndAc>
      <p:stSnd loop="1">
        <p:snd r:embed="rId2" name="bgmusic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74053" dir="3542175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US" sz="60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Excellent!</a:t>
            </a:r>
          </a:p>
        </p:txBody>
      </p:sp>
      <p:pic>
        <p:nvPicPr>
          <p:cNvPr id="44040" name="Picture 8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116013" y="5084763"/>
            <a:ext cx="9429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AutoShape 12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179388" y="6308725"/>
            <a:ext cx="792162" cy="360363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4D4D4D"/>
              </a:gs>
              <a:gs pos="50000">
                <a:srgbClr val="B2B2B2"/>
              </a:gs>
              <a:gs pos="100000">
                <a:srgbClr val="4D4D4D"/>
              </a:gs>
            </a:gsLst>
            <a:lin ang="0" scaled="1"/>
          </a:gradFill>
          <a:ln w="38100">
            <a:solidFill>
              <a:srgbClr val="33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 spd="med">
    <p:random/>
    <p:sndAc>
      <p:stSnd>
        <p:snd r:embed="rId4" name="winlight.wav"/>
      </p:stSnd>
    </p:sndAc>
  </p:transition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040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74053" dir="3542175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US" sz="60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Brilliant!</a:t>
            </a:r>
          </a:p>
        </p:txBody>
      </p:sp>
      <p:pic>
        <p:nvPicPr>
          <p:cNvPr id="113669" name="Picture 5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79613" y="7100888"/>
            <a:ext cx="762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AutoShape 8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179388" y="6308725"/>
            <a:ext cx="792162" cy="360363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4D4D4D"/>
              </a:gs>
              <a:gs pos="50000">
                <a:srgbClr val="B2B2B2"/>
              </a:gs>
              <a:gs pos="100000">
                <a:srgbClr val="4D4D4D"/>
              </a:gs>
            </a:gsLst>
            <a:lin ang="0" scaled="1"/>
          </a:gradFill>
          <a:ln w="38100">
            <a:solidFill>
              <a:srgbClr val="33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 spd="med">
    <p:random/>
    <p:sndAc>
      <p:stSnd>
        <p:snd r:embed="rId4" name="winlight.wav"/>
      </p:stSnd>
    </p:sndAc>
  </p:transition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3669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53882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US" sz="5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Unfortunately…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3276600"/>
            <a:ext cx="4419600" cy="9906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800">
                <a:solidFill>
                  <a:schemeClr val="accent1"/>
                </a:solidFill>
                <a:latin typeface="Goudy Stout" pitchFamily="18" charset="0"/>
              </a:rPr>
              <a:t>That’s incorrect!</a:t>
            </a:r>
          </a:p>
        </p:txBody>
      </p:sp>
      <p:pic>
        <p:nvPicPr>
          <p:cNvPr id="32772" name="Picture 4" descr="amsad">
            <a:hlinkClick r:id="rId6" action="ppaction://hlinksldjump"/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7" cstate="print"/>
          <a:stretch>
            <a:fillRect/>
          </a:stretch>
        </p:blipFill>
        <p:spPr>
          <a:xfrm>
            <a:off x="5694362" y="2241550"/>
            <a:ext cx="1717675" cy="3594100"/>
          </a:xfrm>
        </p:spPr>
      </p:pic>
      <p:pic>
        <p:nvPicPr>
          <p:cNvPr id="114695" name="Picture 7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468313" y="56610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8" descr="Millionaire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4973638"/>
            <a:ext cx="1884363" cy="188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  <p:sndAc>
      <p:stSnd>
        <p:snd r:embed="rId4" name="wronganswer.wav"/>
      </p:stSnd>
    </p:sndAc>
  </p:transition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4695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2"/>
          <p:cNvSpPr>
            <a:spLocks noChangeArrowheads="1"/>
          </p:cNvSpPr>
          <p:nvPr/>
        </p:nvSpPr>
        <p:spPr bwMode="auto">
          <a:xfrm>
            <a:off x="228600" y="228600"/>
            <a:ext cx="8686800" cy="6400800"/>
          </a:xfrm>
          <a:prstGeom prst="flowChartAlternateProcess">
            <a:avLst/>
          </a:prstGeom>
          <a:gradFill rotWithShape="0">
            <a:gsLst>
              <a:gs pos="0">
                <a:srgbClr val="4D4D4D"/>
              </a:gs>
              <a:gs pos="50000">
                <a:srgbClr val="B2B2B2"/>
              </a:gs>
              <a:gs pos="100000">
                <a:srgbClr val="4D4D4D"/>
              </a:gs>
            </a:gsLst>
            <a:lin ang="0" scaled="1"/>
          </a:gra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795" name="Line 3"/>
          <p:cNvSpPr>
            <a:spLocks noChangeShapeType="1"/>
          </p:cNvSpPr>
          <p:nvPr/>
        </p:nvSpPr>
        <p:spPr bwMode="auto">
          <a:xfrm>
            <a:off x="228600" y="3657600"/>
            <a:ext cx="868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pSp>
        <p:nvGrpSpPr>
          <p:cNvPr id="33796" name="Group 4"/>
          <p:cNvGrpSpPr>
            <a:grpSpLocks/>
          </p:cNvGrpSpPr>
          <p:nvPr/>
        </p:nvGrpSpPr>
        <p:grpSpPr bwMode="auto">
          <a:xfrm>
            <a:off x="228600" y="3962400"/>
            <a:ext cx="8686800" cy="990600"/>
            <a:chOff x="144" y="2496"/>
            <a:chExt cx="5472" cy="624"/>
          </a:xfrm>
        </p:grpSpPr>
        <p:sp>
          <p:nvSpPr>
            <p:cNvPr id="33825" name="Line 5"/>
            <p:cNvSpPr>
              <a:spLocks noChangeShapeType="1"/>
            </p:cNvSpPr>
            <p:nvPr/>
          </p:nvSpPr>
          <p:spPr bwMode="auto">
            <a:xfrm>
              <a:off x="2784" y="2809"/>
              <a:ext cx="192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33826" name="Group 6"/>
            <p:cNvGrpSpPr>
              <a:grpSpLocks/>
            </p:cNvGrpSpPr>
            <p:nvPr/>
          </p:nvGrpSpPr>
          <p:grpSpPr bwMode="auto">
            <a:xfrm>
              <a:off x="2976" y="2496"/>
              <a:ext cx="2640" cy="624"/>
              <a:chOff x="2976" y="2496"/>
              <a:chExt cx="2640" cy="624"/>
            </a:xfrm>
          </p:grpSpPr>
          <p:sp>
            <p:nvSpPr>
              <p:cNvPr id="33830" name="Line 7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3831" name="AutoShape 8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33827" name="Group 9"/>
            <p:cNvGrpSpPr>
              <a:grpSpLocks/>
            </p:cNvGrpSpPr>
            <p:nvPr/>
          </p:nvGrpSpPr>
          <p:grpSpPr bwMode="auto">
            <a:xfrm flipH="1">
              <a:off x="144" y="2496"/>
              <a:ext cx="2640" cy="624"/>
              <a:chOff x="2976" y="2496"/>
              <a:chExt cx="2640" cy="624"/>
            </a:xfrm>
          </p:grpSpPr>
          <p:sp>
            <p:nvSpPr>
              <p:cNvPr id="33828" name="Line 10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3829" name="AutoShape 11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sp>
        <p:nvSpPr>
          <p:cNvPr id="33797" name="AutoShape 1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953000" y="4322763"/>
            <a:ext cx="3048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798" name="AutoShape 13"/>
          <p:cNvSpPr>
            <a:spLocks noChangeArrowheads="1"/>
          </p:cNvSpPr>
          <p:nvPr/>
        </p:nvSpPr>
        <p:spPr bwMode="auto">
          <a:xfrm>
            <a:off x="8153400" y="44196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799" name="AutoShape 1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14400" y="4322763"/>
            <a:ext cx="3048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800" name="AutoShape 15"/>
          <p:cNvSpPr>
            <a:spLocks noChangeArrowheads="1"/>
          </p:cNvSpPr>
          <p:nvPr/>
        </p:nvSpPr>
        <p:spPr bwMode="auto">
          <a:xfrm>
            <a:off x="4114800" y="44196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801" name="Text Box 16"/>
          <p:cNvSpPr txBox="1">
            <a:spLocks noChangeArrowheads="1"/>
          </p:cNvSpPr>
          <p:nvPr/>
        </p:nvSpPr>
        <p:spPr bwMode="auto">
          <a:xfrm>
            <a:off x="1295400" y="4322763"/>
            <a:ext cx="3048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solidFill>
                  <a:srgbClr val="FF9933"/>
                </a:solidFill>
                <a:latin typeface="Arial Black" pitchFamily="34" charset="0"/>
              </a:rPr>
              <a:t>A:</a:t>
            </a:r>
            <a:endParaRPr lang="en-US" sz="2800">
              <a:latin typeface="Arial" charset="0"/>
            </a:endParaRPr>
          </a:p>
        </p:txBody>
      </p:sp>
      <p:sp>
        <p:nvSpPr>
          <p:cNvPr id="33802" name="Text Box 17"/>
          <p:cNvSpPr txBox="1">
            <a:spLocks noChangeArrowheads="1"/>
          </p:cNvSpPr>
          <p:nvPr/>
        </p:nvSpPr>
        <p:spPr bwMode="auto">
          <a:xfrm>
            <a:off x="5334000" y="4322763"/>
            <a:ext cx="3048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solidFill>
                  <a:srgbClr val="FF9933"/>
                </a:solidFill>
                <a:latin typeface="Arial Black" pitchFamily="34" charset="0"/>
              </a:rPr>
              <a:t>B:</a:t>
            </a:r>
            <a:endParaRPr lang="en-US" sz="2800">
              <a:latin typeface="Arial" charset="0"/>
            </a:endParaRPr>
          </a:p>
        </p:txBody>
      </p:sp>
      <p:sp>
        <p:nvSpPr>
          <p:cNvPr id="33803" name="Text Box 18"/>
          <p:cNvSpPr txBox="1">
            <a:spLocks noChangeArrowheads="1"/>
          </p:cNvSpPr>
          <p:nvPr/>
        </p:nvSpPr>
        <p:spPr bwMode="auto">
          <a:xfrm>
            <a:off x="1600200" y="4267200"/>
            <a:ext cx="213360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1400" b="1" dirty="0">
                <a:solidFill>
                  <a:srgbClr val="C0C0C0"/>
                </a:solidFill>
                <a:latin typeface="Arial" charset="0"/>
              </a:rPr>
              <a:t>Nausea and vomiting</a:t>
            </a:r>
            <a:endParaRPr lang="en-US" sz="1400" b="1" dirty="0">
              <a:solidFill>
                <a:srgbClr val="C0C0C0"/>
              </a:solidFill>
              <a:latin typeface="Arial" charset="0"/>
            </a:endParaRPr>
          </a:p>
        </p:txBody>
      </p:sp>
      <p:sp>
        <p:nvSpPr>
          <p:cNvPr id="33804" name="Text Box 19"/>
          <p:cNvSpPr txBox="1">
            <a:spLocks noChangeArrowheads="1"/>
          </p:cNvSpPr>
          <p:nvPr/>
        </p:nvSpPr>
        <p:spPr bwMode="auto">
          <a:xfrm>
            <a:off x="5715000" y="4267200"/>
            <a:ext cx="2133600" cy="3079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1400" b="1" dirty="0">
                <a:solidFill>
                  <a:srgbClr val="C0C0C0"/>
                </a:solidFill>
                <a:latin typeface="Arial" charset="0"/>
              </a:rPr>
              <a:t>Alcohol poisoning</a:t>
            </a:r>
            <a:endParaRPr lang="en-US" sz="1400" b="1" dirty="0">
              <a:solidFill>
                <a:srgbClr val="C0C0C0"/>
              </a:solidFill>
              <a:latin typeface="Arial" charset="0"/>
            </a:endParaRPr>
          </a:p>
        </p:txBody>
      </p:sp>
      <p:grpSp>
        <p:nvGrpSpPr>
          <p:cNvPr id="33805" name="Group 20"/>
          <p:cNvGrpSpPr>
            <a:grpSpLocks/>
          </p:cNvGrpSpPr>
          <p:nvPr/>
        </p:nvGrpSpPr>
        <p:grpSpPr bwMode="auto">
          <a:xfrm>
            <a:off x="685800" y="609600"/>
            <a:ext cx="7847013" cy="947738"/>
            <a:chOff x="432" y="384"/>
            <a:chExt cx="4944" cy="1728"/>
          </a:xfrm>
        </p:grpSpPr>
        <p:sp>
          <p:nvSpPr>
            <p:cNvPr id="33822" name="AutoShape 21"/>
            <p:cNvSpPr>
              <a:spLocks noChangeArrowheads="1"/>
            </p:cNvSpPr>
            <p:nvPr/>
          </p:nvSpPr>
          <p:spPr bwMode="auto">
            <a:xfrm>
              <a:off x="432" y="384"/>
              <a:ext cx="4944" cy="1728"/>
            </a:xfrm>
            <a:prstGeom prst="flowChartAlternateProcess">
              <a:avLst/>
            </a:prstGeom>
            <a:solidFill>
              <a:schemeClr val="tx1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2400" dirty="0">
                  <a:solidFill>
                    <a:srgbClr val="C0C0C0"/>
                  </a:solidFill>
                  <a:latin typeface="Arial" charset="0"/>
                </a:rPr>
                <a:t>£64,000</a:t>
              </a:r>
            </a:p>
            <a:p>
              <a:pPr eaLnBrk="1" hangingPunct="1"/>
              <a:r>
                <a:rPr lang="en-GB" sz="1800" dirty="0">
                  <a:solidFill>
                    <a:schemeClr val="hlink"/>
                  </a:solidFill>
                  <a:latin typeface="Arial" charset="0"/>
                </a:rPr>
                <a:t>Which of these is NOT a short term negative effect</a:t>
              </a:r>
            </a:p>
            <a:p>
              <a:pPr eaLnBrk="1" hangingPunct="1"/>
              <a:r>
                <a:rPr lang="en-GB" sz="1800" dirty="0">
                  <a:solidFill>
                    <a:schemeClr val="hlink"/>
                  </a:solidFill>
                  <a:latin typeface="Arial" charset="0"/>
                </a:rPr>
                <a:t> of drinking alcohol to excess?</a:t>
              </a:r>
              <a:endParaRPr lang="en-US" sz="1800" dirty="0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33823" name="AutoShape 22"/>
            <p:cNvSpPr>
              <a:spLocks noChangeArrowheads="1"/>
            </p:cNvSpPr>
            <p:nvPr/>
          </p:nvSpPr>
          <p:spPr bwMode="auto">
            <a:xfrm>
              <a:off x="528" y="1152"/>
              <a:ext cx="192" cy="192"/>
            </a:xfrm>
            <a:prstGeom prst="diamond">
              <a:avLst/>
            </a:prstGeom>
            <a:solidFill>
              <a:srgbClr val="FF9933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3824" name="AutoShape 23"/>
            <p:cNvSpPr>
              <a:spLocks noChangeArrowheads="1"/>
            </p:cNvSpPr>
            <p:nvPr/>
          </p:nvSpPr>
          <p:spPr bwMode="auto">
            <a:xfrm>
              <a:off x="5088" y="1152"/>
              <a:ext cx="192" cy="192"/>
            </a:xfrm>
            <a:prstGeom prst="diamond">
              <a:avLst/>
            </a:prstGeom>
            <a:solidFill>
              <a:srgbClr val="FF9933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33806" name="Group 24"/>
          <p:cNvGrpSpPr>
            <a:grpSpLocks/>
          </p:cNvGrpSpPr>
          <p:nvPr/>
        </p:nvGrpSpPr>
        <p:grpSpPr bwMode="auto">
          <a:xfrm>
            <a:off x="228600" y="5334000"/>
            <a:ext cx="8686800" cy="990600"/>
            <a:chOff x="144" y="2496"/>
            <a:chExt cx="5472" cy="624"/>
          </a:xfrm>
        </p:grpSpPr>
        <p:sp>
          <p:nvSpPr>
            <p:cNvPr id="33815" name="Line 25"/>
            <p:cNvSpPr>
              <a:spLocks noChangeShapeType="1"/>
            </p:cNvSpPr>
            <p:nvPr/>
          </p:nvSpPr>
          <p:spPr bwMode="auto">
            <a:xfrm>
              <a:off x="2784" y="2809"/>
              <a:ext cx="192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33816" name="Group 26"/>
            <p:cNvGrpSpPr>
              <a:grpSpLocks/>
            </p:cNvGrpSpPr>
            <p:nvPr/>
          </p:nvGrpSpPr>
          <p:grpSpPr bwMode="auto">
            <a:xfrm>
              <a:off x="2976" y="2496"/>
              <a:ext cx="2640" cy="624"/>
              <a:chOff x="2976" y="2496"/>
              <a:chExt cx="2640" cy="624"/>
            </a:xfrm>
          </p:grpSpPr>
          <p:sp>
            <p:nvSpPr>
              <p:cNvPr id="33820" name="Line 27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3821" name="AutoShape 28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33817" name="Group 29"/>
            <p:cNvGrpSpPr>
              <a:grpSpLocks/>
            </p:cNvGrpSpPr>
            <p:nvPr/>
          </p:nvGrpSpPr>
          <p:grpSpPr bwMode="auto">
            <a:xfrm flipH="1">
              <a:off x="144" y="2496"/>
              <a:ext cx="2640" cy="624"/>
              <a:chOff x="2976" y="2496"/>
              <a:chExt cx="2640" cy="624"/>
            </a:xfrm>
          </p:grpSpPr>
          <p:sp>
            <p:nvSpPr>
              <p:cNvPr id="33818" name="Line 30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3819" name="AutoShape 31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sp>
        <p:nvSpPr>
          <p:cNvPr id="33807" name="AutoShape 32">
            <a:hlinkClick r:id="rId3" action="ppaction://hlinksldjump" highlightClick="1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953000" y="5694363"/>
            <a:ext cx="3048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808" name="AutoShape 33"/>
          <p:cNvSpPr>
            <a:spLocks noChangeArrowheads="1"/>
          </p:cNvSpPr>
          <p:nvPr/>
        </p:nvSpPr>
        <p:spPr bwMode="auto">
          <a:xfrm>
            <a:off x="8153400" y="57912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809" name="AutoShape 3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14400" y="5694363"/>
            <a:ext cx="3048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810" name="AutoShape 35"/>
          <p:cNvSpPr>
            <a:spLocks noChangeArrowheads="1"/>
          </p:cNvSpPr>
          <p:nvPr/>
        </p:nvSpPr>
        <p:spPr bwMode="auto">
          <a:xfrm>
            <a:off x="4114800" y="57912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811" name="Text Box 36"/>
          <p:cNvSpPr txBox="1">
            <a:spLocks noChangeArrowheads="1"/>
          </p:cNvSpPr>
          <p:nvPr/>
        </p:nvSpPr>
        <p:spPr bwMode="auto">
          <a:xfrm>
            <a:off x="1295400" y="5694363"/>
            <a:ext cx="3048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solidFill>
                  <a:srgbClr val="FF9933"/>
                </a:solidFill>
                <a:latin typeface="Arial Black" pitchFamily="34" charset="0"/>
              </a:rPr>
              <a:t>C:</a:t>
            </a:r>
            <a:endParaRPr lang="en-US" sz="2800">
              <a:latin typeface="Arial" charset="0"/>
            </a:endParaRPr>
          </a:p>
        </p:txBody>
      </p:sp>
      <p:sp>
        <p:nvSpPr>
          <p:cNvPr id="33812" name="Text Box 37"/>
          <p:cNvSpPr txBox="1">
            <a:spLocks noChangeArrowheads="1"/>
          </p:cNvSpPr>
          <p:nvPr/>
        </p:nvSpPr>
        <p:spPr bwMode="auto">
          <a:xfrm>
            <a:off x="5334000" y="5694363"/>
            <a:ext cx="3048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solidFill>
                  <a:srgbClr val="FF9933"/>
                </a:solidFill>
                <a:latin typeface="Arial Black" pitchFamily="34" charset="0"/>
              </a:rPr>
              <a:t>D:</a:t>
            </a:r>
            <a:endParaRPr lang="en-US" sz="2800">
              <a:latin typeface="Arial" charset="0"/>
            </a:endParaRPr>
          </a:p>
        </p:txBody>
      </p:sp>
      <p:sp>
        <p:nvSpPr>
          <p:cNvPr id="33813" name="Text Box 38"/>
          <p:cNvSpPr txBox="1">
            <a:spLocks noChangeArrowheads="1"/>
          </p:cNvSpPr>
          <p:nvPr/>
        </p:nvSpPr>
        <p:spPr bwMode="auto">
          <a:xfrm>
            <a:off x="1600200" y="5638800"/>
            <a:ext cx="243840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1400" b="1" dirty="0">
                <a:solidFill>
                  <a:srgbClr val="C0C0C0"/>
                </a:solidFill>
                <a:latin typeface="Arial" charset="0"/>
              </a:rPr>
              <a:t>Increased inhibitions</a:t>
            </a:r>
            <a:endParaRPr lang="en-US" sz="1400" b="1" dirty="0">
              <a:solidFill>
                <a:srgbClr val="C0C0C0"/>
              </a:solidFill>
              <a:latin typeface="Arial" charset="0"/>
            </a:endParaRPr>
          </a:p>
        </p:txBody>
      </p:sp>
      <p:sp>
        <p:nvSpPr>
          <p:cNvPr id="33814" name="Text Box 39"/>
          <p:cNvSpPr txBox="1">
            <a:spLocks noChangeArrowheads="1"/>
          </p:cNvSpPr>
          <p:nvPr/>
        </p:nvSpPr>
        <p:spPr bwMode="auto">
          <a:xfrm>
            <a:off x="5715000" y="5638800"/>
            <a:ext cx="2133600" cy="52322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1400" b="1" dirty="0">
                <a:solidFill>
                  <a:srgbClr val="C0C0C0"/>
                </a:solidFill>
                <a:latin typeface="Arial" charset="0"/>
              </a:rPr>
              <a:t>Increased risk of accidents</a:t>
            </a:r>
            <a:endParaRPr lang="en-US" sz="1400" b="1" dirty="0">
              <a:solidFill>
                <a:srgbClr val="C0C0C0"/>
              </a:solidFill>
              <a:latin typeface="Arial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random/>
    <p:sndAc>
      <p:stSnd loop="1">
        <p:snd r:embed="rId2" name="bgmusic.wav"/>
      </p:stSnd>
    </p:sndAc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74053" dir="3542175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US" sz="60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Well done!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9540875" y="3141663"/>
            <a:ext cx="71438" cy="2159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endParaRPr lang="en-GB" sz="2400" i="1">
              <a:solidFill>
                <a:schemeClr val="accent1"/>
              </a:solidFill>
              <a:latin typeface="Goudy Stout" pitchFamily="18" charset="0"/>
            </a:endParaRPr>
          </a:p>
        </p:txBody>
      </p:sp>
      <p:pic>
        <p:nvPicPr>
          <p:cNvPr id="115717" name="Picture 5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541338" y="5589588"/>
            <a:ext cx="762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1" name="AutoShape 12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179388" y="6308725"/>
            <a:ext cx="792162" cy="360363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4D4D4D"/>
              </a:gs>
              <a:gs pos="50000">
                <a:srgbClr val="B2B2B2"/>
              </a:gs>
              <a:gs pos="100000">
                <a:srgbClr val="4D4D4D"/>
              </a:gs>
            </a:gsLst>
            <a:lin ang="0" scaled="1"/>
          </a:gradFill>
          <a:ln w="38100">
            <a:solidFill>
              <a:srgbClr val="33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 spd="med">
    <p:random/>
    <p:sndAc>
      <p:stSnd>
        <p:snd r:embed="rId4" name="winlight.wav"/>
      </p:stSnd>
    </p:sndAc>
  </p:transition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5717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53882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US" sz="5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I’m sorry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3276600"/>
            <a:ext cx="4419600" cy="9906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800">
                <a:solidFill>
                  <a:schemeClr val="accent1"/>
                </a:solidFill>
                <a:latin typeface="Goudy Stout" pitchFamily="18" charset="0"/>
              </a:rPr>
              <a:t>That’s incorrect…</a:t>
            </a:r>
          </a:p>
        </p:txBody>
      </p:sp>
      <p:pic>
        <p:nvPicPr>
          <p:cNvPr id="35844" name="Picture 4" descr="amsad">
            <a:hlinkClick r:id="rId6" action="ppaction://hlinksldjump"/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7" cstate="print"/>
          <a:stretch>
            <a:fillRect/>
          </a:stretch>
        </p:blipFill>
        <p:spPr>
          <a:xfrm>
            <a:off x="5694362" y="2241550"/>
            <a:ext cx="1717675" cy="3594100"/>
          </a:xfrm>
        </p:spPr>
      </p:pic>
      <p:pic>
        <p:nvPicPr>
          <p:cNvPr id="116742" name="Picture 6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468313" y="57340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7" descr="Millionaire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4902200"/>
            <a:ext cx="1955800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  <p:sndAc>
      <p:stSnd>
        <p:snd r:embed="rId4" name="wronganswer.wav"/>
      </p:stSnd>
    </p:sndAc>
  </p:transition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6742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utoShape 2"/>
          <p:cNvSpPr>
            <a:spLocks noChangeArrowheads="1"/>
          </p:cNvSpPr>
          <p:nvPr/>
        </p:nvSpPr>
        <p:spPr bwMode="auto">
          <a:xfrm>
            <a:off x="228600" y="228600"/>
            <a:ext cx="8686800" cy="6400800"/>
          </a:xfrm>
          <a:prstGeom prst="flowChartAlternateProcess">
            <a:avLst/>
          </a:prstGeom>
          <a:gradFill rotWithShape="0">
            <a:gsLst>
              <a:gs pos="0">
                <a:srgbClr val="4D4D4D"/>
              </a:gs>
              <a:gs pos="50000">
                <a:srgbClr val="B2B2B2"/>
              </a:gs>
              <a:gs pos="100000">
                <a:srgbClr val="4D4D4D"/>
              </a:gs>
            </a:gsLst>
            <a:lin ang="0" scaled="1"/>
          </a:gra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6867" name="Line 3"/>
          <p:cNvSpPr>
            <a:spLocks noChangeShapeType="1"/>
          </p:cNvSpPr>
          <p:nvPr/>
        </p:nvSpPr>
        <p:spPr bwMode="auto">
          <a:xfrm>
            <a:off x="228600" y="3657600"/>
            <a:ext cx="868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pSp>
        <p:nvGrpSpPr>
          <p:cNvPr id="36868" name="Group 4"/>
          <p:cNvGrpSpPr>
            <a:grpSpLocks/>
          </p:cNvGrpSpPr>
          <p:nvPr/>
        </p:nvGrpSpPr>
        <p:grpSpPr bwMode="auto">
          <a:xfrm>
            <a:off x="228600" y="3962400"/>
            <a:ext cx="8686800" cy="990600"/>
            <a:chOff x="144" y="2496"/>
            <a:chExt cx="5472" cy="624"/>
          </a:xfrm>
        </p:grpSpPr>
        <p:sp>
          <p:nvSpPr>
            <p:cNvPr id="36897" name="Line 5"/>
            <p:cNvSpPr>
              <a:spLocks noChangeShapeType="1"/>
            </p:cNvSpPr>
            <p:nvPr/>
          </p:nvSpPr>
          <p:spPr bwMode="auto">
            <a:xfrm>
              <a:off x="2784" y="2809"/>
              <a:ext cx="192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36898" name="Group 6"/>
            <p:cNvGrpSpPr>
              <a:grpSpLocks/>
            </p:cNvGrpSpPr>
            <p:nvPr/>
          </p:nvGrpSpPr>
          <p:grpSpPr bwMode="auto">
            <a:xfrm>
              <a:off x="2976" y="2496"/>
              <a:ext cx="2640" cy="624"/>
              <a:chOff x="2976" y="2496"/>
              <a:chExt cx="2640" cy="624"/>
            </a:xfrm>
          </p:grpSpPr>
          <p:sp>
            <p:nvSpPr>
              <p:cNvPr id="36902" name="Line 7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6903" name="AutoShape 8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36899" name="Group 9"/>
            <p:cNvGrpSpPr>
              <a:grpSpLocks/>
            </p:cNvGrpSpPr>
            <p:nvPr/>
          </p:nvGrpSpPr>
          <p:grpSpPr bwMode="auto">
            <a:xfrm flipH="1">
              <a:off x="144" y="2496"/>
              <a:ext cx="2640" cy="624"/>
              <a:chOff x="2976" y="2496"/>
              <a:chExt cx="2640" cy="624"/>
            </a:xfrm>
          </p:grpSpPr>
          <p:sp>
            <p:nvSpPr>
              <p:cNvPr id="36900" name="Line 10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6901" name="AutoShape 11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sp>
        <p:nvSpPr>
          <p:cNvPr id="36869" name="AutoShape 1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953000" y="4322763"/>
            <a:ext cx="3048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6870" name="AutoShape 13"/>
          <p:cNvSpPr>
            <a:spLocks noChangeArrowheads="1"/>
          </p:cNvSpPr>
          <p:nvPr/>
        </p:nvSpPr>
        <p:spPr bwMode="auto">
          <a:xfrm>
            <a:off x="8153400" y="44196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6871" name="AutoShape 1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14400" y="4322763"/>
            <a:ext cx="3048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6872" name="AutoShape 15"/>
          <p:cNvSpPr>
            <a:spLocks noChangeArrowheads="1"/>
          </p:cNvSpPr>
          <p:nvPr/>
        </p:nvSpPr>
        <p:spPr bwMode="auto">
          <a:xfrm>
            <a:off x="4114800" y="44196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6873" name="Text Box 16"/>
          <p:cNvSpPr txBox="1">
            <a:spLocks noChangeArrowheads="1"/>
          </p:cNvSpPr>
          <p:nvPr/>
        </p:nvSpPr>
        <p:spPr bwMode="auto">
          <a:xfrm>
            <a:off x="1295400" y="4322763"/>
            <a:ext cx="3048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solidFill>
                  <a:srgbClr val="FF9933"/>
                </a:solidFill>
                <a:latin typeface="Arial Black" pitchFamily="34" charset="0"/>
              </a:rPr>
              <a:t>A:</a:t>
            </a:r>
            <a:endParaRPr lang="en-US" sz="2800">
              <a:latin typeface="Arial" charset="0"/>
            </a:endParaRPr>
          </a:p>
        </p:txBody>
      </p:sp>
      <p:sp>
        <p:nvSpPr>
          <p:cNvPr id="36874" name="Text Box 17"/>
          <p:cNvSpPr txBox="1">
            <a:spLocks noChangeArrowheads="1"/>
          </p:cNvSpPr>
          <p:nvPr/>
        </p:nvSpPr>
        <p:spPr bwMode="auto">
          <a:xfrm>
            <a:off x="5334000" y="4322763"/>
            <a:ext cx="3048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solidFill>
                  <a:srgbClr val="FF9933"/>
                </a:solidFill>
                <a:latin typeface="Arial Black" pitchFamily="34" charset="0"/>
              </a:rPr>
              <a:t>B:</a:t>
            </a:r>
            <a:endParaRPr lang="en-US" sz="2800">
              <a:latin typeface="Arial" charset="0"/>
            </a:endParaRPr>
          </a:p>
        </p:txBody>
      </p:sp>
      <p:sp>
        <p:nvSpPr>
          <p:cNvPr id="36875" name="Text Box 18"/>
          <p:cNvSpPr txBox="1">
            <a:spLocks noChangeArrowheads="1"/>
          </p:cNvSpPr>
          <p:nvPr/>
        </p:nvSpPr>
        <p:spPr bwMode="auto">
          <a:xfrm>
            <a:off x="1600200" y="4267200"/>
            <a:ext cx="213360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1">
                <a:solidFill>
                  <a:srgbClr val="C0C0C0"/>
                </a:solidFill>
                <a:latin typeface="Arial" charset="0"/>
              </a:rPr>
              <a:t>Bronchitis and cancer </a:t>
            </a:r>
          </a:p>
        </p:txBody>
      </p:sp>
      <p:sp>
        <p:nvSpPr>
          <p:cNvPr id="36876" name="Text Box 19"/>
          <p:cNvSpPr txBox="1">
            <a:spLocks noChangeArrowheads="1"/>
          </p:cNvSpPr>
          <p:nvPr/>
        </p:nvSpPr>
        <p:spPr bwMode="auto">
          <a:xfrm>
            <a:off x="5715000" y="4267200"/>
            <a:ext cx="2133600" cy="3143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1400" b="1">
                <a:solidFill>
                  <a:srgbClr val="C0C0C0"/>
                </a:solidFill>
                <a:latin typeface="Arial" charset="0"/>
              </a:rPr>
              <a:t>Bronchiolitis</a:t>
            </a:r>
            <a:endParaRPr lang="en-US" sz="1400" b="1">
              <a:solidFill>
                <a:srgbClr val="C0C0C0"/>
              </a:solidFill>
              <a:latin typeface="Arial" charset="0"/>
            </a:endParaRPr>
          </a:p>
        </p:txBody>
      </p:sp>
      <p:grpSp>
        <p:nvGrpSpPr>
          <p:cNvPr id="36877" name="Group 20"/>
          <p:cNvGrpSpPr>
            <a:grpSpLocks/>
          </p:cNvGrpSpPr>
          <p:nvPr/>
        </p:nvGrpSpPr>
        <p:grpSpPr bwMode="auto">
          <a:xfrm>
            <a:off x="685800" y="609600"/>
            <a:ext cx="7847013" cy="1092200"/>
            <a:chOff x="432" y="384"/>
            <a:chExt cx="4944" cy="1990"/>
          </a:xfrm>
        </p:grpSpPr>
        <p:sp>
          <p:nvSpPr>
            <p:cNvPr id="36894" name="AutoShape 21"/>
            <p:cNvSpPr>
              <a:spLocks noChangeArrowheads="1"/>
            </p:cNvSpPr>
            <p:nvPr/>
          </p:nvSpPr>
          <p:spPr bwMode="auto">
            <a:xfrm>
              <a:off x="432" y="384"/>
              <a:ext cx="4944" cy="1990"/>
            </a:xfrm>
            <a:prstGeom prst="flowChartAlternateProcess">
              <a:avLst/>
            </a:prstGeom>
            <a:solidFill>
              <a:schemeClr val="tx1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2400">
                  <a:solidFill>
                    <a:srgbClr val="C0C0C0"/>
                  </a:solidFill>
                  <a:latin typeface="Arial" charset="0"/>
                </a:rPr>
                <a:t>£125,000</a:t>
              </a:r>
            </a:p>
            <a:p>
              <a:pPr eaLnBrk="1" hangingPunct="1"/>
              <a:r>
                <a:rPr lang="en-GB" sz="2400">
                  <a:solidFill>
                    <a:schemeClr val="hlink"/>
                  </a:solidFill>
                  <a:latin typeface="Arial" charset="0"/>
                </a:rPr>
                <a:t>Irritation of the airways due to tar from cigarettes </a:t>
              </a:r>
            </a:p>
            <a:p>
              <a:pPr eaLnBrk="1" hangingPunct="1"/>
              <a:r>
                <a:rPr lang="en-GB" sz="2400">
                  <a:solidFill>
                    <a:schemeClr val="hlink"/>
                  </a:solidFill>
                  <a:latin typeface="Arial" charset="0"/>
                </a:rPr>
                <a:t>can lead to...</a:t>
              </a:r>
              <a:endParaRPr lang="en-US" sz="2400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36895" name="AutoShape 22"/>
            <p:cNvSpPr>
              <a:spLocks noChangeArrowheads="1"/>
            </p:cNvSpPr>
            <p:nvPr/>
          </p:nvSpPr>
          <p:spPr bwMode="auto">
            <a:xfrm>
              <a:off x="528" y="1152"/>
              <a:ext cx="192" cy="192"/>
            </a:xfrm>
            <a:prstGeom prst="diamond">
              <a:avLst/>
            </a:prstGeom>
            <a:solidFill>
              <a:srgbClr val="FF9933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6896" name="AutoShape 23"/>
            <p:cNvSpPr>
              <a:spLocks noChangeArrowheads="1"/>
            </p:cNvSpPr>
            <p:nvPr/>
          </p:nvSpPr>
          <p:spPr bwMode="auto">
            <a:xfrm>
              <a:off x="5088" y="1152"/>
              <a:ext cx="192" cy="192"/>
            </a:xfrm>
            <a:prstGeom prst="diamond">
              <a:avLst/>
            </a:prstGeom>
            <a:solidFill>
              <a:srgbClr val="FF9933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36878" name="Group 24"/>
          <p:cNvGrpSpPr>
            <a:grpSpLocks/>
          </p:cNvGrpSpPr>
          <p:nvPr/>
        </p:nvGrpSpPr>
        <p:grpSpPr bwMode="auto">
          <a:xfrm>
            <a:off x="228600" y="5334000"/>
            <a:ext cx="8686800" cy="990600"/>
            <a:chOff x="144" y="2496"/>
            <a:chExt cx="5472" cy="624"/>
          </a:xfrm>
        </p:grpSpPr>
        <p:sp>
          <p:nvSpPr>
            <p:cNvPr id="36887" name="Line 25"/>
            <p:cNvSpPr>
              <a:spLocks noChangeShapeType="1"/>
            </p:cNvSpPr>
            <p:nvPr/>
          </p:nvSpPr>
          <p:spPr bwMode="auto">
            <a:xfrm>
              <a:off x="2784" y="2809"/>
              <a:ext cx="192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36888" name="Group 26"/>
            <p:cNvGrpSpPr>
              <a:grpSpLocks/>
            </p:cNvGrpSpPr>
            <p:nvPr/>
          </p:nvGrpSpPr>
          <p:grpSpPr bwMode="auto">
            <a:xfrm>
              <a:off x="2976" y="2496"/>
              <a:ext cx="2640" cy="624"/>
              <a:chOff x="2976" y="2496"/>
              <a:chExt cx="2640" cy="624"/>
            </a:xfrm>
          </p:grpSpPr>
          <p:sp>
            <p:nvSpPr>
              <p:cNvPr id="36892" name="Line 27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6893" name="AutoShape 28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36889" name="Group 29"/>
            <p:cNvGrpSpPr>
              <a:grpSpLocks/>
            </p:cNvGrpSpPr>
            <p:nvPr/>
          </p:nvGrpSpPr>
          <p:grpSpPr bwMode="auto">
            <a:xfrm flipH="1">
              <a:off x="144" y="2496"/>
              <a:ext cx="2640" cy="624"/>
              <a:chOff x="2976" y="2496"/>
              <a:chExt cx="2640" cy="624"/>
            </a:xfrm>
          </p:grpSpPr>
          <p:sp>
            <p:nvSpPr>
              <p:cNvPr id="36890" name="Line 30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6891" name="AutoShape 31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sp>
        <p:nvSpPr>
          <p:cNvPr id="36879" name="AutoShape 3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953000" y="5694363"/>
            <a:ext cx="3048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6880" name="AutoShape 33"/>
          <p:cNvSpPr>
            <a:spLocks noChangeArrowheads="1"/>
          </p:cNvSpPr>
          <p:nvPr/>
        </p:nvSpPr>
        <p:spPr bwMode="auto">
          <a:xfrm>
            <a:off x="8153400" y="57912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6881" name="AutoShape 3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14400" y="5694363"/>
            <a:ext cx="3048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6882" name="AutoShape 35"/>
          <p:cNvSpPr>
            <a:spLocks noChangeArrowheads="1"/>
          </p:cNvSpPr>
          <p:nvPr/>
        </p:nvSpPr>
        <p:spPr bwMode="auto">
          <a:xfrm>
            <a:off x="4114800" y="57912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6883" name="Text Box 36"/>
          <p:cNvSpPr txBox="1">
            <a:spLocks noChangeArrowheads="1"/>
          </p:cNvSpPr>
          <p:nvPr/>
        </p:nvSpPr>
        <p:spPr bwMode="auto">
          <a:xfrm>
            <a:off x="1295400" y="5694363"/>
            <a:ext cx="3048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solidFill>
                  <a:srgbClr val="FF9933"/>
                </a:solidFill>
                <a:latin typeface="Arial Black" pitchFamily="34" charset="0"/>
              </a:rPr>
              <a:t>C:</a:t>
            </a:r>
            <a:endParaRPr lang="en-US" sz="2800">
              <a:latin typeface="Arial" charset="0"/>
            </a:endParaRPr>
          </a:p>
        </p:txBody>
      </p:sp>
      <p:sp>
        <p:nvSpPr>
          <p:cNvPr id="36884" name="Text Box 37"/>
          <p:cNvSpPr txBox="1">
            <a:spLocks noChangeArrowheads="1"/>
          </p:cNvSpPr>
          <p:nvPr/>
        </p:nvSpPr>
        <p:spPr bwMode="auto">
          <a:xfrm>
            <a:off x="5334000" y="5694363"/>
            <a:ext cx="3048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solidFill>
                  <a:srgbClr val="FF9933"/>
                </a:solidFill>
                <a:latin typeface="Arial Black" pitchFamily="34" charset="0"/>
              </a:rPr>
              <a:t>D:</a:t>
            </a:r>
            <a:endParaRPr lang="en-US" sz="2800">
              <a:latin typeface="Arial" charset="0"/>
            </a:endParaRPr>
          </a:p>
        </p:txBody>
      </p:sp>
      <p:sp>
        <p:nvSpPr>
          <p:cNvPr id="36885" name="Text Box 38"/>
          <p:cNvSpPr txBox="1">
            <a:spLocks noChangeArrowheads="1"/>
          </p:cNvSpPr>
          <p:nvPr/>
        </p:nvSpPr>
        <p:spPr bwMode="auto">
          <a:xfrm>
            <a:off x="1600200" y="5638800"/>
            <a:ext cx="243840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1400" b="1">
                <a:solidFill>
                  <a:srgbClr val="C0C0C0"/>
                </a:solidFill>
                <a:latin typeface="Arial" charset="0"/>
              </a:rPr>
              <a:t>Emphysema</a:t>
            </a:r>
            <a:endParaRPr lang="en-US" sz="1400" b="1">
              <a:solidFill>
                <a:srgbClr val="C0C0C0"/>
              </a:solidFill>
              <a:latin typeface="Arial" charset="0"/>
            </a:endParaRPr>
          </a:p>
        </p:txBody>
      </p:sp>
      <p:sp>
        <p:nvSpPr>
          <p:cNvPr id="36886" name="Text Box 39"/>
          <p:cNvSpPr txBox="1">
            <a:spLocks noChangeArrowheads="1"/>
          </p:cNvSpPr>
          <p:nvPr/>
        </p:nvSpPr>
        <p:spPr bwMode="auto">
          <a:xfrm>
            <a:off x="5715000" y="5638800"/>
            <a:ext cx="2133600" cy="3143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1400" b="1">
                <a:solidFill>
                  <a:srgbClr val="C0C0C0"/>
                </a:solidFill>
                <a:latin typeface="Arial" charset="0"/>
              </a:rPr>
              <a:t>Stroke</a:t>
            </a:r>
            <a:endParaRPr lang="en-US" sz="1400" b="1">
              <a:solidFill>
                <a:srgbClr val="C0C0C0"/>
              </a:solidFill>
              <a:latin typeface="Arial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random/>
    <p:sndAc>
      <p:stSnd loop="1">
        <p:snd r:embed="rId2" name="bgmusic.wav"/>
      </p:stSnd>
    </p:sndAc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74053" dir="3542175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US" sz="60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Very good!</a:t>
            </a:r>
          </a:p>
        </p:txBody>
      </p:sp>
      <p:pic>
        <p:nvPicPr>
          <p:cNvPr id="117765" name="Picture 5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47813" y="7173913"/>
            <a:ext cx="762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AutoShape 8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179388" y="6308725"/>
            <a:ext cx="792162" cy="360363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4D4D4D"/>
              </a:gs>
              <a:gs pos="50000">
                <a:srgbClr val="B2B2B2"/>
              </a:gs>
              <a:gs pos="100000">
                <a:srgbClr val="4D4D4D"/>
              </a:gs>
            </a:gsLst>
            <a:lin ang="0" scaled="1"/>
          </a:gradFill>
          <a:ln w="38100">
            <a:solidFill>
              <a:srgbClr val="33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 spd="med">
    <p:random/>
    <p:sndAc>
      <p:stSnd>
        <p:snd r:embed="rId4" name="winlight.wav"/>
      </p:stSnd>
    </p:sndAc>
  </p:transition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7765"/>
                </p:tgtEl>
              </p:cMediaNode>
            </p:audi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53882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US" sz="5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Incorrect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3276600"/>
            <a:ext cx="4419600" cy="9906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800" dirty="0">
                <a:solidFill>
                  <a:schemeClr val="accent1"/>
                </a:solidFill>
                <a:latin typeface="Goudy Stout" pitchFamily="18" charset="0"/>
              </a:rPr>
              <a:t>I’m sorry you got that wrong</a:t>
            </a:r>
          </a:p>
        </p:txBody>
      </p:sp>
      <p:pic>
        <p:nvPicPr>
          <p:cNvPr id="38916" name="Picture 4" descr="amsad">
            <a:hlinkClick r:id="rId6" action="ppaction://hlinksldjump"/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7" cstate="print"/>
          <a:stretch>
            <a:fillRect/>
          </a:stretch>
        </p:blipFill>
        <p:spPr>
          <a:xfrm>
            <a:off x="5694362" y="2241550"/>
            <a:ext cx="1717675" cy="3594100"/>
          </a:xfrm>
        </p:spPr>
      </p:pic>
      <p:pic>
        <p:nvPicPr>
          <p:cNvPr id="118791" name="Picture 7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468313" y="60928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8" descr="Millionaire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4902200"/>
            <a:ext cx="1955800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  <p:sndAc>
      <p:stSnd>
        <p:snd r:embed="rId4" name="wronganswer.wav"/>
      </p:stSnd>
    </p:sndAc>
  </p:transition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8791"/>
                </p:tgtEl>
              </p:cMediaNode>
            </p:audi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AutoShape 2"/>
          <p:cNvSpPr>
            <a:spLocks noChangeArrowheads="1"/>
          </p:cNvSpPr>
          <p:nvPr/>
        </p:nvSpPr>
        <p:spPr bwMode="auto">
          <a:xfrm>
            <a:off x="228600" y="228600"/>
            <a:ext cx="8686800" cy="6400800"/>
          </a:xfrm>
          <a:prstGeom prst="flowChartAlternateProcess">
            <a:avLst/>
          </a:prstGeom>
          <a:gradFill rotWithShape="0">
            <a:gsLst>
              <a:gs pos="0">
                <a:srgbClr val="4D4D4D"/>
              </a:gs>
              <a:gs pos="50000">
                <a:srgbClr val="B2B2B2"/>
              </a:gs>
              <a:gs pos="100000">
                <a:srgbClr val="4D4D4D"/>
              </a:gs>
            </a:gsLst>
            <a:lin ang="0" scaled="1"/>
          </a:gra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9939" name="Line 3"/>
          <p:cNvSpPr>
            <a:spLocks noChangeShapeType="1"/>
          </p:cNvSpPr>
          <p:nvPr/>
        </p:nvSpPr>
        <p:spPr bwMode="auto">
          <a:xfrm>
            <a:off x="228600" y="3657600"/>
            <a:ext cx="868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pSp>
        <p:nvGrpSpPr>
          <p:cNvPr id="39940" name="Group 4"/>
          <p:cNvGrpSpPr>
            <a:grpSpLocks/>
          </p:cNvGrpSpPr>
          <p:nvPr/>
        </p:nvGrpSpPr>
        <p:grpSpPr bwMode="auto">
          <a:xfrm>
            <a:off x="228600" y="3962400"/>
            <a:ext cx="8686800" cy="990600"/>
            <a:chOff x="144" y="2496"/>
            <a:chExt cx="5472" cy="624"/>
          </a:xfrm>
        </p:grpSpPr>
        <p:sp>
          <p:nvSpPr>
            <p:cNvPr id="39969" name="Line 5"/>
            <p:cNvSpPr>
              <a:spLocks noChangeShapeType="1"/>
            </p:cNvSpPr>
            <p:nvPr/>
          </p:nvSpPr>
          <p:spPr bwMode="auto">
            <a:xfrm>
              <a:off x="2784" y="2809"/>
              <a:ext cx="192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39970" name="Group 6"/>
            <p:cNvGrpSpPr>
              <a:grpSpLocks/>
            </p:cNvGrpSpPr>
            <p:nvPr/>
          </p:nvGrpSpPr>
          <p:grpSpPr bwMode="auto">
            <a:xfrm>
              <a:off x="2976" y="2496"/>
              <a:ext cx="2640" cy="624"/>
              <a:chOff x="2976" y="2496"/>
              <a:chExt cx="2640" cy="624"/>
            </a:xfrm>
          </p:grpSpPr>
          <p:sp>
            <p:nvSpPr>
              <p:cNvPr id="39974" name="Line 7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9975" name="AutoShape 8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39971" name="Group 9"/>
            <p:cNvGrpSpPr>
              <a:grpSpLocks/>
            </p:cNvGrpSpPr>
            <p:nvPr/>
          </p:nvGrpSpPr>
          <p:grpSpPr bwMode="auto">
            <a:xfrm flipH="1">
              <a:off x="144" y="2496"/>
              <a:ext cx="2640" cy="624"/>
              <a:chOff x="2976" y="2496"/>
              <a:chExt cx="2640" cy="624"/>
            </a:xfrm>
          </p:grpSpPr>
          <p:sp>
            <p:nvSpPr>
              <p:cNvPr id="39972" name="Line 10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9973" name="AutoShape 11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sp>
        <p:nvSpPr>
          <p:cNvPr id="39941" name="AutoShape 1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953000" y="4322763"/>
            <a:ext cx="3048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9942" name="AutoShape 13"/>
          <p:cNvSpPr>
            <a:spLocks noChangeArrowheads="1"/>
          </p:cNvSpPr>
          <p:nvPr/>
        </p:nvSpPr>
        <p:spPr bwMode="auto">
          <a:xfrm>
            <a:off x="8153400" y="44196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9943" name="AutoShape 1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14400" y="4322763"/>
            <a:ext cx="3048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9944" name="AutoShape 15"/>
          <p:cNvSpPr>
            <a:spLocks noChangeArrowheads="1"/>
          </p:cNvSpPr>
          <p:nvPr/>
        </p:nvSpPr>
        <p:spPr bwMode="auto">
          <a:xfrm>
            <a:off x="4114800" y="44196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9945" name="Text Box 16"/>
          <p:cNvSpPr txBox="1">
            <a:spLocks noChangeArrowheads="1"/>
          </p:cNvSpPr>
          <p:nvPr/>
        </p:nvSpPr>
        <p:spPr bwMode="auto">
          <a:xfrm>
            <a:off x="1295400" y="4322763"/>
            <a:ext cx="3048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solidFill>
                  <a:srgbClr val="FF9933"/>
                </a:solidFill>
                <a:latin typeface="Arial Black" pitchFamily="34" charset="0"/>
              </a:rPr>
              <a:t>A:</a:t>
            </a:r>
            <a:endParaRPr lang="en-US" sz="2800">
              <a:latin typeface="Arial" charset="0"/>
            </a:endParaRPr>
          </a:p>
        </p:txBody>
      </p:sp>
      <p:sp>
        <p:nvSpPr>
          <p:cNvPr id="39946" name="Text Box 17"/>
          <p:cNvSpPr txBox="1">
            <a:spLocks noChangeArrowheads="1"/>
          </p:cNvSpPr>
          <p:nvPr/>
        </p:nvSpPr>
        <p:spPr bwMode="auto">
          <a:xfrm>
            <a:off x="5334000" y="4322763"/>
            <a:ext cx="3048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solidFill>
                  <a:srgbClr val="FF9933"/>
                </a:solidFill>
                <a:latin typeface="Arial Black" pitchFamily="34" charset="0"/>
              </a:rPr>
              <a:t>B:</a:t>
            </a:r>
            <a:endParaRPr lang="en-US" sz="2800">
              <a:latin typeface="Arial" charset="0"/>
            </a:endParaRPr>
          </a:p>
        </p:txBody>
      </p:sp>
      <p:sp>
        <p:nvSpPr>
          <p:cNvPr id="39947" name="Text Box 18"/>
          <p:cNvSpPr txBox="1">
            <a:spLocks noChangeArrowheads="1"/>
          </p:cNvSpPr>
          <p:nvPr/>
        </p:nvSpPr>
        <p:spPr bwMode="auto">
          <a:xfrm>
            <a:off x="1600200" y="4267200"/>
            <a:ext cx="2133600" cy="5232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1400" b="1" dirty="0">
                <a:solidFill>
                  <a:srgbClr val="C0C0C0"/>
                </a:solidFill>
                <a:latin typeface="Arial" charset="0"/>
              </a:rPr>
              <a:t>Up to 5 years in prison and a fine</a:t>
            </a:r>
            <a:endParaRPr lang="en-US" sz="1400" b="1" dirty="0">
              <a:solidFill>
                <a:srgbClr val="C0C0C0"/>
              </a:solidFill>
              <a:latin typeface="Arial" charset="0"/>
            </a:endParaRPr>
          </a:p>
        </p:txBody>
      </p:sp>
      <p:sp>
        <p:nvSpPr>
          <p:cNvPr id="39948" name="Text Box 19"/>
          <p:cNvSpPr txBox="1">
            <a:spLocks noChangeArrowheads="1"/>
          </p:cNvSpPr>
          <p:nvPr/>
        </p:nvSpPr>
        <p:spPr bwMode="auto">
          <a:xfrm>
            <a:off x="5715000" y="4267200"/>
            <a:ext cx="2133600" cy="52322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20000"/>
              </a:spcBef>
            </a:pPr>
            <a:r>
              <a:rPr lang="en-US" sz="1400" b="1" dirty="0">
                <a:solidFill>
                  <a:schemeClr val="hlink"/>
                </a:solidFill>
                <a:latin typeface="Arial" charset="0"/>
              </a:rPr>
              <a:t>Up to 7 years in prison and a fine</a:t>
            </a:r>
          </a:p>
        </p:txBody>
      </p:sp>
      <p:grpSp>
        <p:nvGrpSpPr>
          <p:cNvPr id="39949" name="Group 20"/>
          <p:cNvGrpSpPr>
            <a:grpSpLocks/>
          </p:cNvGrpSpPr>
          <p:nvPr/>
        </p:nvGrpSpPr>
        <p:grpSpPr bwMode="auto">
          <a:xfrm>
            <a:off x="685800" y="609600"/>
            <a:ext cx="7847013" cy="1090613"/>
            <a:chOff x="432" y="384"/>
            <a:chExt cx="4944" cy="1728"/>
          </a:xfrm>
        </p:grpSpPr>
        <p:sp>
          <p:nvSpPr>
            <p:cNvPr id="39966" name="AutoShape 21"/>
            <p:cNvSpPr>
              <a:spLocks noChangeArrowheads="1"/>
            </p:cNvSpPr>
            <p:nvPr/>
          </p:nvSpPr>
          <p:spPr bwMode="auto">
            <a:xfrm>
              <a:off x="432" y="384"/>
              <a:ext cx="4944" cy="1728"/>
            </a:xfrm>
            <a:prstGeom prst="flowChartAlternateProcess">
              <a:avLst/>
            </a:prstGeom>
            <a:solidFill>
              <a:schemeClr val="tx1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2400" dirty="0">
                  <a:solidFill>
                    <a:srgbClr val="C0C0C0"/>
                  </a:solidFill>
                  <a:latin typeface="Arial" charset="0"/>
                </a:rPr>
                <a:t>£250,000</a:t>
              </a:r>
            </a:p>
            <a:p>
              <a:pPr eaLnBrk="1" hangingPunct="1"/>
              <a:r>
                <a:rPr lang="en-US" sz="1800" dirty="0">
                  <a:solidFill>
                    <a:schemeClr val="hlink"/>
                  </a:solidFill>
                  <a:latin typeface="Arial" charset="0"/>
                </a:rPr>
                <a:t>Being caught sharing your cannabis with a friend can lead to …...</a:t>
              </a:r>
            </a:p>
          </p:txBody>
        </p:sp>
        <p:sp>
          <p:nvSpPr>
            <p:cNvPr id="39967" name="AutoShape 22"/>
            <p:cNvSpPr>
              <a:spLocks noChangeArrowheads="1"/>
            </p:cNvSpPr>
            <p:nvPr/>
          </p:nvSpPr>
          <p:spPr bwMode="auto">
            <a:xfrm>
              <a:off x="528" y="1152"/>
              <a:ext cx="192" cy="192"/>
            </a:xfrm>
            <a:prstGeom prst="diamond">
              <a:avLst/>
            </a:prstGeom>
            <a:solidFill>
              <a:srgbClr val="FF9933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9968" name="AutoShape 23"/>
            <p:cNvSpPr>
              <a:spLocks noChangeArrowheads="1"/>
            </p:cNvSpPr>
            <p:nvPr/>
          </p:nvSpPr>
          <p:spPr bwMode="auto">
            <a:xfrm>
              <a:off x="5088" y="1152"/>
              <a:ext cx="192" cy="192"/>
            </a:xfrm>
            <a:prstGeom prst="diamond">
              <a:avLst/>
            </a:prstGeom>
            <a:solidFill>
              <a:srgbClr val="FF9933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39950" name="Group 24"/>
          <p:cNvGrpSpPr>
            <a:grpSpLocks/>
          </p:cNvGrpSpPr>
          <p:nvPr/>
        </p:nvGrpSpPr>
        <p:grpSpPr bwMode="auto">
          <a:xfrm>
            <a:off x="250825" y="5373688"/>
            <a:ext cx="8686800" cy="990600"/>
            <a:chOff x="144" y="2496"/>
            <a:chExt cx="5472" cy="624"/>
          </a:xfrm>
        </p:grpSpPr>
        <p:sp>
          <p:nvSpPr>
            <p:cNvPr id="39959" name="Line 25"/>
            <p:cNvSpPr>
              <a:spLocks noChangeShapeType="1"/>
            </p:cNvSpPr>
            <p:nvPr/>
          </p:nvSpPr>
          <p:spPr bwMode="auto">
            <a:xfrm>
              <a:off x="2784" y="2809"/>
              <a:ext cx="192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39960" name="Group 26"/>
            <p:cNvGrpSpPr>
              <a:grpSpLocks/>
            </p:cNvGrpSpPr>
            <p:nvPr/>
          </p:nvGrpSpPr>
          <p:grpSpPr bwMode="auto">
            <a:xfrm>
              <a:off x="2976" y="2496"/>
              <a:ext cx="2640" cy="624"/>
              <a:chOff x="2976" y="2496"/>
              <a:chExt cx="2640" cy="624"/>
            </a:xfrm>
          </p:grpSpPr>
          <p:sp>
            <p:nvSpPr>
              <p:cNvPr id="39964" name="Line 27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9965" name="AutoShape 28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39961" name="Group 29"/>
            <p:cNvGrpSpPr>
              <a:grpSpLocks/>
            </p:cNvGrpSpPr>
            <p:nvPr/>
          </p:nvGrpSpPr>
          <p:grpSpPr bwMode="auto">
            <a:xfrm flipH="1">
              <a:off x="144" y="2496"/>
              <a:ext cx="2640" cy="624"/>
              <a:chOff x="2976" y="2496"/>
              <a:chExt cx="2640" cy="624"/>
            </a:xfrm>
          </p:grpSpPr>
          <p:sp>
            <p:nvSpPr>
              <p:cNvPr id="39962" name="Line 30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9963" name="AutoShape 31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sp>
        <p:nvSpPr>
          <p:cNvPr id="39951" name="AutoShape 32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953000" y="5694363"/>
            <a:ext cx="3048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9952" name="AutoShape 33"/>
          <p:cNvSpPr>
            <a:spLocks noChangeArrowheads="1"/>
          </p:cNvSpPr>
          <p:nvPr/>
        </p:nvSpPr>
        <p:spPr bwMode="auto">
          <a:xfrm>
            <a:off x="8153400" y="57912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9953" name="AutoShape 3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14400" y="5694363"/>
            <a:ext cx="3048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9954" name="AutoShape 35"/>
          <p:cNvSpPr>
            <a:spLocks noChangeArrowheads="1"/>
          </p:cNvSpPr>
          <p:nvPr/>
        </p:nvSpPr>
        <p:spPr bwMode="auto">
          <a:xfrm>
            <a:off x="4114800" y="57912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9955" name="Text Box 36"/>
          <p:cNvSpPr txBox="1">
            <a:spLocks noChangeArrowheads="1"/>
          </p:cNvSpPr>
          <p:nvPr/>
        </p:nvSpPr>
        <p:spPr bwMode="auto">
          <a:xfrm>
            <a:off x="1295400" y="5694363"/>
            <a:ext cx="3048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solidFill>
                  <a:srgbClr val="FF9933"/>
                </a:solidFill>
                <a:latin typeface="Arial Black" pitchFamily="34" charset="0"/>
              </a:rPr>
              <a:t>C:</a:t>
            </a:r>
            <a:endParaRPr lang="en-US" sz="2800">
              <a:latin typeface="Arial" charset="0"/>
            </a:endParaRPr>
          </a:p>
        </p:txBody>
      </p:sp>
      <p:sp>
        <p:nvSpPr>
          <p:cNvPr id="39956" name="Text Box 37"/>
          <p:cNvSpPr txBox="1">
            <a:spLocks noChangeArrowheads="1"/>
          </p:cNvSpPr>
          <p:nvPr/>
        </p:nvSpPr>
        <p:spPr bwMode="auto">
          <a:xfrm>
            <a:off x="5334000" y="5694363"/>
            <a:ext cx="3048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solidFill>
                  <a:srgbClr val="FF9933"/>
                </a:solidFill>
                <a:latin typeface="Arial Black" pitchFamily="34" charset="0"/>
              </a:rPr>
              <a:t>D:</a:t>
            </a:r>
            <a:endParaRPr lang="en-US" sz="2800">
              <a:latin typeface="Arial" charset="0"/>
            </a:endParaRPr>
          </a:p>
        </p:txBody>
      </p:sp>
      <p:sp>
        <p:nvSpPr>
          <p:cNvPr id="39957" name="Text Box 38"/>
          <p:cNvSpPr txBox="1">
            <a:spLocks noChangeArrowheads="1"/>
          </p:cNvSpPr>
          <p:nvPr/>
        </p:nvSpPr>
        <p:spPr bwMode="auto">
          <a:xfrm>
            <a:off x="1600200" y="5638800"/>
            <a:ext cx="243840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1400" b="1" dirty="0">
                <a:solidFill>
                  <a:srgbClr val="C0C0C0"/>
                </a:solidFill>
                <a:latin typeface="Arial" charset="0"/>
              </a:rPr>
              <a:t>A verbal warning</a:t>
            </a:r>
            <a:endParaRPr lang="en-US" sz="1400" b="1" dirty="0">
              <a:solidFill>
                <a:srgbClr val="C0C0C0"/>
              </a:solidFill>
              <a:latin typeface="Arial" charset="0"/>
            </a:endParaRPr>
          </a:p>
        </p:txBody>
      </p:sp>
      <p:sp>
        <p:nvSpPr>
          <p:cNvPr id="39958" name="Text Box 39"/>
          <p:cNvSpPr txBox="1">
            <a:spLocks noChangeArrowheads="1"/>
          </p:cNvSpPr>
          <p:nvPr/>
        </p:nvSpPr>
        <p:spPr bwMode="auto">
          <a:xfrm>
            <a:off x="5715000" y="5638800"/>
            <a:ext cx="2133600" cy="52322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1" dirty="0">
                <a:solidFill>
                  <a:srgbClr val="C0C0C0"/>
                </a:solidFill>
                <a:latin typeface="Arial" charset="0"/>
              </a:rPr>
              <a:t>Up to 14 years in prison and a fine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random/>
    <p:sndAc>
      <p:stSnd loop="1">
        <p:snd r:embed="rId2" name="bgmusic.wav"/>
      </p:stSnd>
    </p:sndAc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74053" dir="3542175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US" sz="60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Excellent!</a:t>
            </a:r>
          </a:p>
        </p:txBody>
      </p:sp>
      <p:pic>
        <p:nvPicPr>
          <p:cNvPr id="119813" name="Picture 5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92275" y="7173913"/>
            <a:ext cx="762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4" name="AutoShape 8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179388" y="6308725"/>
            <a:ext cx="792162" cy="360363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4D4D4D"/>
              </a:gs>
              <a:gs pos="50000">
                <a:srgbClr val="B2B2B2"/>
              </a:gs>
              <a:gs pos="100000">
                <a:srgbClr val="4D4D4D"/>
              </a:gs>
            </a:gsLst>
            <a:lin ang="0" scaled="1"/>
          </a:gradFill>
          <a:ln w="38100">
            <a:solidFill>
              <a:srgbClr val="33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 spd="med">
    <p:random/>
    <p:sndAc>
      <p:stSnd>
        <p:snd r:embed="rId4" name="winlight.wav"/>
      </p:stSnd>
    </p:sndAc>
  </p:transition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981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8" name="Picture 6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541338" y="56610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53882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US" sz="5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Unlucky!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3276600"/>
            <a:ext cx="4419600" cy="9906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800">
                <a:solidFill>
                  <a:schemeClr val="accent1"/>
                </a:solidFill>
                <a:latin typeface="Goudy Stout" pitchFamily="18" charset="0"/>
              </a:rPr>
              <a:t>That’s incorrect</a:t>
            </a:r>
          </a:p>
        </p:txBody>
      </p:sp>
      <p:pic>
        <p:nvPicPr>
          <p:cNvPr id="5125" name="Picture 4" descr="amsad">
            <a:hlinkClick r:id="rId7" action="ppaction://hlinksldjump"/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8" cstate="print"/>
          <a:stretch>
            <a:fillRect/>
          </a:stretch>
        </p:blipFill>
        <p:spPr>
          <a:xfrm>
            <a:off x="5694362" y="2241550"/>
            <a:ext cx="1717675" cy="3594100"/>
          </a:xfrm>
        </p:spPr>
      </p:pic>
      <p:pic>
        <p:nvPicPr>
          <p:cNvPr id="5126" name="Picture 10" descr="Millionaire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4973638"/>
            <a:ext cx="1884363" cy="188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  <p:sndAc>
      <p:stSnd>
        <p:snd r:embed="rId4" name="wronganswer.wav"/>
      </p:stSnd>
    </p:sndAc>
  </p:transition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9638"/>
                </p:tgtEl>
              </p:cMediaNode>
            </p:audi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53882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US" sz="5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Wrong Choice!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3276600"/>
            <a:ext cx="4419600" cy="9906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800">
                <a:solidFill>
                  <a:schemeClr val="accent1"/>
                </a:solidFill>
                <a:latin typeface="Goudy Stout" pitchFamily="18" charset="0"/>
              </a:rPr>
              <a:t>That’s incorrect…</a:t>
            </a:r>
          </a:p>
        </p:txBody>
      </p:sp>
      <p:pic>
        <p:nvPicPr>
          <p:cNvPr id="41988" name="Picture 4" descr="amsad">
            <a:hlinkClick r:id="rId6" action="ppaction://hlinksldjump"/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7" cstate="print"/>
          <a:stretch>
            <a:fillRect/>
          </a:stretch>
        </p:blipFill>
        <p:spPr>
          <a:xfrm>
            <a:off x="5694362" y="2241550"/>
            <a:ext cx="1717675" cy="3594100"/>
          </a:xfrm>
        </p:spPr>
      </p:pic>
      <p:pic>
        <p:nvPicPr>
          <p:cNvPr id="120838" name="Picture 6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468313" y="61658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Picture 7" descr="Millionaire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4973638"/>
            <a:ext cx="1884363" cy="188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  <p:sndAc>
      <p:stSnd>
        <p:snd r:embed="rId4" name="wronganswer.wav"/>
      </p:stSnd>
    </p:sndAc>
  </p:transition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0838"/>
                </p:tgtEl>
              </p:cMediaNode>
            </p:audi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AutoShape 2"/>
          <p:cNvSpPr>
            <a:spLocks noChangeArrowheads="1"/>
          </p:cNvSpPr>
          <p:nvPr/>
        </p:nvSpPr>
        <p:spPr bwMode="auto">
          <a:xfrm>
            <a:off x="228600" y="228600"/>
            <a:ext cx="8686800" cy="6400800"/>
          </a:xfrm>
          <a:prstGeom prst="flowChartAlternateProcess">
            <a:avLst/>
          </a:prstGeom>
          <a:gradFill rotWithShape="0">
            <a:gsLst>
              <a:gs pos="0">
                <a:srgbClr val="4D4D4D"/>
              </a:gs>
              <a:gs pos="50000">
                <a:srgbClr val="B2B2B2"/>
              </a:gs>
              <a:gs pos="100000">
                <a:srgbClr val="4D4D4D"/>
              </a:gs>
            </a:gsLst>
            <a:lin ang="0" scaled="1"/>
          </a:gra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3011" name="Line 3"/>
          <p:cNvSpPr>
            <a:spLocks noChangeShapeType="1"/>
          </p:cNvSpPr>
          <p:nvPr/>
        </p:nvSpPr>
        <p:spPr bwMode="auto">
          <a:xfrm>
            <a:off x="228600" y="3657600"/>
            <a:ext cx="868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pSp>
        <p:nvGrpSpPr>
          <p:cNvPr id="43012" name="Group 4"/>
          <p:cNvGrpSpPr>
            <a:grpSpLocks/>
          </p:cNvGrpSpPr>
          <p:nvPr/>
        </p:nvGrpSpPr>
        <p:grpSpPr bwMode="auto">
          <a:xfrm>
            <a:off x="304800" y="4038600"/>
            <a:ext cx="8686800" cy="990600"/>
            <a:chOff x="144" y="2496"/>
            <a:chExt cx="5472" cy="624"/>
          </a:xfrm>
        </p:grpSpPr>
        <p:sp>
          <p:nvSpPr>
            <p:cNvPr id="43041" name="Line 5"/>
            <p:cNvSpPr>
              <a:spLocks noChangeShapeType="1"/>
            </p:cNvSpPr>
            <p:nvPr/>
          </p:nvSpPr>
          <p:spPr bwMode="auto">
            <a:xfrm>
              <a:off x="2784" y="2809"/>
              <a:ext cx="192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43042" name="Group 6"/>
            <p:cNvGrpSpPr>
              <a:grpSpLocks/>
            </p:cNvGrpSpPr>
            <p:nvPr/>
          </p:nvGrpSpPr>
          <p:grpSpPr bwMode="auto">
            <a:xfrm>
              <a:off x="2976" y="2496"/>
              <a:ext cx="2640" cy="624"/>
              <a:chOff x="2976" y="2496"/>
              <a:chExt cx="2640" cy="624"/>
            </a:xfrm>
          </p:grpSpPr>
          <p:sp>
            <p:nvSpPr>
              <p:cNvPr id="43046" name="Line 7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047" name="AutoShape 8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43043" name="Group 9"/>
            <p:cNvGrpSpPr>
              <a:grpSpLocks/>
            </p:cNvGrpSpPr>
            <p:nvPr/>
          </p:nvGrpSpPr>
          <p:grpSpPr bwMode="auto">
            <a:xfrm flipH="1">
              <a:off x="144" y="2496"/>
              <a:ext cx="2640" cy="624"/>
              <a:chOff x="2976" y="2496"/>
              <a:chExt cx="2640" cy="624"/>
            </a:xfrm>
          </p:grpSpPr>
          <p:sp>
            <p:nvSpPr>
              <p:cNvPr id="43044" name="Line 10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045" name="AutoShape 11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sp>
        <p:nvSpPr>
          <p:cNvPr id="43013" name="AutoShape 1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953000" y="4322763"/>
            <a:ext cx="3048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3014" name="AutoShape 13"/>
          <p:cNvSpPr>
            <a:spLocks noChangeArrowheads="1"/>
          </p:cNvSpPr>
          <p:nvPr/>
        </p:nvSpPr>
        <p:spPr bwMode="auto">
          <a:xfrm>
            <a:off x="8153400" y="44196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3015" name="AutoShape 1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14400" y="4322763"/>
            <a:ext cx="3048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3016" name="AutoShape 15"/>
          <p:cNvSpPr>
            <a:spLocks noChangeArrowheads="1"/>
          </p:cNvSpPr>
          <p:nvPr/>
        </p:nvSpPr>
        <p:spPr bwMode="auto">
          <a:xfrm>
            <a:off x="4114800" y="44196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3017" name="Text Box 16"/>
          <p:cNvSpPr txBox="1">
            <a:spLocks noChangeArrowheads="1"/>
          </p:cNvSpPr>
          <p:nvPr/>
        </p:nvSpPr>
        <p:spPr bwMode="auto">
          <a:xfrm>
            <a:off x="1295400" y="4322763"/>
            <a:ext cx="3048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solidFill>
                  <a:srgbClr val="FF9933"/>
                </a:solidFill>
                <a:latin typeface="Arial Black" pitchFamily="34" charset="0"/>
              </a:rPr>
              <a:t>A:</a:t>
            </a:r>
            <a:endParaRPr lang="en-US" sz="2800">
              <a:latin typeface="Arial" charset="0"/>
            </a:endParaRPr>
          </a:p>
        </p:txBody>
      </p:sp>
      <p:sp>
        <p:nvSpPr>
          <p:cNvPr id="43018" name="Text Box 17"/>
          <p:cNvSpPr txBox="1">
            <a:spLocks noChangeArrowheads="1"/>
          </p:cNvSpPr>
          <p:nvPr/>
        </p:nvSpPr>
        <p:spPr bwMode="auto">
          <a:xfrm>
            <a:off x="5334000" y="4322763"/>
            <a:ext cx="3048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solidFill>
                  <a:srgbClr val="FF9933"/>
                </a:solidFill>
                <a:latin typeface="Arial Black" pitchFamily="34" charset="0"/>
              </a:rPr>
              <a:t>B:</a:t>
            </a:r>
            <a:endParaRPr lang="en-US" sz="2800">
              <a:latin typeface="Arial" charset="0"/>
            </a:endParaRPr>
          </a:p>
        </p:txBody>
      </p:sp>
      <p:sp>
        <p:nvSpPr>
          <p:cNvPr id="43019" name="Text Box 18"/>
          <p:cNvSpPr txBox="1">
            <a:spLocks noChangeArrowheads="1"/>
          </p:cNvSpPr>
          <p:nvPr/>
        </p:nvSpPr>
        <p:spPr bwMode="auto">
          <a:xfrm>
            <a:off x="1600200" y="4267200"/>
            <a:ext cx="213360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1400" b="1">
                <a:solidFill>
                  <a:schemeClr val="hlink"/>
                </a:solidFill>
                <a:latin typeface="Arial" charset="0"/>
              </a:rPr>
              <a:t>Heart Attack</a:t>
            </a:r>
            <a:endParaRPr lang="en-US" sz="1400" b="1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43020" name="Text Box 19"/>
          <p:cNvSpPr txBox="1">
            <a:spLocks noChangeArrowheads="1"/>
          </p:cNvSpPr>
          <p:nvPr/>
        </p:nvSpPr>
        <p:spPr bwMode="auto">
          <a:xfrm>
            <a:off x="5715000" y="4267200"/>
            <a:ext cx="2133600" cy="6302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20000"/>
              </a:spcBef>
            </a:pPr>
            <a:r>
              <a:rPr lang="en-GB" sz="1400" b="1" dirty="0">
                <a:solidFill>
                  <a:schemeClr val="hlink"/>
                </a:solidFill>
                <a:latin typeface="Arial" charset="0"/>
              </a:rPr>
              <a:t>Limb amputation</a:t>
            </a:r>
          </a:p>
          <a:p>
            <a:pPr algn="l">
              <a:spcBef>
                <a:spcPct val="50000"/>
              </a:spcBef>
            </a:pPr>
            <a:endParaRPr lang="en-US" sz="1400" b="1" dirty="0">
              <a:solidFill>
                <a:schemeClr val="hlink"/>
              </a:solidFill>
              <a:latin typeface="Arial" charset="0"/>
            </a:endParaRPr>
          </a:p>
        </p:txBody>
      </p:sp>
      <p:grpSp>
        <p:nvGrpSpPr>
          <p:cNvPr id="43021" name="Group 20"/>
          <p:cNvGrpSpPr>
            <a:grpSpLocks/>
          </p:cNvGrpSpPr>
          <p:nvPr/>
        </p:nvGrpSpPr>
        <p:grpSpPr bwMode="auto">
          <a:xfrm>
            <a:off x="685800" y="609600"/>
            <a:ext cx="7847013" cy="1666875"/>
            <a:chOff x="432" y="384"/>
            <a:chExt cx="4944" cy="2827"/>
          </a:xfrm>
        </p:grpSpPr>
        <p:sp>
          <p:nvSpPr>
            <p:cNvPr id="43038" name="AutoShape 21"/>
            <p:cNvSpPr>
              <a:spLocks noChangeArrowheads="1"/>
            </p:cNvSpPr>
            <p:nvPr/>
          </p:nvSpPr>
          <p:spPr bwMode="auto">
            <a:xfrm>
              <a:off x="432" y="384"/>
              <a:ext cx="4944" cy="2827"/>
            </a:xfrm>
            <a:prstGeom prst="flowChartAlternateProcess">
              <a:avLst/>
            </a:prstGeom>
            <a:solidFill>
              <a:schemeClr val="tx1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2400">
                  <a:solidFill>
                    <a:srgbClr val="C0C0C0"/>
                  </a:solidFill>
                  <a:latin typeface="Arial" charset="0"/>
                </a:rPr>
                <a:t>£500,000</a:t>
              </a:r>
            </a:p>
            <a:p>
              <a:pPr eaLnBrk="1" hangingPunct="1"/>
              <a:r>
                <a:rPr lang="en-GB" sz="2400">
                  <a:solidFill>
                    <a:schemeClr val="hlink"/>
                  </a:solidFill>
                  <a:latin typeface="Arial" charset="0"/>
                </a:rPr>
                <a:t>Smoking increases the risk of blockage in arteries </a:t>
              </a:r>
            </a:p>
            <a:p>
              <a:pPr eaLnBrk="1" hangingPunct="1"/>
              <a:r>
                <a:rPr lang="en-GB" sz="2400">
                  <a:solidFill>
                    <a:schemeClr val="hlink"/>
                  </a:solidFill>
                  <a:latin typeface="Arial" charset="0"/>
                </a:rPr>
                <a:t>as the blood vessel wall becomes less elastic.</a:t>
              </a:r>
            </a:p>
            <a:p>
              <a:pPr eaLnBrk="1" hangingPunct="1"/>
              <a:r>
                <a:rPr lang="en-GB" sz="2400">
                  <a:solidFill>
                    <a:schemeClr val="hlink"/>
                  </a:solidFill>
                  <a:latin typeface="Arial" charset="0"/>
                </a:rPr>
                <a:t> If this happens in the brain, it can cause..</a:t>
              </a:r>
              <a:endParaRPr lang="en-US" sz="2400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43039" name="AutoShape 22"/>
            <p:cNvSpPr>
              <a:spLocks noChangeArrowheads="1"/>
            </p:cNvSpPr>
            <p:nvPr/>
          </p:nvSpPr>
          <p:spPr bwMode="auto">
            <a:xfrm>
              <a:off x="521" y="1380"/>
              <a:ext cx="192" cy="192"/>
            </a:xfrm>
            <a:prstGeom prst="diamond">
              <a:avLst/>
            </a:prstGeom>
            <a:solidFill>
              <a:srgbClr val="FF9933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040" name="AutoShape 23"/>
            <p:cNvSpPr>
              <a:spLocks noChangeArrowheads="1"/>
            </p:cNvSpPr>
            <p:nvPr/>
          </p:nvSpPr>
          <p:spPr bwMode="auto">
            <a:xfrm>
              <a:off x="5104" y="1502"/>
              <a:ext cx="192" cy="192"/>
            </a:xfrm>
            <a:prstGeom prst="diamond">
              <a:avLst/>
            </a:prstGeom>
            <a:solidFill>
              <a:srgbClr val="FF9933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3022" name="Group 24"/>
          <p:cNvGrpSpPr>
            <a:grpSpLocks/>
          </p:cNvGrpSpPr>
          <p:nvPr/>
        </p:nvGrpSpPr>
        <p:grpSpPr bwMode="auto">
          <a:xfrm>
            <a:off x="228600" y="5334000"/>
            <a:ext cx="8686800" cy="990600"/>
            <a:chOff x="144" y="2496"/>
            <a:chExt cx="5472" cy="624"/>
          </a:xfrm>
        </p:grpSpPr>
        <p:sp>
          <p:nvSpPr>
            <p:cNvPr id="43031" name="Line 25"/>
            <p:cNvSpPr>
              <a:spLocks noChangeShapeType="1"/>
            </p:cNvSpPr>
            <p:nvPr/>
          </p:nvSpPr>
          <p:spPr bwMode="auto">
            <a:xfrm>
              <a:off x="2784" y="2809"/>
              <a:ext cx="192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43032" name="Group 26"/>
            <p:cNvGrpSpPr>
              <a:grpSpLocks/>
            </p:cNvGrpSpPr>
            <p:nvPr/>
          </p:nvGrpSpPr>
          <p:grpSpPr bwMode="auto">
            <a:xfrm>
              <a:off x="2976" y="2496"/>
              <a:ext cx="2640" cy="624"/>
              <a:chOff x="2976" y="2496"/>
              <a:chExt cx="2640" cy="624"/>
            </a:xfrm>
          </p:grpSpPr>
          <p:sp>
            <p:nvSpPr>
              <p:cNvPr id="43036" name="Line 27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037" name="AutoShape 28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43033" name="Group 29"/>
            <p:cNvGrpSpPr>
              <a:grpSpLocks/>
            </p:cNvGrpSpPr>
            <p:nvPr/>
          </p:nvGrpSpPr>
          <p:grpSpPr bwMode="auto">
            <a:xfrm flipH="1">
              <a:off x="144" y="2496"/>
              <a:ext cx="2640" cy="624"/>
              <a:chOff x="2976" y="2496"/>
              <a:chExt cx="2640" cy="624"/>
            </a:xfrm>
          </p:grpSpPr>
          <p:sp>
            <p:nvSpPr>
              <p:cNvPr id="43034" name="Line 30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035" name="AutoShape 31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sp>
        <p:nvSpPr>
          <p:cNvPr id="43023" name="AutoShape 32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953000" y="5694363"/>
            <a:ext cx="3048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3024" name="AutoShape 33"/>
          <p:cNvSpPr>
            <a:spLocks noChangeArrowheads="1"/>
          </p:cNvSpPr>
          <p:nvPr/>
        </p:nvSpPr>
        <p:spPr bwMode="auto">
          <a:xfrm>
            <a:off x="8153400" y="57912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3025" name="AutoShape 3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14400" y="5694363"/>
            <a:ext cx="3048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3026" name="AutoShape 35"/>
          <p:cNvSpPr>
            <a:spLocks noChangeArrowheads="1"/>
          </p:cNvSpPr>
          <p:nvPr/>
        </p:nvSpPr>
        <p:spPr bwMode="auto">
          <a:xfrm>
            <a:off x="4114800" y="57912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3027" name="Text Box 36"/>
          <p:cNvSpPr txBox="1">
            <a:spLocks noChangeArrowheads="1"/>
          </p:cNvSpPr>
          <p:nvPr/>
        </p:nvSpPr>
        <p:spPr bwMode="auto">
          <a:xfrm>
            <a:off x="1295400" y="5694363"/>
            <a:ext cx="3048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solidFill>
                  <a:srgbClr val="FF9933"/>
                </a:solidFill>
                <a:latin typeface="Arial Black" pitchFamily="34" charset="0"/>
              </a:rPr>
              <a:t>C:</a:t>
            </a:r>
            <a:endParaRPr lang="en-US" sz="2800">
              <a:latin typeface="Arial" charset="0"/>
            </a:endParaRPr>
          </a:p>
        </p:txBody>
      </p:sp>
      <p:sp>
        <p:nvSpPr>
          <p:cNvPr id="43028" name="Text Box 37"/>
          <p:cNvSpPr txBox="1">
            <a:spLocks noChangeArrowheads="1"/>
          </p:cNvSpPr>
          <p:nvPr/>
        </p:nvSpPr>
        <p:spPr bwMode="auto">
          <a:xfrm>
            <a:off x="5334000" y="5694363"/>
            <a:ext cx="3048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solidFill>
                  <a:srgbClr val="FF9933"/>
                </a:solidFill>
                <a:latin typeface="Arial Black" pitchFamily="34" charset="0"/>
              </a:rPr>
              <a:t>D:</a:t>
            </a:r>
            <a:endParaRPr lang="en-US" sz="2800">
              <a:latin typeface="Arial" charset="0"/>
            </a:endParaRPr>
          </a:p>
        </p:txBody>
      </p:sp>
      <p:sp>
        <p:nvSpPr>
          <p:cNvPr id="43029" name="Text Box 38"/>
          <p:cNvSpPr txBox="1">
            <a:spLocks noChangeArrowheads="1"/>
          </p:cNvSpPr>
          <p:nvPr/>
        </p:nvSpPr>
        <p:spPr bwMode="auto">
          <a:xfrm>
            <a:off x="1600200" y="5638800"/>
            <a:ext cx="2438400" cy="307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1">
                <a:solidFill>
                  <a:schemeClr val="hlink"/>
                </a:solidFill>
                <a:latin typeface="Arial" charset="0"/>
              </a:rPr>
              <a:t>Stroke</a:t>
            </a:r>
          </a:p>
        </p:txBody>
      </p:sp>
      <p:sp>
        <p:nvSpPr>
          <p:cNvPr id="43030" name="Text Box 39"/>
          <p:cNvSpPr txBox="1">
            <a:spLocks noChangeArrowheads="1"/>
          </p:cNvSpPr>
          <p:nvPr/>
        </p:nvSpPr>
        <p:spPr bwMode="auto">
          <a:xfrm>
            <a:off x="5715000" y="5638800"/>
            <a:ext cx="2133600" cy="3079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1400" b="1">
                <a:solidFill>
                  <a:srgbClr val="C0C0C0"/>
                </a:solidFill>
                <a:latin typeface="Arial" charset="0"/>
              </a:rPr>
              <a:t>Cramp</a:t>
            </a:r>
            <a:endParaRPr lang="en-US" sz="1400" b="1">
              <a:solidFill>
                <a:srgbClr val="C0C0C0"/>
              </a:solidFill>
              <a:latin typeface="Arial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random/>
    <p:sndAc>
      <p:stSnd loop="1">
        <p:snd r:embed="rId2" name="bgmusic.wav"/>
      </p:stSnd>
    </p:sndAc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74053" dir="3542175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US" sz="60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Very Good!</a:t>
            </a:r>
          </a:p>
        </p:txBody>
      </p:sp>
      <p:pic>
        <p:nvPicPr>
          <p:cNvPr id="121861" name="Picture 5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63713" y="7173913"/>
            <a:ext cx="762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6" name="AutoShape 8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179388" y="6308725"/>
            <a:ext cx="792162" cy="360363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4D4D4D"/>
              </a:gs>
              <a:gs pos="50000">
                <a:srgbClr val="B2B2B2"/>
              </a:gs>
              <a:gs pos="100000">
                <a:srgbClr val="4D4D4D"/>
              </a:gs>
            </a:gsLst>
            <a:lin ang="0" scaled="1"/>
          </a:gradFill>
          <a:ln w="38100">
            <a:solidFill>
              <a:srgbClr val="33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 spd="med">
    <p:random/>
    <p:sndAc>
      <p:stSnd>
        <p:snd r:embed="rId4" name="winlight.wav"/>
      </p:stSnd>
    </p:sndAc>
  </p:transition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1861"/>
                </p:tgtEl>
              </p:cMediaNode>
            </p:audi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53882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US" sz="5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Sorry!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3276600"/>
            <a:ext cx="4419600" cy="9906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800">
                <a:solidFill>
                  <a:schemeClr val="accent1"/>
                </a:solidFill>
                <a:latin typeface="Goudy Stout" pitchFamily="18" charset="0"/>
              </a:rPr>
              <a:t>That’s incorrect…</a:t>
            </a:r>
          </a:p>
        </p:txBody>
      </p:sp>
      <p:pic>
        <p:nvPicPr>
          <p:cNvPr id="45060" name="Picture 4" descr="amsad">
            <a:hlinkClick r:id="rId6" action="ppaction://hlinksldjump"/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7" cstate="print"/>
          <a:stretch>
            <a:fillRect/>
          </a:stretch>
        </p:blipFill>
        <p:spPr>
          <a:xfrm>
            <a:off x="5694362" y="2241550"/>
            <a:ext cx="1717675" cy="3594100"/>
          </a:xfrm>
        </p:spPr>
      </p:pic>
      <p:pic>
        <p:nvPicPr>
          <p:cNvPr id="122887" name="Picture 7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396875" y="55895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2" name="Picture 8" descr="Millionaire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4830763"/>
            <a:ext cx="2027238" cy="202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  <p:sndAc>
      <p:stSnd>
        <p:snd r:embed="rId4" name="wronganswer.wav"/>
      </p:stSnd>
    </p:sndAc>
  </p:transition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2887"/>
                </p:tgtEl>
              </p:cMediaNode>
            </p:audio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AutoShape 2"/>
          <p:cNvSpPr>
            <a:spLocks noChangeArrowheads="1"/>
          </p:cNvSpPr>
          <p:nvPr/>
        </p:nvSpPr>
        <p:spPr bwMode="auto">
          <a:xfrm>
            <a:off x="0" y="0"/>
            <a:ext cx="8686800" cy="6597650"/>
          </a:xfrm>
          <a:prstGeom prst="flowChartAlternateProcess">
            <a:avLst/>
          </a:prstGeom>
          <a:gradFill rotWithShape="0">
            <a:gsLst>
              <a:gs pos="0">
                <a:srgbClr val="4D4D4D"/>
              </a:gs>
              <a:gs pos="50000">
                <a:srgbClr val="B2B2B2"/>
              </a:gs>
              <a:gs pos="100000">
                <a:srgbClr val="4D4D4D"/>
              </a:gs>
            </a:gsLst>
            <a:lin ang="0" scaled="1"/>
          </a:gra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6083" name="Line 3"/>
          <p:cNvSpPr>
            <a:spLocks noChangeShapeType="1"/>
          </p:cNvSpPr>
          <p:nvPr/>
        </p:nvSpPr>
        <p:spPr bwMode="auto">
          <a:xfrm>
            <a:off x="228600" y="3657600"/>
            <a:ext cx="868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pSp>
        <p:nvGrpSpPr>
          <p:cNvPr id="46084" name="Group 4"/>
          <p:cNvGrpSpPr>
            <a:grpSpLocks/>
          </p:cNvGrpSpPr>
          <p:nvPr/>
        </p:nvGrpSpPr>
        <p:grpSpPr bwMode="auto">
          <a:xfrm>
            <a:off x="250825" y="3644900"/>
            <a:ext cx="8686800" cy="1452563"/>
            <a:chOff x="144" y="2496"/>
            <a:chExt cx="5472" cy="624"/>
          </a:xfrm>
        </p:grpSpPr>
        <p:sp>
          <p:nvSpPr>
            <p:cNvPr id="46115" name="Line 5"/>
            <p:cNvSpPr>
              <a:spLocks noChangeShapeType="1"/>
            </p:cNvSpPr>
            <p:nvPr/>
          </p:nvSpPr>
          <p:spPr bwMode="auto">
            <a:xfrm>
              <a:off x="2784" y="2809"/>
              <a:ext cx="192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46116" name="Group 6"/>
            <p:cNvGrpSpPr>
              <a:grpSpLocks/>
            </p:cNvGrpSpPr>
            <p:nvPr/>
          </p:nvGrpSpPr>
          <p:grpSpPr bwMode="auto">
            <a:xfrm>
              <a:off x="2976" y="2496"/>
              <a:ext cx="2640" cy="624"/>
              <a:chOff x="2976" y="2496"/>
              <a:chExt cx="2640" cy="624"/>
            </a:xfrm>
          </p:grpSpPr>
          <p:sp>
            <p:nvSpPr>
              <p:cNvPr id="46120" name="Line 7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6121" name="AutoShape 8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 b="1">
                  <a:solidFill>
                    <a:schemeClr val="accent2"/>
                  </a:solidFill>
                  <a:latin typeface="Arial" charset="0"/>
                </a:endParaRPr>
              </a:p>
            </p:txBody>
          </p:sp>
        </p:grpSp>
        <p:grpSp>
          <p:nvGrpSpPr>
            <p:cNvPr id="46117" name="Group 9"/>
            <p:cNvGrpSpPr>
              <a:grpSpLocks/>
            </p:cNvGrpSpPr>
            <p:nvPr/>
          </p:nvGrpSpPr>
          <p:grpSpPr bwMode="auto">
            <a:xfrm flipH="1">
              <a:off x="144" y="2496"/>
              <a:ext cx="2640" cy="624"/>
              <a:chOff x="2976" y="2496"/>
              <a:chExt cx="2640" cy="624"/>
            </a:xfrm>
          </p:grpSpPr>
          <p:sp>
            <p:nvSpPr>
              <p:cNvPr id="46118" name="Line 10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6119" name="AutoShape 11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sp>
        <p:nvSpPr>
          <p:cNvPr id="46085" name="AutoShape 1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932363" y="4149725"/>
            <a:ext cx="3048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6086" name="AutoShape 13"/>
          <p:cNvSpPr>
            <a:spLocks noChangeArrowheads="1"/>
          </p:cNvSpPr>
          <p:nvPr/>
        </p:nvSpPr>
        <p:spPr bwMode="auto">
          <a:xfrm>
            <a:off x="8153400" y="44196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6087" name="AutoShape 1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00113" y="4076700"/>
            <a:ext cx="3048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6088" name="AutoShape 15"/>
          <p:cNvSpPr>
            <a:spLocks noChangeArrowheads="1"/>
          </p:cNvSpPr>
          <p:nvPr/>
        </p:nvSpPr>
        <p:spPr bwMode="auto">
          <a:xfrm>
            <a:off x="4114800" y="44196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6089" name="Text Box 16"/>
          <p:cNvSpPr txBox="1">
            <a:spLocks noChangeArrowheads="1"/>
          </p:cNvSpPr>
          <p:nvPr/>
        </p:nvSpPr>
        <p:spPr bwMode="auto">
          <a:xfrm>
            <a:off x="1331913" y="4149725"/>
            <a:ext cx="3048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solidFill>
                  <a:srgbClr val="FF9933"/>
                </a:solidFill>
                <a:latin typeface="Arial Black" pitchFamily="34" charset="0"/>
              </a:rPr>
              <a:t>A:</a:t>
            </a:r>
            <a:endParaRPr lang="en-US" sz="2800">
              <a:latin typeface="Arial" charset="0"/>
            </a:endParaRPr>
          </a:p>
        </p:txBody>
      </p:sp>
      <p:sp>
        <p:nvSpPr>
          <p:cNvPr id="46090" name="Text Box 17"/>
          <p:cNvSpPr txBox="1">
            <a:spLocks noChangeArrowheads="1"/>
          </p:cNvSpPr>
          <p:nvPr/>
        </p:nvSpPr>
        <p:spPr bwMode="auto">
          <a:xfrm>
            <a:off x="5292725" y="4221163"/>
            <a:ext cx="3048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solidFill>
                  <a:srgbClr val="FF9933"/>
                </a:solidFill>
                <a:latin typeface="Arial Black" pitchFamily="34" charset="0"/>
              </a:rPr>
              <a:t>B:</a:t>
            </a:r>
            <a:endParaRPr lang="en-US" sz="2800">
              <a:latin typeface="Arial" charset="0"/>
            </a:endParaRPr>
          </a:p>
        </p:txBody>
      </p:sp>
      <p:sp>
        <p:nvSpPr>
          <p:cNvPr id="46091" name="Text Box 18"/>
          <p:cNvSpPr txBox="1">
            <a:spLocks noChangeArrowheads="1"/>
          </p:cNvSpPr>
          <p:nvPr/>
        </p:nvSpPr>
        <p:spPr bwMode="auto">
          <a:xfrm>
            <a:off x="1600200" y="4267200"/>
            <a:ext cx="213360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GB" sz="1400" b="1">
              <a:solidFill>
                <a:srgbClr val="C0C0C0"/>
              </a:solidFill>
              <a:latin typeface="Arial" charset="0"/>
            </a:endParaRPr>
          </a:p>
        </p:txBody>
      </p:sp>
      <p:grpSp>
        <p:nvGrpSpPr>
          <p:cNvPr id="46092" name="Group 20"/>
          <p:cNvGrpSpPr>
            <a:grpSpLocks/>
          </p:cNvGrpSpPr>
          <p:nvPr/>
        </p:nvGrpSpPr>
        <p:grpSpPr bwMode="auto">
          <a:xfrm>
            <a:off x="685800" y="609600"/>
            <a:ext cx="7847013" cy="1143000"/>
            <a:chOff x="432" y="384"/>
            <a:chExt cx="4944" cy="1728"/>
          </a:xfrm>
        </p:grpSpPr>
        <p:sp>
          <p:nvSpPr>
            <p:cNvPr id="46112" name="AutoShape 21"/>
            <p:cNvSpPr>
              <a:spLocks noChangeArrowheads="1"/>
            </p:cNvSpPr>
            <p:nvPr/>
          </p:nvSpPr>
          <p:spPr bwMode="auto">
            <a:xfrm>
              <a:off x="432" y="384"/>
              <a:ext cx="4944" cy="1728"/>
            </a:xfrm>
            <a:prstGeom prst="flowChartAlternateProcess">
              <a:avLst/>
            </a:prstGeom>
            <a:solidFill>
              <a:schemeClr val="tx1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2400" dirty="0">
                  <a:solidFill>
                    <a:srgbClr val="C0C0C0"/>
                  </a:solidFill>
                  <a:latin typeface="Arial" charset="0"/>
                </a:rPr>
                <a:t>£ 1,000,000 </a:t>
              </a:r>
            </a:p>
            <a:p>
              <a:r>
                <a:rPr lang="en-GB" sz="2000" dirty="0">
                  <a:solidFill>
                    <a:schemeClr val="hlink"/>
                  </a:solidFill>
                  <a:latin typeface="Arial" charset="0"/>
                </a:rPr>
                <a:t>Smoking 10 cigarettes a day for a year will cost you...</a:t>
              </a:r>
              <a:endParaRPr lang="en-US" sz="2000" dirty="0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46113" name="AutoShape 22"/>
            <p:cNvSpPr>
              <a:spLocks noChangeArrowheads="1"/>
            </p:cNvSpPr>
            <p:nvPr/>
          </p:nvSpPr>
          <p:spPr bwMode="auto">
            <a:xfrm>
              <a:off x="528" y="1152"/>
              <a:ext cx="192" cy="192"/>
            </a:xfrm>
            <a:prstGeom prst="diamond">
              <a:avLst/>
            </a:prstGeom>
            <a:solidFill>
              <a:srgbClr val="FF9933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6114" name="AutoShape 23"/>
            <p:cNvSpPr>
              <a:spLocks noChangeArrowheads="1"/>
            </p:cNvSpPr>
            <p:nvPr/>
          </p:nvSpPr>
          <p:spPr bwMode="auto">
            <a:xfrm>
              <a:off x="5088" y="1152"/>
              <a:ext cx="192" cy="192"/>
            </a:xfrm>
            <a:prstGeom prst="diamond">
              <a:avLst/>
            </a:prstGeom>
            <a:solidFill>
              <a:srgbClr val="FF9933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6093" name="Group 24"/>
          <p:cNvGrpSpPr>
            <a:grpSpLocks/>
          </p:cNvGrpSpPr>
          <p:nvPr/>
        </p:nvGrpSpPr>
        <p:grpSpPr bwMode="auto">
          <a:xfrm>
            <a:off x="250825" y="5084763"/>
            <a:ext cx="8686800" cy="1350962"/>
            <a:chOff x="144" y="2496"/>
            <a:chExt cx="5472" cy="624"/>
          </a:xfrm>
        </p:grpSpPr>
        <p:sp>
          <p:nvSpPr>
            <p:cNvPr id="46105" name="Line 25"/>
            <p:cNvSpPr>
              <a:spLocks noChangeShapeType="1"/>
            </p:cNvSpPr>
            <p:nvPr/>
          </p:nvSpPr>
          <p:spPr bwMode="auto">
            <a:xfrm>
              <a:off x="2784" y="2809"/>
              <a:ext cx="192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46106" name="Group 26"/>
            <p:cNvGrpSpPr>
              <a:grpSpLocks/>
            </p:cNvGrpSpPr>
            <p:nvPr/>
          </p:nvGrpSpPr>
          <p:grpSpPr bwMode="auto">
            <a:xfrm>
              <a:off x="2976" y="2496"/>
              <a:ext cx="2640" cy="624"/>
              <a:chOff x="2976" y="2496"/>
              <a:chExt cx="2640" cy="624"/>
            </a:xfrm>
          </p:grpSpPr>
          <p:sp>
            <p:nvSpPr>
              <p:cNvPr id="46110" name="Line 27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6111" name="AutoShape 28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46107" name="Group 29"/>
            <p:cNvGrpSpPr>
              <a:grpSpLocks/>
            </p:cNvGrpSpPr>
            <p:nvPr/>
          </p:nvGrpSpPr>
          <p:grpSpPr bwMode="auto">
            <a:xfrm flipH="1">
              <a:off x="144" y="2496"/>
              <a:ext cx="2640" cy="624"/>
              <a:chOff x="2976" y="2496"/>
              <a:chExt cx="2640" cy="624"/>
            </a:xfrm>
          </p:grpSpPr>
          <p:sp>
            <p:nvSpPr>
              <p:cNvPr id="46108" name="Line 30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6109" name="AutoShape 31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sp>
        <p:nvSpPr>
          <p:cNvPr id="46094" name="AutoShape 3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953000" y="5694363"/>
            <a:ext cx="3048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6095" name="AutoShape 33"/>
          <p:cNvSpPr>
            <a:spLocks noChangeArrowheads="1"/>
          </p:cNvSpPr>
          <p:nvPr/>
        </p:nvSpPr>
        <p:spPr bwMode="auto">
          <a:xfrm>
            <a:off x="8153400" y="57912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6096" name="AutoShape 3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00113" y="5589588"/>
            <a:ext cx="3048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6097" name="AutoShape 35"/>
          <p:cNvSpPr>
            <a:spLocks noChangeArrowheads="1"/>
          </p:cNvSpPr>
          <p:nvPr/>
        </p:nvSpPr>
        <p:spPr bwMode="auto">
          <a:xfrm>
            <a:off x="4114800" y="57912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6098" name="Text Box 36"/>
          <p:cNvSpPr txBox="1">
            <a:spLocks noChangeArrowheads="1"/>
          </p:cNvSpPr>
          <p:nvPr/>
        </p:nvSpPr>
        <p:spPr bwMode="auto">
          <a:xfrm>
            <a:off x="1258888" y="5661025"/>
            <a:ext cx="3048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solidFill>
                  <a:srgbClr val="FF9933"/>
                </a:solidFill>
                <a:latin typeface="Arial Black" pitchFamily="34" charset="0"/>
              </a:rPr>
              <a:t>C:</a:t>
            </a:r>
            <a:endParaRPr lang="en-US" sz="2800">
              <a:latin typeface="Arial" charset="0"/>
            </a:endParaRPr>
          </a:p>
        </p:txBody>
      </p:sp>
      <p:sp>
        <p:nvSpPr>
          <p:cNvPr id="46099" name="Text Box 37"/>
          <p:cNvSpPr txBox="1">
            <a:spLocks noChangeArrowheads="1"/>
          </p:cNvSpPr>
          <p:nvPr/>
        </p:nvSpPr>
        <p:spPr bwMode="auto">
          <a:xfrm>
            <a:off x="5334000" y="5694363"/>
            <a:ext cx="3048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solidFill>
                  <a:srgbClr val="FF9933"/>
                </a:solidFill>
                <a:latin typeface="Arial Black" pitchFamily="34" charset="0"/>
              </a:rPr>
              <a:t>D:</a:t>
            </a:r>
            <a:endParaRPr lang="en-US" sz="2800">
              <a:latin typeface="Arial" charset="0"/>
            </a:endParaRPr>
          </a:p>
        </p:txBody>
      </p:sp>
      <p:sp>
        <p:nvSpPr>
          <p:cNvPr id="46100" name="Text Box 38"/>
          <p:cNvSpPr txBox="1">
            <a:spLocks noChangeArrowheads="1"/>
          </p:cNvSpPr>
          <p:nvPr/>
        </p:nvSpPr>
        <p:spPr bwMode="auto">
          <a:xfrm>
            <a:off x="1619672" y="5589240"/>
            <a:ext cx="2016125" cy="3385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 dirty="0">
                <a:solidFill>
                  <a:srgbClr val="C0C0C0"/>
                </a:solidFill>
                <a:latin typeface="Arial" charset="0"/>
              </a:rPr>
              <a:t>About £1300</a:t>
            </a:r>
            <a:endParaRPr lang="en-US" b="1" dirty="0">
              <a:solidFill>
                <a:srgbClr val="C0C0C0"/>
              </a:solidFill>
              <a:latin typeface="Arial" charset="0"/>
            </a:endParaRPr>
          </a:p>
        </p:txBody>
      </p:sp>
      <p:sp>
        <p:nvSpPr>
          <p:cNvPr id="46101" name="Text Box 39"/>
          <p:cNvSpPr txBox="1">
            <a:spLocks noChangeArrowheads="1"/>
          </p:cNvSpPr>
          <p:nvPr/>
        </p:nvSpPr>
        <p:spPr bwMode="auto">
          <a:xfrm>
            <a:off x="5715000" y="5638800"/>
            <a:ext cx="2133600" cy="3143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GB" sz="1400" b="1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46102" name="Rectangle 42"/>
          <p:cNvSpPr>
            <a:spLocks noChangeArrowheads="1"/>
          </p:cNvSpPr>
          <p:nvPr/>
        </p:nvSpPr>
        <p:spPr bwMode="auto">
          <a:xfrm>
            <a:off x="1619672" y="4077072"/>
            <a:ext cx="2087563" cy="33855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C0C0C0"/>
                </a:solidFill>
                <a:latin typeface="Arial" charset="0"/>
              </a:rPr>
              <a:t>About £500</a:t>
            </a:r>
          </a:p>
        </p:txBody>
      </p:sp>
      <p:sp>
        <p:nvSpPr>
          <p:cNvPr id="46103" name="Text Box 43"/>
          <p:cNvSpPr txBox="1">
            <a:spLocks noChangeArrowheads="1"/>
          </p:cNvSpPr>
          <p:nvPr/>
        </p:nvSpPr>
        <p:spPr bwMode="auto">
          <a:xfrm>
            <a:off x="5724128" y="5589240"/>
            <a:ext cx="2016125" cy="338554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 dirty="0">
                <a:solidFill>
                  <a:srgbClr val="C0C0C0"/>
                </a:solidFill>
                <a:latin typeface="Arial" charset="0"/>
              </a:rPr>
              <a:t>About £2700</a:t>
            </a:r>
            <a:endParaRPr lang="en-US" b="1" dirty="0">
              <a:solidFill>
                <a:srgbClr val="C0C0C0"/>
              </a:solidFill>
              <a:latin typeface="Arial" charset="0"/>
            </a:endParaRPr>
          </a:p>
        </p:txBody>
      </p:sp>
      <p:sp>
        <p:nvSpPr>
          <p:cNvPr id="46104" name="Text Box 45"/>
          <p:cNvSpPr txBox="1">
            <a:spLocks noChangeArrowheads="1"/>
          </p:cNvSpPr>
          <p:nvPr/>
        </p:nvSpPr>
        <p:spPr bwMode="auto">
          <a:xfrm>
            <a:off x="5795963" y="4149725"/>
            <a:ext cx="1871662" cy="33855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C0C0C0"/>
                </a:solidFill>
                <a:latin typeface="Arial" charset="0"/>
              </a:rPr>
              <a:t>About £800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random/>
    <p:sndAc>
      <p:stSnd loop="1">
        <p:snd r:embed="rId2" name="bgmusic.wav"/>
      </p:stSnd>
    </p:sndAc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74053" dir="3542175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US" sz="6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Fantastic!</a:t>
            </a:r>
          </a:p>
        </p:txBody>
      </p:sp>
      <p:pic>
        <p:nvPicPr>
          <p:cNvPr id="123909" name="Picture 5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58888" y="7245350"/>
            <a:ext cx="762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8" name="AutoShape 8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179388" y="6308725"/>
            <a:ext cx="792162" cy="360363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4D4D4D"/>
              </a:gs>
              <a:gs pos="50000">
                <a:srgbClr val="B2B2B2"/>
              </a:gs>
              <a:gs pos="100000">
                <a:srgbClr val="4D4D4D"/>
              </a:gs>
            </a:gsLst>
            <a:lin ang="0" scaled="1"/>
          </a:gradFill>
          <a:ln w="38100">
            <a:solidFill>
              <a:srgbClr val="33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 spd="med">
    <p:random/>
    <p:sndAc>
      <p:stSnd>
        <p:snd r:embed="rId4" name="winlight.wav"/>
      </p:stSnd>
    </p:sndAc>
  </p:transition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3909"/>
                </p:tgtEl>
              </p:cMediaNode>
            </p:audio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53882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US" sz="5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Unlucky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3276600"/>
            <a:ext cx="5544616" cy="9906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800" dirty="0">
                <a:solidFill>
                  <a:schemeClr val="accent1"/>
                </a:solidFill>
                <a:latin typeface="Goudy Stout" pitchFamily="18" charset="0"/>
              </a:rPr>
              <a:t>You were nearly a millionaire!</a:t>
            </a:r>
          </a:p>
        </p:txBody>
      </p:sp>
      <p:pic>
        <p:nvPicPr>
          <p:cNvPr id="48132" name="Picture 4" descr="amsad">
            <a:hlinkClick r:id="rId6" action="ppaction://hlinksldjump"/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7" cstate="print"/>
          <a:stretch>
            <a:fillRect/>
          </a:stretch>
        </p:blipFill>
        <p:spPr>
          <a:xfrm>
            <a:off x="5694362" y="2241550"/>
            <a:ext cx="1717675" cy="3594100"/>
          </a:xfrm>
        </p:spPr>
      </p:pic>
      <p:pic>
        <p:nvPicPr>
          <p:cNvPr id="124934" name="Picture 6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304800" y="60928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4" name="Picture 7" descr="Millionaire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4830763"/>
            <a:ext cx="2027238" cy="202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  <p:sndAc>
      <p:stSnd>
        <p:snd r:embed="rId4" name="wronganswer.wav"/>
      </p:stSnd>
    </p:sndAc>
  </p:transition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4934"/>
                </p:tgtEl>
              </p:cMediaNode>
            </p:audio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12" name="start-end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8004" name="Text Box 4"/>
          <p:cNvSpPr txBox="1">
            <a:spLocks noChangeArrowheads="1"/>
          </p:cNvSpPr>
          <p:nvPr/>
        </p:nvSpPr>
        <p:spPr bwMode="auto">
          <a:xfrm>
            <a:off x="1714500" y="5129213"/>
            <a:ext cx="5729288" cy="7620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dist="89803" dir="4912194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 b="1" dirty="0">
                <a:solidFill>
                  <a:schemeClr val="bg1"/>
                </a:solidFill>
              </a:rPr>
              <a:t>Thank you for playing!</a:t>
            </a:r>
          </a:p>
        </p:txBody>
      </p:sp>
      <p:pic>
        <p:nvPicPr>
          <p:cNvPr id="49157" name="Picture 11" descr="Millionaire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3213" y="1773238"/>
            <a:ext cx="3395662" cy="339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  <p:sndAc>
      <p:stSnd>
        <p:snd r:embed="rId3" name="start-e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80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"/>
                                        <p:tgtEl>
                                          <p:spTgt spid="1280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8012"/>
                </p:tgtEl>
              </p:cMediaNode>
            </p:audio>
          </p:childTnLst>
        </p:cTn>
      </p:par>
    </p:tnLst>
    <p:bldLst>
      <p:bldP spid="128004" grpId="0" build="p" autoUpdateAnimBg="0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ChangeArrowheads="1"/>
          </p:cNvSpPr>
          <p:nvPr/>
        </p:nvSpPr>
        <p:spPr bwMode="auto">
          <a:xfrm>
            <a:off x="250825" y="260350"/>
            <a:ext cx="8686800" cy="6400800"/>
          </a:xfrm>
          <a:prstGeom prst="flowChartAlternateProcess">
            <a:avLst/>
          </a:prstGeom>
          <a:gradFill rotWithShape="0">
            <a:gsLst>
              <a:gs pos="0">
                <a:srgbClr val="4D4D4D"/>
              </a:gs>
              <a:gs pos="50000">
                <a:srgbClr val="B2B2B2"/>
              </a:gs>
              <a:gs pos="100000">
                <a:srgbClr val="4D4D4D"/>
              </a:gs>
            </a:gsLst>
            <a:lin ang="0" scaled="1"/>
          </a:gra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147" name="Line 3"/>
          <p:cNvSpPr>
            <a:spLocks noChangeShapeType="1"/>
          </p:cNvSpPr>
          <p:nvPr/>
        </p:nvSpPr>
        <p:spPr bwMode="auto">
          <a:xfrm>
            <a:off x="228600" y="3657600"/>
            <a:ext cx="868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pSp>
        <p:nvGrpSpPr>
          <p:cNvPr id="6148" name="Group 4"/>
          <p:cNvGrpSpPr>
            <a:grpSpLocks/>
          </p:cNvGrpSpPr>
          <p:nvPr/>
        </p:nvGrpSpPr>
        <p:grpSpPr bwMode="auto">
          <a:xfrm>
            <a:off x="228600" y="3962400"/>
            <a:ext cx="8686800" cy="990600"/>
            <a:chOff x="144" y="2496"/>
            <a:chExt cx="5472" cy="624"/>
          </a:xfrm>
        </p:grpSpPr>
        <p:sp>
          <p:nvSpPr>
            <p:cNvPr id="6177" name="Line 5"/>
            <p:cNvSpPr>
              <a:spLocks noChangeShapeType="1"/>
            </p:cNvSpPr>
            <p:nvPr/>
          </p:nvSpPr>
          <p:spPr bwMode="auto">
            <a:xfrm>
              <a:off x="2784" y="2809"/>
              <a:ext cx="192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6178" name="Group 6"/>
            <p:cNvGrpSpPr>
              <a:grpSpLocks/>
            </p:cNvGrpSpPr>
            <p:nvPr/>
          </p:nvGrpSpPr>
          <p:grpSpPr bwMode="auto">
            <a:xfrm>
              <a:off x="2976" y="2496"/>
              <a:ext cx="2640" cy="624"/>
              <a:chOff x="2976" y="2496"/>
              <a:chExt cx="2640" cy="624"/>
            </a:xfrm>
          </p:grpSpPr>
          <p:sp>
            <p:nvSpPr>
              <p:cNvPr id="6182" name="Line 7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183" name="AutoShape 8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6179" name="Group 9"/>
            <p:cNvGrpSpPr>
              <a:grpSpLocks/>
            </p:cNvGrpSpPr>
            <p:nvPr/>
          </p:nvGrpSpPr>
          <p:grpSpPr bwMode="auto">
            <a:xfrm flipH="1">
              <a:off x="144" y="2496"/>
              <a:ext cx="2640" cy="624"/>
              <a:chOff x="2976" y="2496"/>
              <a:chExt cx="2640" cy="624"/>
            </a:xfrm>
          </p:grpSpPr>
          <p:sp>
            <p:nvSpPr>
              <p:cNvPr id="6180" name="Line 10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181" name="AutoShape 11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sp>
        <p:nvSpPr>
          <p:cNvPr id="6149" name="AutoShape 1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953000" y="4322763"/>
            <a:ext cx="3048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150" name="AutoShape 13"/>
          <p:cNvSpPr>
            <a:spLocks noChangeArrowheads="1"/>
          </p:cNvSpPr>
          <p:nvPr/>
        </p:nvSpPr>
        <p:spPr bwMode="auto">
          <a:xfrm>
            <a:off x="8153400" y="44196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151" name="AutoShape 1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14400" y="4322763"/>
            <a:ext cx="3048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152" name="AutoShape 15"/>
          <p:cNvSpPr>
            <a:spLocks noChangeArrowheads="1"/>
          </p:cNvSpPr>
          <p:nvPr/>
        </p:nvSpPr>
        <p:spPr bwMode="auto">
          <a:xfrm>
            <a:off x="4114800" y="44196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153" name="Text Box 16"/>
          <p:cNvSpPr txBox="1">
            <a:spLocks noChangeArrowheads="1"/>
          </p:cNvSpPr>
          <p:nvPr/>
        </p:nvSpPr>
        <p:spPr bwMode="auto">
          <a:xfrm>
            <a:off x="1295400" y="4322763"/>
            <a:ext cx="3048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solidFill>
                  <a:srgbClr val="FF9933"/>
                </a:solidFill>
                <a:latin typeface="Arial Black" pitchFamily="34" charset="0"/>
              </a:rPr>
              <a:t>A:</a:t>
            </a:r>
            <a:endParaRPr lang="en-US" sz="2800">
              <a:latin typeface="Arial" charset="0"/>
            </a:endParaRPr>
          </a:p>
        </p:txBody>
      </p:sp>
      <p:sp>
        <p:nvSpPr>
          <p:cNvPr id="6154" name="Text Box 17"/>
          <p:cNvSpPr txBox="1">
            <a:spLocks noChangeArrowheads="1"/>
          </p:cNvSpPr>
          <p:nvPr/>
        </p:nvSpPr>
        <p:spPr bwMode="auto">
          <a:xfrm>
            <a:off x="5334000" y="4322763"/>
            <a:ext cx="3048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solidFill>
                  <a:srgbClr val="FF9933"/>
                </a:solidFill>
                <a:latin typeface="Arial Black" pitchFamily="34" charset="0"/>
              </a:rPr>
              <a:t>B:</a:t>
            </a:r>
            <a:endParaRPr lang="en-US" sz="2800">
              <a:latin typeface="Arial" charset="0"/>
            </a:endParaRPr>
          </a:p>
        </p:txBody>
      </p:sp>
      <p:sp>
        <p:nvSpPr>
          <p:cNvPr id="6155" name="Text Box 18"/>
          <p:cNvSpPr txBox="1">
            <a:spLocks noChangeArrowheads="1"/>
          </p:cNvSpPr>
          <p:nvPr/>
        </p:nvSpPr>
        <p:spPr bwMode="auto">
          <a:xfrm>
            <a:off x="1600200" y="4267200"/>
            <a:ext cx="213360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1" dirty="0">
                <a:solidFill>
                  <a:srgbClr val="C0C0C0"/>
                </a:solidFill>
                <a:latin typeface="Arial" charset="0"/>
              </a:rPr>
              <a:t>Cannabis</a:t>
            </a:r>
          </a:p>
        </p:txBody>
      </p:sp>
      <p:sp>
        <p:nvSpPr>
          <p:cNvPr id="6156" name="Text Box 19"/>
          <p:cNvSpPr txBox="1">
            <a:spLocks noChangeArrowheads="1"/>
          </p:cNvSpPr>
          <p:nvPr/>
        </p:nvSpPr>
        <p:spPr bwMode="auto">
          <a:xfrm>
            <a:off x="5715000" y="4267200"/>
            <a:ext cx="2133600" cy="3143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1400" b="1" dirty="0">
                <a:solidFill>
                  <a:srgbClr val="C0C0C0"/>
                </a:solidFill>
                <a:latin typeface="Arial" charset="0"/>
              </a:rPr>
              <a:t>Nicotine</a:t>
            </a:r>
            <a:endParaRPr lang="en-US" sz="1400" b="1" dirty="0">
              <a:solidFill>
                <a:srgbClr val="C0C0C0"/>
              </a:solidFill>
              <a:latin typeface="Arial" charset="0"/>
            </a:endParaRPr>
          </a:p>
        </p:txBody>
      </p:sp>
      <p:grpSp>
        <p:nvGrpSpPr>
          <p:cNvPr id="6157" name="Group 20"/>
          <p:cNvGrpSpPr>
            <a:grpSpLocks/>
          </p:cNvGrpSpPr>
          <p:nvPr/>
        </p:nvGrpSpPr>
        <p:grpSpPr bwMode="auto">
          <a:xfrm>
            <a:off x="684213" y="620713"/>
            <a:ext cx="7702550" cy="1306512"/>
            <a:chOff x="432" y="384"/>
            <a:chExt cx="4944" cy="1728"/>
          </a:xfrm>
        </p:grpSpPr>
        <p:sp>
          <p:nvSpPr>
            <p:cNvPr id="6174" name="AutoShape 21"/>
            <p:cNvSpPr>
              <a:spLocks noChangeArrowheads="1"/>
            </p:cNvSpPr>
            <p:nvPr/>
          </p:nvSpPr>
          <p:spPr bwMode="auto">
            <a:xfrm>
              <a:off x="432" y="384"/>
              <a:ext cx="4944" cy="1728"/>
            </a:xfrm>
            <a:prstGeom prst="flowChartAlternateProcess">
              <a:avLst/>
            </a:prstGeom>
            <a:solidFill>
              <a:schemeClr val="tx1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2400" dirty="0">
                  <a:solidFill>
                    <a:srgbClr val="C0C0C0"/>
                  </a:solidFill>
                  <a:latin typeface="Arial" charset="0"/>
                </a:rPr>
                <a:t>£200</a:t>
              </a:r>
            </a:p>
            <a:p>
              <a:r>
                <a:rPr lang="en-GB" sz="2000" dirty="0">
                  <a:solidFill>
                    <a:schemeClr val="hlink"/>
                  </a:solidFill>
                  <a:latin typeface="Arial" charset="0"/>
                </a:rPr>
                <a:t>What is the most commonly used illegal drug in the UK?</a:t>
              </a:r>
              <a:endParaRPr lang="en-US" sz="2000" dirty="0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6175" name="AutoShape 22"/>
            <p:cNvSpPr>
              <a:spLocks noChangeArrowheads="1"/>
            </p:cNvSpPr>
            <p:nvPr/>
          </p:nvSpPr>
          <p:spPr bwMode="auto">
            <a:xfrm>
              <a:off x="528" y="1152"/>
              <a:ext cx="192" cy="192"/>
            </a:xfrm>
            <a:prstGeom prst="diamond">
              <a:avLst/>
            </a:prstGeom>
            <a:solidFill>
              <a:srgbClr val="FF9933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76" name="AutoShape 23"/>
            <p:cNvSpPr>
              <a:spLocks noChangeArrowheads="1"/>
            </p:cNvSpPr>
            <p:nvPr/>
          </p:nvSpPr>
          <p:spPr bwMode="auto">
            <a:xfrm>
              <a:off x="5088" y="1152"/>
              <a:ext cx="192" cy="192"/>
            </a:xfrm>
            <a:prstGeom prst="diamond">
              <a:avLst/>
            </a:prstGeom>
            <a:solidFill>
              <a:srgbClr val="FF9933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6158" name="Group 24"/>
          <p:cNvGrpSpPr>
            <a:grpSpLocks/>
          </p:cNvGrpSpPr>
          <p:nvPr/>
        </p:nvGrpSpPr>
        <p:grpSpPr bwMode="auto">
          <a:xfrm>
            <a:off x="228600" y="5334000"/>
            <a:ext cx="8686800" cy="990600"/>
            <a:chOff x="144" y="2496"/>
            <a:chExt cx="5472" cy="624"/>
          </a:xfrm>
        </p:grpSpPr>
        <p:sp>
          <p:nvSpPr>
            <p:cNvPr id="6167" name="Line 25"/>
            <p:cNvSpPr>
              <a:spLocks noChangeShapeType="1"/>
            </p:cNvSpPr>
            <p:nvPr/>
          </p:nvSpPr>
          <p:spPr bwMode="auto">
            <a:xfrm>
              <a:off x="2784" y="2809"/>
              <a:ext cx="192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6168" name="Group 26"/>
            <p:cNvGrpSpPr>
              <a:grpSpLocks/>
            </p:cNvGrpSpPr>
            <p:nvPr/>
          </p:nvGrpSpPr>
          <p:grpSpPr bwMode="auto">
            <a:xfrm>
              <a:off x="2976" y="2496"/>
              <a:ext cx="2640" cy="624"/>
              <a:chOff x="2976" y="2496"/>
              <a:chExt cx="2640" cy="624"/>
            </a:xfrm>
          </p:grpSpPr>
          <p:sp>
            <p:nvSpPr>
              <p:cNvPr id="6172" name="Line 27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173" name="AutoShape 28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6169" name="Group 29"/>
            <p:cNvGrpSpPr>
              <a:grpSpLocks/>
            </p:cNvGrpSpPr>
            <p:nvPr/>
          </p:nvGrpSpPr>
          <p:grpSpPr bwMode="auto">
            <a:xfrm flipH="1">
              <a:off x="144" y="2496"/>
              <a:ext cx="2640" cy="624"/>
              <a:chOff x="2976" y="2496"/>
              <a:chExt cx="2640" cy="624"/>
            </a:xfrm>
          </p:grpSpPr>
          <p:sp>
            <p:nvSpPr>
              <p:cNvPr id="6170" name="Line 30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171" name="AutoShape 31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sp>
        <p:nvSpPr>
          <p:cNvPr id="6159" name="AutoShape 3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953000" y="5694363"/>
            <a:ext cx="3048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160" name="AutoShape 33"/>
          <p:cNvSpPr>
            <a:spLocks noChangeArrowheads="1"/>
          </p:cNvSpPr>
          <p:nvPr/>
        </p:nvSpPr>
        <p:spPr bwMode="auto">
          <a:xfrm>
            <a:off x="8153400" y="57912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161" name="AutoShape 3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14400" y="5694363"/>
            <a:ext cx="3048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162" name="AutoShape 35"/>
          <p:cNvSpPr>
            <a:spLocks noChangeArrowheads="1"/>
          </p:cNvSpPr>
          <p:nvPr/>
        </p:nvSpPr>
        <p:spPr bwMode="auto">
          <a:xfrm>
            <a:off x="4114800" y="57912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163" name="Text Box 36"/>
          <p:cNvSpPr txBox="1">
            <a:spLocks noChangeArrowheads="1"/>
          </p:cNvSpPr>
          <p:nvPr/>
        </p:nvSpPr>
        <p:spPr bwMode="auto">
          <a:xfrm>
            <a:off x="1295400" y="5694363"/>
            <a:ext cx="3048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>
                <a:solidFill>
                  <a:srgbClr val="FF9933"/>
                </a:solidFill>
                <a:latin typeface="Arial Black" pitchFamily="34" charset="0"/>
              </a:rPr>
              <a:t>C:</a:t>
            </a:r>
            <a:endParaRPr lang="en-US" sz="2800" dirty="0">
              <a:latin typeface="Arial" charset="0"/>
            </a:endParaRPr>
          </a:p>
        </p:txBody>
      </p:sp>
      <p:sp>
        <p:nvSpPr>
          <p:cNvPr id="6164" name="Text Box 37"/>
          <p:cNvSpPr txBox="1">
            <a:spLocks noChangeArrowheads="1"/>
          </p:cNvSpPr>
          <p:nvPr/>
        </p:nvSpPr>
        <p:spPr bwMode="auto">
          <a:xfrm>
            <a:off x="5334000" y="5694363"/>
            <a:ext cx="3048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solidFill>
                  <a:srgbClr val="FF9933"/>
                </a:solidFill>
                <a:latin typeface="Arial Black" pitchFamily="34" charset="0"/>
              </a:rPr>
              <a:t>D:</a:t>
            </a:r>
            <a:endParaRPr lang="en-US" sz="2800">
              <a:latin typeface="Arial" charset="0"/>
            </a:endParaRPr>
          </a:p>
        </p:txBody>
      </p:sp>
      <p:sp>
        <p:nvSpPr>
          <p:cNvPr id="6165" name="Text Box 38"/>
          <p:cNvSpPr txBox="1">
            <a:spLocks noChangeArrowheads="1"/>
          </p:cNvSpPr>
          <p:nvPr/>
        </p:nvSpPr>
        <p:spPr bwMode="auto">
          <a:xfrm>
            <a:off x="1600200" y="5638800"/>
            <a:ext cx="213360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1400" b="1" dirty="0">
                <a:solidFill>
                  <a:srgbClr val="C0C0C0"/>
                </a:solidFill>
                <a:latin typeface="Arial" charset="0"/>
              </a:rPr>
              <a:t>Caffeine</a:t>
            </a:r>
            <a:endParaRPr lang="en-US" sz="1400" b="1" dirty="0">
              <a:solidFill>
                <a:srgbClr val="C0C0C0"/>
              </a:solidFill>
              <a:latin typeface="Arial" charset="0"/>
            </a:endParaRPr>
          </a:p>
        </p:txBody>
      </p:sp>
      <p:sp>
        <p:nvSpPr>
          <p:cNvPr id="6166" name="Text Box 39"/>
          <p:cNvSpPr txBox="1">
            <a:spLocks noChangeArrowheads="1"/>
          </p:cNvSpPr>
          <p:nvPr/>
        </p:nvSpPr>
        <p:spPr bwMode="auto">
          <a:xfrm>
            <a:off x="5715000" y="5638800"/>
            <a:ext cx="2133600" cy="3143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1400" b="1" dirty="0">
                <a:solidFill>
                  <a:srgbClr val="C0C0C0"/>
                </a:solidFill>
                <a:latin typeface="Arial" charset="0"/>
              </a:rPr>
              <a:t>Cocaine</a:t>
            </a:r>
            <a:endParaRPr lang="en-US" sz="1400" b="1" dirty="0">
              <a:solidFill>
                <a:srgbClr val="C0C0C0"/>
              </a:solidFill>
              <a:latin typeface="Arial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random/>
    <p:sndAc>
      <p:stSnd loop="1">
        <p:snd r:embed="rId2" name="bgmusic.wav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74053" dir="3542175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US" sz="60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Excellent!</a:t>
            </a:r>
          </a:p>
        </p:txBody>
      </p:sp>
      <p:pic>
        <p:nvPicPr>
          <p:cNvPr id="97287" name="Picture 7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76200" y="4724400"/>
            <a:ext cx="762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AutoShape 8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179388" y="6308725"/>
            <a:ext cx="792162" cy="360363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4D4D4D"/>
              </a:gs>
              <a:gs pos="50000">
                <a:srgbClr val="B2B2B2"/>
              </a:gs>
              <a:gs pos="100000">
                <a:srgbClr val="4D4D4D"/>
              </a:gs>
            </a:gsLst>
            <a:lin ang="0" scaled="1"/>
          </a:gradFill>
          <a:ln w="38100">
            <a:solidFill>
              <a:srgbClr val="33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 spd="med">
    <p:random/>
    <p:sndAc>
      <p:stSnd>
        <p:snd r:embed="rId4" name="winlight.wav"/>
      </p:stSnd>
    </p:sndAc>
  </p:transition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728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53882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US" sz="5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Sorry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3276600"/>
            <a:ext cx="4419600" cy="9906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800">
                <a:solidFill>
                  <a:schemeClr val="accent1"/>
                </a:solidFill>
                <a:latin typeface="Goudy Stout" pitchFamily="18" charset="0"/>
              </a:rPr>
              <a:t>That’s incorrect…</a:t>
            </a:r>
          </a:p>
        </p:txBody>
      </p:sp>
      <p:pic>
        <p:nvPicPr>
          <p:cNvPr id="8196" name="Picture 4" descr="amsad">
            <a:hlinkClick r:id="rId6" action="ppaction://hlinksldjump"/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7" cstate="print"/>
          <a:stretch>
            <a:fillRect/>
          </a:stretch>
        </p:blipFill>
        <p:spPr>
          <a:xfrm>
            <a:off x="5694362" y="2241550"/>
            <a:ext cx="1717675" cy="3594100"/>
          </a:xfrm>
        </p:spPr>
      </p:pic>
      <p:pic>
        <p:nvPicPr>
          <p:cNvPr id="98311" name="Picture 7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468313" y="60213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12" descr="Millionaire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4759325"/>
            <a:ext cx="2098675" cy="209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  <p:sndAc>
      <p:stSnd>
        <p:snd r:embed="rId4" name="wronganswer.wav"/>
      </p:stSnd>
    </p:sndAc>
  </p:transition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8311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 noChangeArrowheads="1"/>
          </p:cNvSpPr>
          <p:nvPr/>
        </p:nvSpPr>
        <p:spPr bwMode="auto">
          <a:xfrm>
            <a:off x="228600" y="268560"/>
            <a:ext cx="8686800" cy="6400800"/>
          </a:xfrm>
          <a:prstGeom prst="flowChartAlternateProcess">
            <a:avLst/>
          </a:prstGeom>
          <a:gradFill rotWithShape="0">
            <a:gsLst>
              <a:gs pos="0">
                <a:srgbClr val="4D4D4D"/>
              </a:gs>
              <a:gs pos="50000">
                <a:srgbClr val="B2B2B2"/>
              </a:gs>
              <a:gs pos="100000">
                <a:srgbClr val="4D4D4D"/>
              </a:gs>
            </a:gsLst>
            <a:lin ang="0" scaled="1"/>
          </a:gra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9219" name="Line 3"/>
          <p:cNvSpPr>
            <a:spLocks noChangeShapeType="1"/>
          </p:cNvSpPr>
          <p:nvPr/>
        </p:nvSpPr>
        <p:spPr bwMode="auto">
          <a:xfrm>
            <a:off x="228600" y="3657600"/>
            <a:ext cx="868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pSp>
        <p:nvGrpSpPr>
          <p:cNvPr id="9220" name="Group 4"/>
          <p:cNvGrpSpPr>
            <a:grpSpLocks/>
          </p:cNvGrpSpPr>
          <p:nvPr/>
        </p:nvGrpSpPr>
        <p:grpSpPr bwMode="auto">
          <a:xfrm>
            <a:off x="228600" y="3962400"/>
            <a:ext cx="8686800" cy="990600"/>
            <a:chOff x="144" y="2496"/>
            <a:chExt cx="5472" cy="624"/>
          </a:xfrm>
        </p:grpSpPr>
        <p:sp>
          <p:nvSpPr>
            <p:cNvPr id="9249" name="Line 5"/>
            <p:cNvSpPr>
              <a:spLocks noChangeShapeType="1"/>
            </p:cNvSpPr>
            <p:nvPr/>
          </p:nvSpPr>
          <p:spPr bwMode="auto">
            <a:xfrm>
              <a:off x="2784" y="2809"/>
              <a:ext cx="192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9250" name="Group 6"/>
            <p:cNvGrpSpPr>
              <a:grpSpLocks/>
            </p:cNvGrpSpPr>
            <p:nvPr/>
          </p:nvGrpSpPr>
          <p:grpSpPr bwMode="auto">
            <a:xfrm>
              <a:off x="2976" y="2496"/>
              <a:ext cx="2640" cy="624"/>
              <a:chOff x="2976" y="2496"/>
              <a:chExt cx="2640" cy="624"/>
            </a:xfrm>
          </p:grpSpPr>
          <p:sp>
            <p:nvSpPr>
              <p:cNvPr id="9254" name="Line 7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9255" name="AutoShape 8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9251" name="Group 9"/>
            <p:cNvGrpSpPr>
              <a:grpSpLocks/>
            </p:cNvGrpSpPr>
            <p:nvPr/>
          </p:nvGrpSpPr>
          <p:grpSpPr bwMode="auto">
            <a:xfrm flipH="1">
              <a:off x="144" y="2496"/>
              <a:ext cx="2640" cy="624"/>
              <a:chOff x="2976" y="2496"/>
              <a:chExt cx="2640" cy="624"/>
            </a:xfrm>
          </p:grpSpPr>
          <p:sp>
            <p:nvSpPr>
              <p:cNvPr id="9252" name="Line 10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9253" name="AutoShape 11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sp>
        <p:nvSpPr>
          <p:cNvPr id="9221" name="AutoShape 1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953000" y="4322763"/>
            <a:ext cx="3048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9222" name="AutoShape 13"/>
          <p:cNvSpPr>
            <a:spLocks noChangeArrowheads="1"/>
          </p:cNvSpPr>
          <p:nvPr/>
        </p:nvSpPr>
        <p:spPr bwMode="auto">
          <a:xfrm>
            <a:off x="8153400" y="44196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9223" name="AutoShape 1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14400" y="4322763"/>
            <a:ext cx="3048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9224" name="AutoShape 15"/>
          <p:cNvSpPr>
            <a:spLocks noChangeArrowheads="1"/>
          </p:cNvSpPr>
          <p:nvPr/>
        </p:nvSpPr>
        <p:spPr bwMode="auto">
          <a:xfrm>
            <a:off x="4114800" y="44196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9225" name="Text Box 16"/>
          <p:cNvSpPr txBox="1">
            <a:spLocks noChangeArrowheads="1"/>
          </p:cNvSpPr>
          <p:nvPr/>
        </p:nvSpPr>
        <p:spPr bwMode="auto">
          <a:xfrm>
            <a:off x="1295400" y="4322763"/>
            <a:ext cx="3048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solidFill>
                  <a:srgbClr val="FF9933"/>
                </a:solidFill>
                <a:latin typeface="Arial Black" pitchFamily="34" charset="0"/>
              </a:rPr>
              <a:t>A:</a:t>
            </a:r>
            <a:endParaRPr lang="en-US" sz="2800">
              <a:latin typeface="Arial" charset="0"/>
            </a:endParaRPr>
          </a:p>
        </p:txBody>
      </p:sp>
      <p:sp>
        <p:nvSpPr>
          <p:cNvPr id="9226" name="Text Box 17"/>
          <p:cNvSpPr txBox="1">
            <a:spLocks noChangeArrowheads="1"/>
          </p:cNvSpPr>
          <p:nvPr/>
        </p:nvSpPr>
        <p:spPr bwMode="auto">
          <a:xfrm>
            <a:off x="5334000" y="4322763"/>
            <a:ext cx="3048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solidFill>
                  <a:srgbClr val="FF9933"/>
                </a:solidFill>
                <a:latin typeface="Arial Black" pitchFamily="34" charset="0"/>
              </a:rPr>
              <a:t>B:</a:t>
            </a:r>
            <a:endParaRPr lang="en-US" sz="2800">
              <a:latin typeface="Arial" charset="0"/>
            </a:endParaRPr>
          </a:p>
        </p:txBody>
      </p:sp>
      <p:sp>
        <p:nvSpPr>
          <p:cNvPr id="9227" name="Text Box 18"/>
          <p:cNvSpPr txBox="1">
            <a:spLocks noChangeArrowheads="1"/>
          </p:cNvSpPr>
          <p:nvPr/>
        </p:nvSpPr>
        <p:spPr bwMode="auto">
          <a:xfrm>
            <a:off x="1600200" y="4267200"/>
            <a:ext cx="213360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1400" b="1" dirty="0">
                <a:solidFill>
                  <a:srgbClr val="C0C0C0"/>
                </a:solidFill>
                <a:latin typeface="Arial" charset="0"/>
              </a:rPr>
              <a:t>1</a:t>
            </a:r>
            <a:endParaRPr lang="en-US" sz="1400" b="1" dirty="0">
              <a:solidFill>
                <a:srgbClr val="C0C0C0"/>
              </a:solidFill>
              <a:latin typeface="Arial" charset="0"/>
            </a:endParaRPr>
          </a:p>
        </p:txBody>
      </p:sp>
      <p:sp>
        <p:nvSpPr>
          <p:cNvPr id="9228" name="Text Box 19"/>
          <p:cNvSpPr txBox="1">
            <a:spLocks noChangeArrowheads="1"/>
          </p:cNvSpPr>
          <p:nvPr/>
        </p:nvSpPr>
        <p:spPr bwMode="auto">
          <a:xfrm>
            <a:off x="5724525" y="4292600"/>
            <a:ext cx="2133600" cy="3143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1400" b="1" dirty="0">
                <a:solidFill>
                  <a:srgbClr val="C0C0C0"/>
                </a:solidFill>
                <a:latin typeface="Arial" charset="0"/>
              </a:rPr>
              <a:t>More than 200</a:t>
            </a:r>
            <a:endParaRPr lang="en-US" sz="1400" b="1" dirty="0">
              <a:solidFill>
                <a:srgbClr val="C0C0C0"/>
              </a:solidFill>
              <a:latin typeface="Arial" charset="0"/>
            </a:endParaRPr>
          </a:p>
        </p:txBody>
      </p:sp>
      <p:grpSp>
        <p:nvGrpSpPr>
          <p:cNvPr id="9229" name="Group 20"/>
          <p:cNvGrpSpPr>
            <a:grpSpLocks/>
          </p:cNvGrpSpPr>
          <p:nvPr/>
        </p:nvGrpSpPr>
        <p:grpSpPr bwMode="auto">
          <a:xfrm>
            <a:off x="685800" y="609600"/>
            <a:ext cx="7847013" cy="1090613"/>
            <a:chOff x="432" y="384"/>
            <a:chExt cx="4944" cy="1728"/>
          </a:xfrm>
        </p:grpSpPr>
        <p:sp>
          <p:nvSpPr>
            <p:cNvPr id="9246" name="AutoShape 21"/>
            <p:cNvSpPr>
              <a:spLocks noChangeArrowheads="1"/>
            </p:cNvSpPr>
            <p:nvPr/>
          </p:nvSpPr>
          <p:spPr bwMode="auto">
            <a:xfrm>
              <a:off x="432" y="384"/>
              <a:ext cx="4944" cy="1728"/>
            </a:xfrm>
            <a:prstGeom prst="flowChartAlternateProcess">
              <a:avLst/>
            </a:prstGeom>
            <a:solidFill>
              <a:schemeClr val="tx1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2400" dirty="0">
                  <a:solidFill>
                    <a:srgbClr val="C0C0C0"/>
                  </a:solidFill>
                  <a:latin typeface="Arial" charset="0"/>
                </a:rPr>
                <a:t>£300</a:t>
              </a:r>
            </a:p>
            <a:p>
              <a:pPr eaLnBrk="1" hangingPunct="1"/>
              <a:r>
                <a:rPr lang="en-GB" sz="2000" dirty="0">
                  <a:solidFill>
                    <a:schemeClr val="hlink"/>
                  </a:solidFill>
                  <a:latin typeface="Arial" charset="0"/>
                </a:rPr>
                <a:t>How many cancer causing substances are there in a cigarette?</a:t>
              </a:r>
              <a:endParaRPr lang="en-US" sz="2000" dirty="0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9247" name="AutoShape 22"/>
            <p:cNvSpPr>
              <a:spLocks noChangeArrowheads="1"/>
            </p:cNvSpPr>
            <p:nvPr/>
          </p:nvSpPr>
          <p:spPr bwMode="auto">
            <a:xfrm>
              <a:off x="528" y="1152"/>
              <a:ext cx="192" cy="192"/>
            </a:xfrm>
            <a:prstGeom prst="diamond">
              <a:avLst/>
            </a:prstGeom>
            <a:solidFill>
              <a:srgbClr val="FF9933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248" name="AutoShape 23"/>
            <p:cNvSpPr>
              <a:spLocks noChangeArrowheads="1"/>
            </p:cNvSpPr>
            <p:nvPr/>
          </p:nvSpPr>
          <p:spPr bwMode="auto">
            <a:xfrm>
              <a:off x="5088" y="1152"/>
              <a:ext cx="192" cy="192"/>
            </a:xfrm>
            <a:prstGeom prst="diamond">
              <a:avLst/>
            </a:prstGeom>
            <a:solidFill>
              <a:srgbClr val="FF9933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9230" name="Group 24"/>
          <p:cNvGrpSpPr>
            <a:grpSpLocks/>
          </p:cNvGrpSpPr>
          <p:nvPr/>
        </p:nvGrpSpPr>
        <p:grpSpPr bwMode="auto">
          <a:xfrm>
            <a:off x="228600" y="5334000"/>
            <a:ext cx="8686800" cy="990600"/>
            <a:chOff x="144" y="2496"/>
            <a:chExt cx="5472" cy="624"/>
          </a:xfrm>
        </p:grpSpPr>
        <p:sp>
          <p:nvSpPr>
            <p:cNvPr id="9239" name="Line 25"/>
            <p:cNvSpPr>
              <a:spLocks noChangeShapeType="1"/>
            </p:cNvSpPr>
            <p:nvPr/>
          </p:nvSpPr>
          <p:spPr bwMode="auto">
            <a:xfrm>
              <a:off x="2784" y="2809"/>
              <a:ext cx="192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9240" name="Group 26"/>
            <p:cNvGrpSpPr>
              <a:grpSpLocks/>
            </p:cNvGrpSpPr>
            <p:nvPr/>
          </p:nvGrpSpPr>
          <p:grpSpPr bwMode="auto">
            <a:xfrm>
              <a:off x="2976" y="2496"/>
              <a:ext cx="2640" cy="624"/>
              <a:chOff x="2976" y="2496"/>
              <a:chExt cx="2640" cy="624"/>
            </a:xfrm>
          </p:grpSpPr>
          <p:sp>
            <p:nvSpPr>
              <p:cNvPr id="9244" name="Line 27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9245" name="AutoShape 28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9241" name="Group 29"/>
            <p:cNvGrpSpPr>
              <a:grpSpLocks/>
            </p:cNvGrpSpPr>
            <p:nvPr/>
          </p:nvGrpSpPr>
          <p:grpSpPr bwMode="auto">
            <a:xfrm flipH="1">
              <a:off x="144" y="2496"/>
              <a:ext cx="2640" cy="624"/>
              <a:chOff x="2976" y="2496"/>
              <a:chExt cx="2640" cy="624"/>
            </a:xfrm>
          </p:grpSpPr>
          <p:sp>
            <p:nvSpPr>
              <p:cNvPr id="9242" name="Line 30"/>
              <p:cNvSpPr>
                <a:spLocks noChangeShapeType="1"/>
              </p:cNvSpPr>
              <p:nvPr/>
            </p:nvSpPr>
            <p:spPr bwMode="auto">
              <a:xfrm>
                <a:off x="5328" y="2809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9243" name="AutoShape 31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2352" cy="624"/>
              </a:xfrm>
              <a:prstGeom prst="flowChartPreparation">
                <a:avLst/>
              </a:prstGeom>
              <a:solidFill>
                <a:schemeClr val="tx1"/>
              </a:solidFill>
              <a:ln w="285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sp>
        <p:nvSpPr>
          <p:cNvPr id="9231" name="AutoShape 3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953000" y="5694363"/>
            <a:ext cx="3048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9232" name="AutoShape 33"/>
          <p:cNvSpPr>
            <a:spLocks noChangeArrowheads="1"/>
          </p:cNvSpPr>
          <p:nvPr/>
        </p:nvSpPr>
        <p:spPr bwMode="auto">
          <a:xfrm>
            <a:off x="8153400" y="57912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9233" name="AutoShape 3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14400" y="5694363"/>
            <a:ext cx="304800" cy="304800"/>
          </a:xfrm>
          <a:prstGeom prst="diamond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9234" name="AutoShape 35"/>
          <p:cNvSpPr>
            <a:spLocks noChangeArrowheads="1"/>
          </p:cNvSpPr>
          <p:nvPr/>
        </p:nvSpPr>
        <p:spPr bwMode="auto">
          <a:xfrm>
            <a:off x="4114800" y="5791200"/>
            <a:ext cx="92075" cy="92075"/>
          </a:xfrm>
          <a:prstGeom prst="flowChartConnector">
            <a:avLst/>
          </a:prstGeom>
          <a:gradFill rotWithShape="0">
            <a:gsLst>
              <a:gs pos="0">
                <a:schemeClr val="bg2"/>
              </a:gs>
              <a:gs pos="100000">
                <a:srgbClr val="B2B2B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9235" name="Text Box 36"/>
          <p:cNvSpPr txBox="1">
            <a:spLocks noChangeArrowheads="1"/>
          </p:cNvSpPr>
          <p:nvPr/>
        </p:nvSpPr>
        <p:spPr bwMode="auto">
          <a:xfrm>
            <a:off x="1295400" y="5694363"/>
            <a:ext cx="3048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solidFill>
                  <a:srgbClr val="FF9933"/>
                </a:solidFill>
                <a:latin typeface="Arial Black" pitchFamily="34" charset="0"/>
              </a:rPr>
              <a:t>C:</a:t>
            </a:r>
            <a:endParaRPr lang="en-US" sz="2800">
              <a:latin typeface="Arial" charset="0"/>
            </a:endParaRPr>
          </a:p>
        </p:txBody>
      </p:sp>
      <p:sp>
        <p:nvSpPr>
          <p:cNvPr id="9236" name="Text Box 37"/>
          <p:cNvSpPr txBox="1">
            <a:spLocks noChangeArrowheads="1"/>
          </p:cNvSpPr>
          <p:nvPr/>
        </p:nvSpPr>
        <p:spPr bwMode="auto">
          <a:xfrm>
            <a:off x="5334000" y="5694363"/>
            <a:ext cx="3048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solidFill>
                  <a:srgbClr val="FF9933"/>
                </a:solidFill>
                <a:latin typeface="Arial Black" pitchFamily="34" charset="0"/>
              </a:rPr>
              <a:t>D:</a:t>
            </a:r>
            <a:endParaRPr lang="en-US" sz="2800">
              <a:latin typeface="Arial" charset="0"/>
            </a:endParaRPr>
          </a:p>
        </p:txBody>
      </p:sp>
      <p:sp>
        <p:nvSpPr>
          <p:cNvPr id="9237" name="Text Box 38"/>
          <p:cNvSpPr txBox="1">
            <a:spLocks noChangeArrowheads="1"/>
          </p:cNvSpPr>
          <p:nvPr/>
        </p:nvSpPr>
        <p:spPr bwMode="auto">
          <a:xfrm>
            <a:off x="1600200" y="5638800"/>
            <a:ext cx="213360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1" dirty="0">
                <a:solidFill>
                  <a:srgbClr val="C0C0C0"/>
                </a:solidFill>
                <a:latin typeface="Arial" charset="0"/>
              </a:rPr>
              <a:t>Over 80</a:t>
            </a:r>
          </a:p>
        </p:txBody>
      </p:sp>
      <p:sp>
        <p:nvSpPr>
          <p:cNvPr id="9238" name="Text Box 39"/>
          <p:cNvSpPr txBox="1">
            <a:spLocks noChangeArrowheads="1"/>
          </p:cNvSpPr>
          <p:nvPr/>
        </p:nvSpPr>
        <p:spPr bwMode="auto">
          <a:xfrm>
            <a:off x="5715000" y="5638800"/>
            <a:ext cx="2133600" cy="3143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1400" b="1" dirty="0">
                <a:solidFill>
                  <a:srgbClr val="C0C0C0"/>
                </a:solidFill>
                <a:latin typeface="Arial" charset="0"/>
              </a:rPr>
              <a:t>10</a:t>
            </a:r>
            <a:endParaRPr lang="en-US" sz="1400" b="1" dirty="0">
              <a:solidFill>
                <a:srgbClr val="C0C0C0"/>
              </a:solidFill>
              <a:latin typeface="Arial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random/>
    <p:sndAc>
      <p:stSnd loop="1">
        <p:snd r:embed="rId2" name="bgmusic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74053" dir="3542175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US" sz="60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Fantastic</a:t>
            </a:r>
          </a:p>
        </p:txBody>
      </p:sp>
      <p:pic>
        <p:nvPicPr>
          <p:cNvPr id="99333" name="Picture 5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87450" y="7173913"/>
            <a:ext cx="762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AutoShape 8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179388" y="6308725"/>
            <a:ext cx="792162" cy="360363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4D4D4D"/>
              </a:gs>
              <a:gs pos="50000">
                <a:srgbClr val="B2B2B2"/>
              </a:gs>
              <a:gs pos="100000">
                <a:srgbClr val="4D4D4D"/>
              </a:gs>
            </a:gsLst>
            <a:lin ang="0" scaled="1"/>
          </a:gradFill>
          <a:ln w="38100">
            <a:solidFill>
              <a:srgbClr val="33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 spd="med">
    <p:random/>
    <p:sndAc>
      <p:stSnd>
        <p:snd r:embed="rId4" name="winlight.wav"/>
      </p:stSnd>
    </p:sndAc>
  </p:transition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933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Who wants to be a Millionaire1">
  <a:themeElements>
    <a:clrScheme name="Who wants to be a Millionaire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Who wants to be a Millionaire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4D4D4D"/>
            </a:gs>
            <a:gs pos="50000">
              <a:srgbClr val="B2B2B2"/>
            </a:gs>
            <a:gs pos="100000">
              <a:srgbClr val="4D4D4D"/>
            </a:gs>
          </a:gsLst>
          <a:lin ang="0" scaled="1"/>
        </a:gradFill>
        <a:ln w="38100" cap="flat" cmpd="sng" algn="ctr">
          <a:solidFill>
            <a:srgbClr val="3366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4D4D4D"/>
            </a:gs>
            <a:gs pos="50000">
              <a:srgbClr val="B2B2B2"/>
            </a:gs>
            <a:gs pos="100000">
              <a:srgbClr val="4D4D4D"/>
            </a:gs>
          </a:gsLst>
          <a:lin ang="0" scaled="1"/>
        </a:gradFill>
        <a:ln w="38100" cap="flat" cmpd="sng" algn="ctr">
          <a:solidFill>
            <a:srgbClr val="3366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Who wants to be a Millionaire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o wants to be a Millionaire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o wants to be a Millionaire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o wants to be a Millionaire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o wants to be a Millionaire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o wants to be a Millionaire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o wants to be a Millionaire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1618</TotalTime>
  <Words>678</Words>
  <Application>Microsoft Office PowerPoint</Application>
  <PresentationFormat>On-screen Show (4:3)</PresentationFormat>
  <Paragraphs>206</Paragraphs>
  <Slides>47</Slides>
  <Notes>0</Notes>
  <HiddenSlides>0</HiddenSlides>
  <MMClips>31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2" baseType="lpstr">
      <vt:lpstr>Arial</vt:lpstr>
      <vt:lpstr>Arial Black</vt:lpstr>
      <vt:lpstr>Goudy Stout</vt:lpstr>
      <vt:lpstr>Times New Roman</vt:lpstr>
      <vt:lpstr>Who wants to be a Millionaire1</vt:lpstr>
      <vt:lpstr>PowerPoint Presentation</vt:lpstr>
      <vt:lpstr>PowerPoint Presentation</vt:lpstr>
      <vt:lpstr>Excellent!</vt:lpstr>
      <vt:lpstr>Unlucky!</vt:lpstr>
      <vt:lpstr>PowerPoint Presentation</vt:lpstr>
      <vt:lpstr>Excellent!</vt:lpstr>
      <vt:lpstr>Sorry</vt:lpstr>
      <vt:lpstr>PowerPoint Presentation</vt:lpstr>
      <vt:lpstr>Fantastic</vt:lpstr>
      <vt:lpstr>Oh dear!</vt:lpstr>
      <vt:lpstr>PowerPoint Presentation</vt:lpstr>
      <vt:lpstr>Brilliant</vt:lpstr>
      <vt:lpstr>Sorry</vt:lpstr>
      <vt:lpstr>PowerPoint Presentation</vt:lpstr>
      <vt:lpstr>Well done!</vt:lpstr>
      <vt:lpstr>Unlucky!</vt:lpstr>
      <vt:lpstr>PowerPoint Presentation</vt:lpstr>
      <vt:lpstr>Super!</vt:lpstr>
      <vt:lpstr>Oh no!</vt:lpstr>
      <vt:lpstr>PowerPoint Presentation</vt:lpstr>
      <vt:lpstr>Very good!</vt:lpstr>
      <vt:lpstr>Incorrect</vt:lpstr>
      <vt:lpstr>PowerPoint Presentation</vt:lpstr>
      <vt:lpstr>Very good!</vt:lpstr>
      <vt:lpstr>Sorry!</vt:lpstr>
      <vt:lpstr>PowerPoint Presentation</vt:lpstr>
      <vt:lpstr>Very good!</vt:lpstr>
      <vt:lpstr>Unlucky</vt:lpstr>
      <vt:lpstr>PowerPoint Presentation</vt:lpstr>
      <vt:lpstr>Brilliant!</vt:lpstr>
      <vt:lpstr>Unfortunately…</vt:lpstr>
      <vt:lpstr>PowerPoint Presentation</vt:lpstr>
      <vt:lpstr>Well done!</vt:lpstr>
      <vt:lpstr>I’m sorry</vt:lpstr>
      <vt:lpstr>PowerPoint Presentation</vt:lpstr>
      <vt:lpstr>Very good!</vt:lpstr>
      <vt:lpstr>Incorrect</vt:lpstr>
      <vt:lpstr>PowerPoint Presentation</vt:lpstr>
      <vt:lpstr>Excellent!</vt:lpstr>
      <vt:lpstr>Wrong Choice!</vt:lpstr>
      <vt:lpstr>PowerPoint Presentation</vt:lpstr>
      <vt:lpstr>Very Good!</vt:lpstr>
      <vt:lpstr>Sorry!</vt:lpstr>
      <vt:lpstr>PowerPoint Presentation</vt:lpstr>
      <vt:lpstr>Fantastic!</vt:lpstr>
      <vt:lpstr>Unlucky</vt:lpstr>
      <vt:lpstr>PowerPoint Presentation</vt:lpstr>
    </vt:vector>
  </TitlesOfParts>
  <Company>LHS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LHS - Millionario</dc:title>
  <dc:creator>LHS</dc:creator>
  <cp:lastModifiedBy>Julian Greer</cp:lastModifiedBy>
  <cp:revision>279</cp:revision>
  <cp:lastPrinted>2000-05-03T23:45:17Z</cp:lastPrinted>
  <dcterms:created xsi:type="dcterms:W3CDTF">2000-05-03T23:42:16Z</dcterms:created>
  <dcterms:modified xsi:type="dcterms:W3CDTF">2021-01-17T15:46:48Z</dcterms:modified>
</cp:coreProperties>
</file>