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1pPr>
    <a:lvl2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2pPr>
    <a:lvl3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3pPr>
    <a:lvl4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4pPr>
    <a:lvl5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5" d="100"/>
          <a:sy n="45" d="100"/>
        </p:scale>
        <p:origin x="136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 name="Shape 123"/>
          <p:cNvSpPr>
            <a:spLocks noGrp="1" noRot="1" noChangeAspect="1"/>
          </p:cNvSpPr>
          <p:nvPr>
            <p:ph type="sldImg"/>
          </p:nvPr>
        </p:nvSpPr>
        <p:spPr>
          <a:xfrm>
            <a:off x="1143000" y="685800"/>
            <a:ext cx="4572000" cy="3429000"/>
          </a:xfrm>
          <a:prstGeom prst="rect">
            <a:avLst/>
          </a:prstGeom>
        </p:spPr>
        <p:txBody>
          <a:bodyPr/>
          <a:lstStyle/>
          <a:p>
            <a:endParaRPr/>
          </a:p>
        </p:txBody>
      </p:sp>
      <p:sp>
        <p:nvSpPr>
          <p:cNvPr id="124" name="Shape 12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270000" y="6362700"/>
            <a:ext cx="10464800" cy="533400"/>
          </a:xfrm>
          <a:prstGeom prst="rect">
            <a:avLst/>
          </a:prstGeom>
        </p:spPr>
        <p:txBody>
          <a:bodyPr anchor="t">
            <a:spAutoFit/>
          </a:bodyPr>
          <a:lstStyle>
            <a:lvl1pPr marL="0" indent="0" algn="ctr">
              <a:spcBef>
                <a:spcPts val="0"/>
              </a:spcBef>
              <a:buSzTx/>
              <a:buNone/>
              <a:defRPr sz="2800" b="1">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22"/>
          </p:nvPr>
        </p:nvSpPr>
        <p:spPr>
          <a:xfrm>
            <a:off x="1270000" y="4254500"/>
            <a:ext cx="10464800" cy="711200"/>
          </a:xfrm>
          <a:prstGeom prst="rect">
            <a:avLst/>
          </a:prstGeom>
        </p:spPr>
        <p:txBody>
          <a:bodyPr>
            <a:spAutoFit/>
          </a:bodyPr>
          <a:lstStyle>
            <a:lvl1pPr marL="0" indent="0" algn="ctr">
              <a:spcBef>
                <a:spcPts val="2400"/>
              </a:spcBef>
              <a:buSzTx/>
              <a:buNone/>
              <a:defRPr sz="4000"/>
            </a:lvl1pPr>
          </a:lstStyle>
          <a:p>
            <a:r>
              <a:t>“Type a quote here.”</a:t>
            </a:r>
          </a:p>
        </p:txBody>
      </p:sp>
      <p:sp>
        <p:nvSpPr>
          <p:cNvPr id="95"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812800" y="0"/>
            <a:ext cx="146304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copy">
    <p:spTree>
      <p:nvGrpSpPr>
        <p:cNvPr id="1" name=""/>
        <p:cNvGrpSpPr/>
        <p:nvPr/>
      </p:nvGrpSpPr>
      <p:grpSpPr>
        <a:xfrm>
          <a:off x="0" y="0"/>
          <a:ext cx="0" cy="0"/>
          <a:chOff x="0" y="0"/>
          <a:chExt cx="0" cy="0"/>
        </a:xfrm>
      </p:grpSpPr>
      <p:sp>
        <p:nvSpPr>
          <p:cNvPr id="117"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1600200" y="330200"/>
            <a:ext cx="9779001" cy="6519334"/>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91500"/>
            <a:ext cx="10464800" cy="12192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21"/>
          </p:nvPr>
        </p:nvSpPr>
        <p:spPr>
          <a:xfrm>
            <a:off x="6642100" y="762000"/>
            <a:ext cx="5494867" cy="82423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762000"/>
            <a:ext cx="5334000" cy="40005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5003800"/>
            <a:ext cx="5334000" cy="40005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6718300" y="1054100"/>
            <a:ext cx="5334000" cy="80010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81000" indent="-381000">
              <a:spcBef>
                <a:spcPts val="3800"/>
              </a:spcBef>
              <a:defRPr sz="2800"/>
            </a:lvl1pPr>
            <a:lvl2pPr marL="762000" indent="-381000">
              <a:spcBef>
                <a:spcPts val="3800"/>
              </a:spcBef>
              <a:defRPr sz="2800"/>
            </a:lvl2pPr>
            <a:lvl3pPr marL="1143000" indent="-381000">
              <a:spcBef>
                <a:spcPts val="3800"/>
              </a:spcBef>
              <a:defRPr sz="2800"/>
            </a:lvl3pPr>
            <a:lvl4pPr marL="1524000" indent="-381000">
              <a:spcBef>
                <a:spcPts val="3800"/>
              </a:spcBef>
              <a:defRPr sz="2800"/>
            </a:lvl4pPr>
            <a:lvl5pPr marL="1905000" indent="-381000">
              <a:spcBef>
                <a:spcPts val="38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6464300" y="5067300"/>
            <a:ext cx="5943600" cy="39624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6464300" y="762000"/>
            <a:ext cx="5848350" cy="3898900"/>
          </a:xfrm>
          <a:prstGeom prst="rect">
            <a:avLst/>
          </a:prstGeom>
        </p:spPr>
        <p:txBody>
          <a:bodyPr lIns="91439" tIns="45719" rIns="91439" bIns="45719" anchor="t">
            <a:noAutofit/>
          </a:bodyPr>
          <a:lstStyle/>
          <a:p>
            <a:endParaRPr/>
          </a:p>
        </p:txBody>
      </p:sp>
      <p:sp>
        <p:nvSpPr>
          <p:cNvPr id="85" name="Image"/>
          <p:cNvSpPr>
            <a:spLocks noGrp="1"/>
          </p:cNvSpPr>
          <p:nvPr>
            <p:ph type="pic" sz="half" idx="23"/>
          </p:nvPr>
        </p:nvSpPr>
        <p:spPr>
          <a:xfrm>
            <a:off x="723900" y="723900"/>
            <a:ext cx="5638801" cy="84582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406400"/>
            <a:ext cx="11099800" cy="2120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11798" y="9245599"/>
            <a:ext cx="368504" cy="381001"/>
          </a:xfrm>
          <a:prstGeom prst="rect">
            <a:avLst/>
          </a:prstGeom>
          <a:ln w="12700">
            <a:miter lim="400000"/>
          </a:ln>
        </p:spPr>
        <p:txBody>
          <a:bodyPr wrap="none" lIns="50800" tIns="50800" rIns="50800" bIns="50800" anchor="b">
            <a:spAutoFit/>
          </a:bodyPr>
          <a:lstStyle>
            <a:lvl1pPr>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9pPr>
    </p:titleStyle>
    <p:bodyStyle>
      <a:lvl1pPr marL="4572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1pPr>
      <a:lvl2pPr marL="9144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2pPr>
      <a:lvl3pPr marL="13716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3pPr>
      <a:lvl4pPr marL="18288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4pPr>
      <a:lvl5pPr marL="22860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5pPr>
      <a:lvl6pPr marL="27432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6pPr>
      <a:lvl7pPr marL="32004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7pPr>
      <a:lvl8pPr marL="36576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8pPr>
      <a:lvl9pPr marL="41148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hyperlink" Target="https://www.star-facts.com/antares/" TargetMode="Externa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Name that Constellation!"/>
          <p:cNvSpPr txBox="1">
            <a:spLocks noGrp="1"/>
          </p:cNvSpPr>
          <p:nvPr>
            <p:ph type="ctrTitle"/>
          </p:nvPr>
        </p:nvSpPr>
        <p:spPr>
          <a:xfrm>
            <a:off x="355351" y="796777"/>
            <a:ext cx="12294098" cy="4403874"/>
          </a:xfrm>
          <a:prstGeom prst="rect">
            <a:avLst/>
          </a:prstGeom>
        </p:spPr>
        <p:txBody>
          <a:bodyPr/>
          <a:lstStyle>
            <a:lvl1pPr>
              <a:defRPr sz="12400" b="1">
                <a:latin typeface="Helvetica"/>
                <a:ea typeface="Helvetica"/>
                <a:cs typeface="Helvetica"/>
                <a:sym typeface="Helvetica"/>
              </a:defRPr>
            </a:lvl1pPr>
          </a:lstStyle>
          <a:p>
            <a:r>
              <a:rPr dirty="0"/>
              <a:t>Name that Constellation!</a:t>
            </a:r>
          </a:p>
        </p:txBody>
      </p:sp>
      <p:sp>
        <p:nvSpPr>
          <p:cNvPr id="127" name="3rd Ilford Northwest Scout troop"/>
          <p:cNvSpPr txBox="1">
            <a:spLocks noGrp="1"/>
          </p:cNvSpPr>
          <p:nvPr>
            <p:ph type="subTitle" sz="quarter" idx="1"/>
          </p:nvPr>
        </p:nvSpPr>
        <p:spPr>
          <a:xfrm>
            <a:off x="1612900" y="5943600"/>
            <a:ext cx="10464800" cy="1130300"/>
          </a:xfrm>
          <a:prstGeom prst="rect">
            <a:avLst/>
          </a:prstGeom>
        </p:spPr>
        <p:txBody>
          <a:bodyPr/>
          <a:lstStyle>
            <a:lvl1pPr>
              <a:defRPr>
                <a:latin typeface="Phosphate Inline"/>
                <a:ea typeface="Phosphate Inline"/>
                <a:cs typeface="Phosphate Inline"/>
                <a:sym typeface="Phosphate Inline"/>
              </a:defRPr>
            </a:lvl1pPr>
          </a:lstStyle>
          <a:p>
            <a:r>
              <a:rPr lang="en-GB" dirty="0"/>
              <a:t> </a:t>
            </a:r>
          </a:p>
          <a:p>
            <a:endParaRPr dirty="0"/>
          </a:p>
        </p:txBody>
      </p:sp>
      <p:pic>
        <p:nvPicPr>
          <p:cNvPr id="3" name="Picture 2" descr="A picture containing text&#10;&#10;Description automatically generated">
            <a:extLst>
              <a:ext uri="{FF2B5EF4-FFF2-40B4-BE49-F238E27FC236}">
                <a16:creationId xmlns:a16="http://schemas.microsoft.com/office/drawing/2014/main" id="{D6C5203B-C6CF-46C4-99F3-8E862137B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5422" y="6067723"/>
            <a:ext cx="6055064" cy="2752726"/>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AGITTARIUS – THE ARCHER Genitive: Sagittarii…"/>
          <p:cNvSpPr txBox="1"/>
          <p:nvPr/>
        </p:nvSpPr>
        <p:spPr>
          <a:xfrm>
            <a:off x="530030" y="6734815"/>
            <a:ext cx="11944740" cy="2887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2400"/>
              </a:spcBef>
              <a:defRPr sz="2300" u="sng">
                <a:solidFill>
                  <a:srgbClr val="333333"/>
                </a:solidFill>
                <a:latin typeface="Helvetica Neue"/>
                <a:ea typeface="Helvetica Neue"/>
                <a:cs typeface="Helvetica Neue"/>
                <a:sym typeface="Helvetica Neue"/>
              </a:defRPr>
            </a:pPr>
            <a:r>
              <a:rPr dirty="0">
                <a:solidFill>
                  <a:schemeClr val="tx1"/>
                </a:solidFill>
              </a:rPr>
              <a:t>SAGITTARIUS – THE ARCHER</a:t>
            </a:r>
            <a:br>
              <a:rPr u="none" dirty="0">
                <a:solidFill>
                  <a:schemeClr val="tx1"/>
                </a:solidFill>
              </a:rPr>
            </a:br>
            <a:r>
              <a:rPr u="none" dirty="0">
                <a:solidFill>
                  <a:schemeClr val="tx1"/>
                </a:solidFill>
              </a:rPr>
              <a:t>Genitive: </a:t>
            </a:r>
            <a:r>
              <a:rPr i="1" u="none" dirty="0" err="1">
                <a:solidFill>
                  <a:schemeClr val="tx1"/>
                </a:solidFill>
              </a:rPr>
              <a:t>Sagittarii</a:t>
            </a:r>
            <a:endParaRPr u="none" dirty="0">
              <a:solidFill>
                <a:schemeClr val="tx1"/>
              </a:solidFill>
            </a:endParaRPr>
          </a:p>
          <a:p>
            <a:pPr algn="l" defTabSz="457200">
              <a:spcBef>
                <a:spcPts val="2400"/>
              </a:spcBef>
              <a:defRPr sz="1600">
                <a:solidFill>
                  <a:srgbClr val="333333"/>
                </a:solidFill>
                <a:latin typeface="Helvetica Neue"/>
                <a:ea typeface="Helvetica Neue"/>
                <a:cs typeface="Helvetica Neue"/>
                <a:sym typeface="Helvetica Neue"/>
              </a:defRPr>
            </a:pPr>
            <a:r>
              <a:rPr sz="2300" dirty="0">
                <a:solidFill>
                  <a:schemeClr val="tx1"/>
                </a:solidFill>
              </a:rPr>
              <a:t>Sagittarius constellation represents a centaur aiming an arrow toward </a:t>
            </a:r>
            <a:r>
              <a:rPr sz="2300" u="sng" dirty="0">
                <a:solidFill>
                  <a:schemeClr val="tx1"/>
                </a:solidFill>
                <a:hlinkClick r:id="rId2">
                  <a:extLst>
                    <a:ext uri="{A12FA001-AC4F-418D-AE19-62706E023703}">
                      <ahyp:hlinkClr xmlns:ahyp="http://schemas.microsoft.com/office/drawing/2018/hyperlinkcolor" val="tx"/>
                    </a:ext>
                  </a:extLst>
                </a:hlinkClick>
              </a:rPr>
              <a:t>Antares</a:t>
            </a:r>
            <a:r>
              <a:rPr sz="2300" dirty="0">
                <a:solidFill>
                  <a:schemeClr val="tx1"/>
                </a:solidFill>
              </a:rPr>
              <a:t>, the bright star that marks the scorpion’s heart. It is also frequently associated with </a:t>
            </a:r>
            <a:r>
              <a:rPr sz="2300" dirty="0" err="1">
                <a:solidFill>
                  <a:schemeClr val="tx1"/>
                </a:solidFill>
              </a:rPr>
              <a:t>Crotus</a:t>
            </a:r>
            <a:r>
              <a:rPr sz="2300" dirty="0">
                <a:solidFill>
                  <a:schemeClr val="tx1"/>
                </a:solidFill>
              </a:rPr>
              <a:t>, the son of Pan, who invented archery and lived on Mount Helicon. </a:t>
            </a:r>
            <a:r>
              <a:rPr sz="2300" dirty="0" err="1">
                <a:solidFill>
                  <a:schemeClr val="tx1"/>
                </a:solidFill>
              </a:rPr>
              <a:t>Crotus</a:t>
            </a:r>
            <a:r>
              <a:rPr sz="2300" dirty="0">
                <a:solidFill>
                  <a:schemeClr val="tx1"/>
                </a:solidFill>
              </a:rPr>
              <a:t> was said to have two feet and a satyr’s tail. Sagittarius is also sometimes wrongly associated with the centaur Chiron, represented by Centaurus constellation</a:t>
            </a:r>
            <a:r>
              <a:rPr dirty="0">
                <a:solidFill>
                  <a:schemeClr val="tx1"/>
                </a:solidFill>
              </a:rPr>
              <a:t>.</a:t>
            </a:r>
          </a:p>
        </p:txBody>
      </p:sp>
      <p:pic>
        <p:nvPicPr>
          <p:cNvPr id="154" name="Image" descr="Image"/>
          <p:cNvPicPr>
            <a:picLocks noChangeAspect="1"/>
          </p:cNvPicPr>
          <p:nvPr/>
        </p:nvPicPr>
        <p:blipFill>
          <a:blip r:embed="rId3"/>
          <a:srcRect t="18368"/>
          <a:stretch>
            <a:fillRect/>
          </a:stretch>
        </p:blipFill>
        <p:spPr>
          <a:xfrm>
            <a:off x="2336800" y="-16934"/>
            <a:ext cx="7928108" cy="6471842"/>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Image" descr="Image"/>
          <p:cNvPicPr>
            <a:picLocks noChangeAspect="1"/>
          </p:cNvPicPr>
          <p:nvPr/>
        </p:nvPicPr>
        <p:blipFill>
          <a:blip r:embed="rId2"/>
          <a:stretch>
            <a:fillRect/>
          </a:stretch>
        </p:blipFill>
        <p:spPr>
          <a:xfrm>
            <a:off x="3600450" y="366183"/>
            <a:ext cx="5803900" cy="5803901"/>
          </a:xfrm>
          <a:prstGeom prst="rect">
            <a:avLst/>
          </a:prstGeom>
          <a:ln w="12700">
            <a:miter lim="400000"/>
          </a:ln>
        </p:spPr>
      </p:pic>
      <p:sp>
        <p:nvSpPr>
          <p:cNvPr id="157" name="The hunter, who’s pet dog, Sirius (the Dog Star) can be found nearby.…"/>
          <p:cNvSpPr txBox="1"/>
          <p:nvPr/>
        </p:nvSpPr>
        <p:spPr>
          <a:xfrm>
            <a:off x="329742" y="6584385"/>
            <a:ext cx="11757483" cy="20723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lvl="1">
              <a:buSzPct val="75000"/>
            </a:pPr>
            <a:r>
              <a:rPr sz="3200" dirty="0"/>
              <a:t>The hunter, who’s pet dog, Sirius (the Dog Star) </a:t>
            </a:r>
            <a:r>
              <a:rPr lang="en-GB" sz="3200" dirty="0"/>
              <a:t> </a:t>
            </a:r>
          </a:p>
          <a:p>
            <a:pPr lvl="1">
              <a:buSzPct val="75000"/>
            </a:pPr>
            <a:r>
              <a:rPr lang="en-GB" sz="3200" dirty="0"/>
              <a:t>c</a:t>
            </a:r>
            <a:r>
              <a:rPr sz="3200" dirty="0"/>
              <a:t>an be found nearby.</a:t>
            </a:r>
            <a:endParaRPr lang="en-GB" sz="3200" dirty="0"/>
          </a:p>
          <a:p>
            <a:pPr lvl="1">
              <a:buSzPct val="75000"/>
            </a:pPr>
            <a:endParaRPr sz="3200" dirty="0"/>
          </a:p>
          <a:p>
            <a:pPr lvl="1">
              <a:buSzPct val="75000"/>
            </a:pPr>
            <a:r>
              <a:rPr sz="3200" dirty="0"/>
              <a:t>This guy has a famous belt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Image" descr="Image"/>
          <p:cNvPicPr>
            <a:picLocks noChangeAspect="1"/>
          </p:cNvPicPr>
          <p:nvPr/>
        </p:nvPicPr>
        <p:blipFill>
          <a:blip r:embed="rId2"/>
          <a:stretch>
            <a:fillRect/>
          </a:stretch>
        </p:blipFill>
        <p:spPr>
          <a:xfrm>
            <a:off x="2472267" y="284675"/>
            <a:ext cx="7471834" cy="6479723"/>
          </a:xfrm>
          <a:prstGeom prst="rect">
            <a:avLst/>
          </a:prstGeom>
          <a:ln w="12700">
            <a:miter lim="400000"/>
          </a:ln>
        </p:spPr>
      </p:pic>
      <p:sp>
        <p:nvSpPr>
          <p:cNvPr id="160" name="ORION – THE HUNTER Genitive: Orionis…"/>
          <p:cNvSpPr txBox="1"/>
          <p:nvPr/>
        </p:nvSpPr>
        <p:spPr>
          <a:xfrm>
            <a:off x="345965" y="7058009"/>
            <a:ext cx="12662915" cy="2410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2400"/>
              </a:spcBef>
              <a:defRPr sz="2600">
                <a:solidFill>
                  <a:srgbClr val="333333"/>
                </a:solidFill>
                <a:latin typeface="Helvetica Neue"/>
                <a:ea typeface="Helvetica Neue"/>
                <a:cs typeface="Helvetica Neue"/>
                <a:sym typeface="Helvetica Neue"/>
              </a:defRPr>
            </a:pPr>
            <a:r>
              <a:rPr u="sng" dirty="0">
                <a:solidFill>
                  <a:schemeClr val="tx1"/>
                </a:solidFill>
              </a:rPr>
              <a:t>ORION – THE HUNTER</a:t>
            </a:r>
            <a:br>
              <a:rPr dirty="0">
                <a:solidFill>
                  <a:schemeClr val="tx1"/>
                </a:solidFill>
              </a:rPr>
            </a:br>
            <a:r>
              <a:rPr dirty="0">
                <a:solidFill>
                  <a:schemeClr val="tx1"/>
                </a:solidFill>
              </a:rPr>
              <a:t>Genitive: </a:t>
            </a:r>
            <a:r>
              <a:rPr i="1" dirty="0">
                <a:solidFill>
                  <a:schemeClr val="tx1"/>
                </a:solidFill>
              </a:rPr>
              <a:t>Orionis</a:t>
            </a:r>
          </a:p>
          <a:p>
            <a:pPr defTabSz="457200">
              <a:spcBef>
                <a:spcPts val="2400"/>
              </a:spcBef>
              <a:defRPr sz="1600">
                <a:solidFill>
                  <a:srgbClr val="333333"/>
                </a:solidFill>
                <a:latin typeface="Helvetica Neue"/>
                <a:ea typeface="Helvetica Neue"/>
                <a:cs typeface="Helvetica Neue"/>
                <a:sym typeface="Helvetica Neue"/>
              </a:defRPr>
            </a:pPr>
            <a:r>
              <a:rPr sz="2600" dirty="0">
                <a:solidFill>
                  <a:schemeClr val="tx1"/>
                </a:solidFill>
              </a:rPr>
              <a:t>Orion constellation represents the mythical hunter Orion, son of the sea god Poseidon and the Cretan princess Euryale. It is one of the oldest constellations known, also associated with the Sumerian myth of Gilgamesh</a:t>
            </a:r>
            <a:r>
              <a:rPr dirty="0">
                <a:solidFill>
                  <a:schemeClr val="tx1"/>
                </a:solidFill>
              </a:rPr>
              <a:t>.</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Image" descr="Image"/>
          <p:cNvPicPr>
            <a:picLocks noChangeAspect="1"/>
          </p:cNvPicPr>
          <p:nvPr/>
        </p:nvPicPr>
        <p:blipFill>
          <a:blip r:embed="rId2"/>
          <a:srcRect l="16327" t="15193" r="21094" b="21123"/>
          <a:stretch>
            <a:fillRect/>
          </a:stretch>
        </p:blipFill>
        <p:spPr>
          <a:xfrm>
            <a:off x="24870" y="1073216"/>
            <a:ext cx="4831571" cy="7356224"/>
          </a:xfrm>
          <a:prstGeom prst="rect">
            <a:avLst/>
          </a:prstGeom>
          <a:ln w="12700">
            <a:miter lim="400000"/>
          </a:ln>
        </p:spPr>
      </p:pic>
      <p:sp>
        <p:nvSpPr>
          <p:cNvPr id="163" name="*Another one named after a star sign, April 19th - May 20th…"/>
          <p:cNvSpPr txBox="1"/>
          <p:nvPr/>
        </p:nvSpPr>
        <p:spPr>
          <a:xfrm>
            <a:off x="5258646" y="1524000"/>
            <a:ext cx="7235786" cy="518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4200"/>
            </a:pPr>
            <a:r>
              <a:t>*Another one named after a star sign, April 19th - May 20th</a:t>
            </a:r>
          </a:p>
          <a:p>
            <a:pPr>
              <a:defRPr sz="4200"/>
            </a:pPr>
            <a:r>
              <a:t>*If you find it, make sure you’re nowhere near a china shop!</a:t>
            </a:r>
          </a:p>
          <a:p>
            <a:pPr>
              <a:defRPr sz="4200"/>
            </a:pPr>
            <a:r>
              <a:t>* This bullying creature has horns and doesn’t like red!</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Image" descr="Image"/>
          <p:cNvPicPr>
            <a:picLocks noChangeAspect="1"/>
          </p:cNvPicPr>
          <p:nvPr/>
        </p:nvPicPr>
        <p:blipFill>
          <a:blip r:embed="rId2"/>
          <a:srcRect l="15036" r="19253" b="4671"/>
          <a:stretch>
            <a:fillRect/>
          </a:stretch>
        </p:blipFill>
        <p:spPr>
          <a:xfrm>
            <a:off x="2975867" y="0"/>
            <a:ext cx="7053065" cy="5755636"/>
          </a:xfrm>
          <a:prstGeom prst="rect">
            <a:avLst/>
          </a:prstGeom>
          <a:ln w="12700">
            <a:miter lim="400000"/>
          </a:ln>
        </p:spPr>
      </p:pic>
      <p:sp>
        <p:nvSpPr>
          <p:cNvPr id="166" name="TAURUS – THE BULL Genitive: Tauri…"/>
          <p:cNvSpPr txBox="1"/>
          <p:nvPr/>
        </p:nvSpPr>
        <p:spPr>
          <a:xfrm>
            <a:off x="485774" y="6075935"/>
            <a:ext cx="12144375" cy="339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457200">
              <a:spcBef>
                <a:spcPts val="2400"/>
              </a:spcBef>
              <a:defRPr sz="1600" u="sng">
                <a:solidFill>
                  <a:srgbClr val="333333"/>
                </a:solidFill>
                <a:latin typeface="Helvetica Neue"/>
                <a:ea typeface="Helvetica Neue"/>
                <a:cs typeface="Helvetica Neue"/>
                <a:sym typeface="Helvetica Neue"/>
              </a:defRPr>
            </a:pPr>
            <a:r>
              <a:rPr dirty="0">
                <a:solidFill>
                  <a:schemeClr val="tx1"/>
                </a:solidFill>
              </a:rPr>
              <a:t>TAURUS – THE BULL</a:t>
            </a:r>
            <a:br>
              <a:rPr u="none" dirty="0">
                <a:solidFill>
                  <a:schemeClr val="tx1"/>
                </a:solidFill>
              </a:rPr>
            </a:br>
            <a:r>
              <a:rPr u="none" dirty="0">
                <a:solidFill>
                  <a:schemeClr val="tx1"/>
                </a:solidFill>
              </a:rPr>
              <a:t>Ge</a:t>
            </a:r>
            <a:r>
              <a:rPr sz="2300" u="none" dirty="0">
                <a:solidFill>
                  <a:schemeClr val="tx1"/>
                </a:solidFill>
              </a:rPr>
              <a:t>nitive: </a:t>
            </a:r>
            <a:r>
              <a:rPr sz="2300" i="1" u="none" dirty="0">
                <a:solidFill>
                  <a:schemeClr val="tx1"/>
                </a:solidFill>
              </a:rPr>
              <a:t>Tauri</a:t>
            </a:r>
            <a:endParaRPr sz="2300" u="none" dirty="0">
              <a:solidFill>
                <a:schemeClr val="tx1"/>
              </a:solidFill>
            </a:endParaRPr>
          </a:p>
          <a:p>
            <a:pPr defTabSz="457200">
              <a:spcBef>
                <a:spcPts val="2400"/>
              </a:spcBef>
              <a:defRPr sz="2300">
                <a:solidFill>
                  <a:srgbClr val="333333"/>
                </a:solidFill>
                <a:latin typeface="Helvetica Neue"/>
                <a:ea typeface="Helvetica Neue"/>
                <a:cs typeface="Helvetica Neue"/>
                <a:sym typeface="Helvetica Neue"/>
              </a:defRPr>
            </a:pPr>
            <a:r>
              <a:rPr dirty="0">
                <a:solidFill>
                  <a:schemeClr val="tx1"/>
                </a:solidFill>
              </a:rPr>
              <a:t>Taurus is one of the oldest constellations known. It was first catalogued by Ptolemy in the 2nd century.</a:t>
            </a:r>
          </a:p>
          <a:p>
            <a:pPr defTabSz="457200">
              <a:spcBef>
                <a:spcPts val="2400"/>
              </a:spcBef>
              <a:defRPr sz="1600">
                <a:solidFill>
                  <a:srgbClr val="333333"/>
                </a:solidFill>
                <a:latin typeface="Helvetica Neue"/>
                <a:ea typeface="Helvetica Neue"/>
                <a:cs typeface="Helvetica Neue"/>
                <a:sym typeface="Helvetica Neue"/>
              </a:defRPr>
            </a:pPr>
            <a:r>
              <a:rPr sz="2300" dirty="0">
                <a:solidFill>
                  <a:schemeClr val="tx1"/>
                </a:solidFill>
              </a:rPr>
              <a:t>In Greek mythology, Taurus represents the god Zeus, who in one tale transformed himself into a bull in order</a:t>
            </a:r>
            <a:endParaRPr lang="en-GB" sz="2300" dirty="0">
              <a:solidFill>
                <a:schemeClr val="tx1"/>
              </a:solidFill>
            </a:endParaRPr>
          </a:p>
          <a:p>
            <a:pPr defTabSz="457200">
              <a:spcBef>
                <a:spcPts val="2400"/>
              </a:spcBef>
              <a:defRPr sz="1600">
                <a:solidFill>
                  <a:srgbClr val="333333"/>
                </a:solidFill>
                <a:latin typeface="Helvetica Neue"/>
                <a:ea typeface="Helvetica Neue"/>
                <a:cs typeface="Helvetica Neue"/>
                <a:sym typeface="Helvetica Neue"/>
              </a:defRPr>
            </a:pPr>
            <a:r>
              <a:rPr sz="2300" dirty="0">
                <a:solidFill>
                  <a:schemeClr val="tx1"/>
                </a:solidFill>
              </a:rPr>
              <a:t> to seduce and abduct Europa, the beautiful daughter of the Phoenician King </a:t>
            </a:r>
            <a:r>
              <a:rPr sz="2300" dirty="0" err="1">
                <a:solidFill>
                  <a:schemeClr val="tx1"/>
                </a:solidFill>
              </a:rPr>
              <a:t>Ageno</a:t>
            </a:r>
            <a:r>
              <a:rPr dirty="0" err="1">
                <a:solidFill>
                  <a:schemeClr val="tx1"/>
                </a:solidFill>
              </a:rPr>
              <a:t>r</a:t>
            </a:r>
            <a:r>
              <a:rPr dirty="0">
                <a:solidFill>
                  <a:schemeClr val="tx1"/>
                </a:solidFill>
              </a:rPr>
              <a: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These constellations can be seen in the uk on a clear night if you look hard enough…"/>
          <p:cNvSpPr txBox="1"/>
          <p:nvPr/>
        </p:nvSpPr>
        <p:spPr>
          <a:xfrm>
            <a:off x="1468971" y="2778791"/>
            <a:ext cx="10066858" cy="41960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dirty="0"/>
              <a:t>These constellations can be seen in the uk </a:t>
            </a:r>
            <a:endParaRPr lang="en-GB" dirty="0"/>
          </a:p>
          <a:p>
            <a:r>
              <a:rPr dirty="0"/>
              <a:t>on a clear night if you look hard enough</a:t>
            </a:r>
          </a:p>
          <a:p>
            <a:endParaRPr dirty="0"/>
          </a:p>
          <a:p>
            <a:endParaRPr dirty="0"/>
          </a:p>
          <a:p>
            <a:r>
              <a:rPr dirty="0"/>
              <a:t>Well done Scouts, let us know if you spot them! </a:t>
            </a:r>
          </a:p>
          <a:p>
            <a:r>
              <a:rPr dirty="0"/>
              <a:t>You may need to go away from a town </a:t>
            </a:r>
            <a:endParaRPr lang="en-GB" dirty="0"/>
          </a:p>
          <a:p>
            <a:r>
              <a:rPr dirty="0"/>
              <a:t>with your family to have the best chance!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Each Constellation will have three clues ….…"/>
          <p:cNvSpPr txBox="1"/>
          <p:nvPr/>
        </p:nvSpPr>
        <p:spPr>
          <a:xfrm>
            <a:off x="1809394" y="2660649"/>
            <a:ext cx="9386012" cy="443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Each Constellation will have three clues ….</a:t>
            </a:r>
          </a:p>
          <a:p>
            <a:r>
              <a:t>Work together to name them!</a:t>
            </a:r>
          </a:p>
          <a:p>
            <a:endParaRPr/>
          </a:p>
          <a:p>
            <a:endParaRPr/>
          </a:p>
          <a:p>
            <a:r>
              <a:t>Ready?</a:t>
            </a:r>
          </a:p>
          <a:p>
            <a:endParaRPr/>
          </a:p>
          <a:p>
            <a:pPr>
              <a:defRPr sz="5400" b="1">
                <a:latin typeface="Helvetica"/>
                <a:ea typeface="Helvetica"/>
                <a:cs typeface="Helvetica"/>
                <a:sym typeface="Helvetica"/>
              </a:defRPr>
            </a:pPr>
            <a:r>
              <a:t>GO!</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Image" descr="Image"/>
          <p:cNvPicPr>
            <a:picLocks noChangeAspect="1"/>
          </p:cNvPicPr>
          <p:nvPr/>
        </p:nvPicPr>
        <p:blipFill>
          <a:blip r:embed="rId2"/>
          <a:srcRect l="156" r="156" b="9780"/>
          <a:stretch>
            <a:fillRect/>
          </a:stretch>
        </p:blipFill>
        <p:spPr>
          <a:xfrm>
            <a:off x="2462415" y="338666"/>
            <a:ext cx="8267594" cy="5940996"/>
          </a:xfrm>
          <a:prstGeom prst="rect">
            <a:avLst/>
          </a:prstGeom>
          <a:ln w="12700">
            <a:miter lim="400000"/>
          </a:ln>
        </p:spPr>
      </p:pic>
      <p:sp>
        <p:nvSpPr>
          <p:cNvPr id="132" name="*This is named after a baby swan…"/>
          <p:cNvSpPr txBox="1"/>
          <p:nvPr/>
        </p:nvSpPr>
        <p:spPr>
          <a:xfrm>
            <a:off x="2417470" y="6579289"/>
            <a:ext cx="8312539" cy="3611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r>
              <a:rPr dirty="0"/>
              <a:t>*This is named after a baby swan</a:t>
            </a:r>
          </a:p>
          <a:p>
            <a:pPr algn="l"/>
            <a:endParaRPr dirty="0"/>
          </a:p>
          <a:p>
            <a:r>
              <a:rPr dirty="0"/>
              <a:t>*It is found in the northern hemisphere</a:t>
            </a:r>
          </a:p>
          <a:p>
            <a:endParaRPr dirty="0"/>
          </a:p>
          <a:p>
            <a:pPr algn="l"/>
            <a:r>
              <a:rPr dirty="0"/>
              <a:t>*It is also called The Northern Cross</a:t>
            </a:r>
          </a:p>
          <a:p>
            <a:endParaRPr dirty="0"/>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 name="Image" descr="Image"/>
          <p:cNvPicPr>
            <a:picLocks noChangeAspect="1"/>
          </p:cNvPicPr>
          <p:nvPr/>
        </p:nvPicPr>
        <p:blipFill>
          <a:blip r:embed="rId2"/>
          <a:stretch>
            <a:fillRect/>
          </a:stretch>
        </p:blipFill>
        <p:spPr>
          <a:xfrm>
            <a:off x="2899583" y="249879"/>
            <a:ext cx="8169998" cy="5886371"/>
          </a:xfrm>
          <a:prstGeom prst="rect">
            <a:avLst/>
          </a:prstGeom>
          <a:ln w="12700">
            <a:miter lim="400000"/>
          </a:ln>
        </p:spPr>
      </p:pic>
      <p:sp>
        <p:nvSpPr>
          <p:cNvPr id="135" name="CYGNUS – THE SWAN Genitive: Cygni…"/>
          <p:cNvSpPr txBox="1"/>
          <p:nvPr/>
        </p:nvSpPr>
        <p:spPr>
          <a:xfrm>
            <a:off x="500063" y="6315075"/>
            <a:ext cx="12101512" cy="3027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457200">
              <a:spcBef>
                <a:spcPts val="2400"/>
              </a:spcBef>
              <a:defRPr sz="2400" u="sng">
                <a:solidFill>
                  <a:srgbClr val="333333"/>
                </a:solidFill>
                <a:latin typeface="Helvetica Neue"/>
                <a:ea typeface="Helvetica Neue"/>
                <a:cs typeface="Helvetica Neue"/>
                <a:sym typeface="Helvetica Neue"/>
              </a:defRPr>
            </a:pPr>
            <a:r>
              <a:rPr dirty="0">
                <a:solidFill>
                  <a:schemeClr val="tx1"/>
                </a:solidFill>
              </a:rPr>
              <a:t>CYGNUS – THE SWAN</a:t>
            </a:r>
            <a:br>
              <a:rPr u="none" dirty="0">
                <a:solidFill>
                  <a:schemeClr val="tx1"/>
                </a:solidFill>
              </a:rPr>
            </a:br>
            <a:r>
              <a:rPr u="none" dirty="0">
                <a:solidFill>
                  <a:schemeClr val="tx1"/>
                </a:solidFill>
              </a:rPr>
              <a:t>Genitive: </a:t>
            </a:r>
            <a:r>
              <a:rPr i="1" u="none" dirty="0" err="1">
                <a:solidFill>
                  <a:schemeClr val="tx1"/>
                </a:solidFill>
              </a:rPr>
              <a:t>Cygni</a:t>
            </a:r>
            <a:endParaRPr u="none" dirty="0">
              <a:solidFill>
                <a:schemeClr val="tx1"/>
              </a:solidFill>
            </a:endParaRPr>
          </a:p>
          <a:p>
            <a:pPr defTabSz="457200">
              <a:spcBef>
                <a:spcPts val="2400"/>
              </a:spcBef>
              <a:defRPr sz="2400">
                <a:solidFill>
                  <a:srgbClr val="333333"/>
                </a:solidFill>
                <a:latin typeface="Helvetica Neue"/>
                <a:ea typeface="Helvetica Neue"/>
                <a:cs typeface="Helvetica Neue"/>
                <a:sym typeface="Helvetica Neue"/>
              </a:defRPr>
            </a:pPr>
            <a:r>
              <a:rPr dirty="0">
                <a:solidFill>
                  <a:schemeClr val="tx1"/>
                </a:solidFill>
              </a:rPr>
              <a:t>Cygnus constellation is most commonly associated with the myth of Leda, the Spartan queen who gave birth to two sets of twins – the mortal Clytemnestra and Castor and the immortal Pollux and Helen – after being seduced by Zeus, who came to her in the form of a swan. The mortal children were fathered by Leda’s husband Tyndareus and the immortal ones by Zeus. Castor and Pollux are associated with Gemini constellation.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 descr="Image"/>
          <p:cNvPicPr>
            <a:picLocks noChangeAspect="1"/>
          </p:cNvPicPr>
          <p:nvPr/>
        </p:nvPicPr>
        <p:blipFill>
          <a:blip r:embed="rId2"/>
          <a:stretch>
            <a:fillRect/>
          </a:stretch>
        </p:blipFill>
        <p:spPr>
          <a:xfrm>
            <a:off x="3146426" y="152400"/>
            <a:ext cx="7069138" cy="4990812"/>
          </a:xfrm>
          <a:prstGeom prst="rect">
            <a:avLst/>
          </a:prstGeom>
          <a:ln w="12700">
            <a:miter lim="400000"/>
          </a:ln>
        </p:spPr>
      </p:pic>
      <p:sp>
        <p:nvSpPr>
          <p:cNvPr id="138" name="*Named after an ancient Greek Hero who rode the flying horse, Pegasus and cut Medusa’s head off!…"/>
          <p:cNvSpPr txBox="1"/>
          <p:nvPr/>
        </p:nvSpPr>
        <p:spPr>
          <a:xfrm>
            <a:off x="528638" y="6033305"/>
            <a:ext cx="12180492" cy="3149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3300"/>
            </a:pPr>
            <a:r>
              <a:rPr dirty="0"/>
              <a:t>*Named after an ancient Greek Hero who rode the flying horse, Pegasus and cut Medusa’s head off!</a:t>
            </a:r>
          </a:p>
          <a:p>
            <a:pPr>
              <a:defRPr sz="3300"/>
            </a:pPr>
            <a:endParaRPr dirty="0"/>
          </a:p>
          <a:p>
            <a:pPr>
              <a:defRPr sz="3300"/>
            </a:pPr>
            <a:r>
              <a:rPr dirty="0"/>
              <a:t>*Fond very near to the constellation </a:t>
            </a:r>
            <a:r>
              <a:rPr dirty="0" err="1"/>
              <a:t>Cassiopea</a:t>
            </a:r>
            <a:endParaRPr dirty="0"/>
          </a:p>
          <a:p>
            <a:pPr>
              <a:defRPr sz="3300"/>
            </a:pPr>
            <a:endParaRPr dirty="0"/>
          </a:p>
          <a:p>
            <a:pPr>
              <a:defRPr sz="3300"/>
            </a:pPr>
            <a:r>
              <a:rPr dirty="0"/>
              <a:t>* One of the main stairs in it is called Epsilon Persei</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Image" descr="Image"/>
          <p:cNvPicPr>
            <a:picLocks noChangeAspect="1"/>
          </p:cNvPicPr>
          <p:nvPr/>
        </p:nvPicPr>
        <p:blipFill>
          <a:blip r:embed="rId2"/>
          <a:stretch>
            <a:fillRect/>
          </a:stretch>
        </p:blipFill>
        <p:spPr>
          <a:xfrm>
            <a:off x="3589467" y="0"/>
            <a:ext cx="5825865" cy="6082260"/>
          </a:xfrm>
          <a:prstGeom prst="rect">
            <a:avLst/>
          </a:prstGeom>
          <a:ln w="12700">
            <a:miter lim="400000"/>
          </a:ln>
        </p:spPr>
      </p:pic>
      <p:sp>
        <p:nvSpPr>
          <p:cNvPr id="141" name="PERSEUS – THE GREEK HERO Genitive: Persei…"/>
          <p:cNvSpPr txBox="1"/>
          <p:nvPr/>
        </p:nvSpPr>
        <p:spPr>
          <a:xfrm>
            <a:off x="342899" y="6553272"/>
            <a:ext cx="12548641" cy="28725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457200">
              <a:spcBef>
                <a:spcPts val="2400"/>
              </a:spcBef>
              <a:defRPr sz="2400" u="sng">
                <a:solidFill>
                  <a:srgbClr val="333333"/>
                </a:solidFill>
                <a:latin typeface="Helvetica Neue"/>
                <a:ea typeface="Helvetica Neue"/>
                <a:cs typeface="Helvetica Neue"/>
                <a:sym typeface="Helvetica Neue"/>
              </a:defRPr>
            </a:pPr>
            <a:r>
              <a:rPr sz="3200" dirty="0">
                <a:solidFill>
                  <a:schemeClr val="tx1"/>
                </a:solidFill>
              </a:rPr>
              <a:t>PERSEUS – THE GREEK HERO</a:t>
            </a:r>
            <a:br>
              <a:rPr sz="3200" u="none" dirty="0">
                <a:solidFill>
                  <a:schemeClr val="tx1"/>
                </a:solidFill>
              </a:rPr>
            </a:br>
            <a:r>
              <a:rPr sz="3200" u="none" dirty="0">
                <a:solidFill>
                  <a:schemeClr val="tx1"/>
                </a:solidFill>
              </a:rPr>
              <a:t>Genitive: </a:t>
            </a:r>
            <a:r>
              <a:rPr sz="3200" i="1" u="none" dirty="0">
                <a:solidFill>
                  <a:schemeClr val="tx1"/>
                </a:solidFill>
              </a:rPr>
              <a:t>Persei</a:t>
            </a:r>
            <a:endParaRPr sz="3200" u="none" dirty="0">
              <a:solidFill>
                <a:schemeClr val="tx1"/>
              </a:solidFill>
            </a:endParaRPr>
          </a:p>
          <a:p>
            <a:pPr defTabSz="457200">
              <a:spcBef>
                <a:spcPts val="2400"/>
              </a:spcBef>
              <a:defRPr sz="2400">
                <a:solidFill>
                  <a:srgbClr val="333333"/>
                </a:solidFill>
                <a:latin typeface="Helvetica Neue"/>
                <a:ea typeface="Helvetica Neue"/>
                <a:cs typeface="Helvetica Neue"/>
                <a:sym typeface="Helvetica Neue"/>
              </a:defRPr>
            </a:pPr>
            <a:r>
              <a:rPr sz="3200" dirty="0">
                <a:solidFill>
                  <a:schemeClr val="tx1"/>
                </a:solidFill>
              </a:rPr>
              <a:t>Perseus constellation represents the Greek hero Perseus. It is one of the six constellations associated with Perseus and was originally catalogued by Ptolemy in the 2nd century.</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his constellation has within it ‘The Big Dipper’…"/>
          <p:cNvSpPr txBox="1"/>
          <p:nvPr/>
        </p:nvSpPr>
        <p:spPr>
          <a:xfrm>
            <a:off x="378269" y="6807199"/>
            <a:ext cx="12248262" cy="2844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a:defRPr sz="3000"/>
            </a:pPr>
            <a:r>
              <a:t>*This constellation has within it ‘The Big Dipper’</a:t>
            </a:r>
          </a:p>
          <a:p>
            <a:pPr>
              <a:defRPr sz="3000"/>
            </a:pPr>
            <a:endParaRPr/>
          </a:p>
          <a:p>
            <a:pPr algn="l">
              <a:defRPr sz="3000"/>
            </a:pPr>
            <a:r>
              <a:t>*it is one of the easier constellations to identify but watch out! It might bite!</a:t>
            </a:r>
          </a:p>
          <a:p>
            <a:pPr>
              <a:defRPr sz="3000"/>
            </a:pPr>
            <a:endParaRPr/>
          </a:p>
          <a:p>
            <a:pPr algn="l">
              <a:defRPr sz="3000"/>
            </a:pPr>
            <a:r>
              <a:t>* if you go star gazing in the woods, you might find it having a picnic!</a:t>
            </a:r>
          </a:p>
        </p:txBody>
      </p:sp>
      <p:pic>
        <p:nvPicPr>
          <p:cNvPr id="144" name="Image" descr="Image"/>
          <p:cNvPicPr>
            <a:picLocks noChangeAspect="1"/>
          </p:cNvPicPr>
          <p:nvPr/>
        </p:nvPicPr>
        <p:blipFill>
          <a:blip r:embed="rId2"/>
          <a:stretch>
            <a:fillRect/>
          </a:stretch>
        </p:blipFill>
        <p:spPr>
          <a:xfrm>
            <a:off x="2184400" y="935566"/>
            <a:ext cx="8636000" cy="596900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Image" descr="Image"/>
          <p:cNvPicPr>
            <a:picLocks noChangeAspect="1"/>
          </p:cNvPicPr>
          <p:nvPr/>
        </p:nvPicPr>
        <p:blipFill>
          <a:blip r:embed="rId2"/>
          <a:srcRect l="31141" b="21031"/>
          <a:stretch>
            <a:fillRect/>
          </a:stretch>
        </p:blipFill>
        <p:spPr>
          <a:xfrm>
            <a:off x="2007659" y="-71967"/>
            <a:ext cx="8293630" cy="6486707"/>
          </a:xfrm>
          <a:prstGeom prst="rect">
            <a:avLst/>
          </a:prstGeom>
          <a:ln w="12700">
            <a:miter lim="400000"/>
          </a:ln>
        </p:spPr>
      </p:pic>
      <p:sp>
        <p:nvSpPr>
          <p:cNvPr id="147" name="URSA MAJOR – THE BIG BEAR Genitive: Ursae Majoris…"/>
          <p:cNvSpPr txBox="1"/>
          <p:nvPr/>
        </p:nvSpPr>
        <p:spPr>
          <a:xfrm>
            <a:off x="84099" y="6585476"/>
            <a:ext cx="12836602" cy="27802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spcBef>
                <a:spcPts val="2400"/>
              </a:spcBef>
              <a:defRPr sz="2200" u="sng">
                <a:solidFill>
                  <a:srgbClr val="333333"/>
                </a:solidFill>
                <a:latin typeface="Helvetica Neue"/>
                <a:ea typeface="Helvetica Neue"/>
                <a:cs typeface="Helvetica Neue"/>
                <a:sym typeface="Helvetica Neue"/>
              </a:defRPr>
            </a:pPr>
            <a:r>
              <a:rPr dirty="0">
                <a:solidFill>
                  <a:schemeClr val="tx1"/>
                </a:solidFill>
              </a:rPr>
              <a:t>URSA MAJOR – THE BIG BEAR</a:t>
            </a:r>
            <a:br>
              <a:rPr u="none" dirty="0">
                <a:solidFill>
                  <a:schemeClr val="tx1"/>
                </a:solidFill>
              </a:rPr>
            </a:br>
            <a:r>
              <a:rPr u="none" dirty="0">
                <a:solidFill>
                  <a:schemeClr val="tx1"/>
                </a:solidFill>
              </a:rPr>
              <a:t>Genitive: </a:t>
            </a:r>
            <a:r>
              <a:rPr i="1" u="none" dirty="0" err="1">
                <a:solidFill>
                  <a:schemeClr val="tx1"/>
                </a:solidFill>
              </a:rPr>
              <a:t>Ursae</a:t>
            </a:r>
            <a:r>
              <a:rPr i="1" u="none" dirty="0">
                <a:solidFill>
                  <a:schemeClr val="tx1"/>
                </a:solidFill>
              </a:rPr>
              <a:t> </a:t>
            </a:r>
            <a:r>
              <a:rPr i="1" u="none" dirty="0" err="1">
                <a:solidFill>
                  <a:schemeClr val="tx1"/>
                </a:solidFill>
              </a:rPr>
              <a:t>Majoris</a:t>
            </a:r>
            <a:endParaRPr u="none" dirty="0">
              <a:solidFill>
                <a:schemeClr val="tx1"/>
              </a:solidFill>
            </a:endParaRPr>
          </a:p>
          <a:p>
            <a:pPr algn="l" defTabSz="457200">
              <a:spcBef>
                <a:spcPts val="2400"/>
              </a:spcBef>
              <a:defRPr sz="1600">
                <a:solidFill>
                  <a:srgbClr val="333333"/>
                </a:solidFill>
                <a:latin typeface="Helvetica Neue"/>
                <a:ea typeface="Helvetica Neue"/>
                <a:cs typeface="Helvetica Neue"/>
                <a:sym typeface="Helvetica Neue"/>
              </a:defRPr>
            </a:pPr>
            <a:r>
              <a:rPr sz="2200" dirty="0">
                <a:solidFill>
                  <a:schemeClr val="tx1"/>
                </a:solidFill>
              </a:rPr>
              <a:t>Ursa Major, the “great bear” in Latin, is associated with many different myths in many cultures, and represents a bear in many of the legends it is associated with across the globe. It is one of the most ancient constellations in the sky. In Greek mythology, it is most commonly taken to represent </a:t>
            </a:r>
            <a:r>
              <a:rPr sz="2200" dirty="0" err="1">
                <a:solidFill>
                  <a:schemeClr val="tx1"/>
                </a:solidFill>
              </a:rPr>
              <a:t>Callisto</a:t>
            </a:r>
            <a:r>
              <a:rPr sz="2200" dirty="0">
                <a:solidFill>
                  <a:schemeClr val="tx1"/>
                </a:solidFill>
              </a:rPr>
              <a:t>, a nymph Zeus fell in love with, whom his wife Hera turned into a bear. Sometimes the constellation is also associated with </a:t>
            </a:r>
            <a:r>
              <a:rPr sz="2200" dirty="0" err="1">
                <a:solidFill>
                  <a:schemeClr val="tx1"/>
                </a:solidFill>
              </a:rPr>
              <a:t>Adrasteia</a:t>
            </a:r>
            <a:r>
              <a:rPr sz="2200" dirty="0">
                <a:solidFill>
                  <a:schemeClr val="tx1"/>
                </a:solidFill>
              </a:rPr>
              <a:t>, a nymph who took care of Zeus when he was very young</a:t>
            </a:r>
            <a:r>
              <a:rPr dirty="0">
                <a:solidFill>
                  <a:schemeClr val="tx1"/>
                </a:solidFill>
              </a:rPr>
              <a:t>.</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Image" descr="Image"/>
          <p:cNvPicPr>
            <a:picLocks noChangeAspect="1"/>
          </p:cNvPicPr>
          <p:nvPr/>
        </p:nvPicPr>
        <p:blipFill>
          <a:blip r:embed="rId2"/>
          <a:srcRect l="19703" b="32514"/>
          <a:stretch>
            <a:fillRect/>
          </a:stretch>
        </p:blipFill>
        <p:spPr>
          <a:xfrm rot="5421907">
            <a:off x="3086408" y="-590642"/>
            <a:ext cx="6632800" cy="8345498"/>
          </a:xfrm>
          <a:prstGeom prst="rect">
            <a:avLst/>
          </a:prstGeom>
          <a:ln w="12700">
            <a:miter lim="400000"/>
          </a:ln>
        </p:spPr>
      </p:pic>
      <p:sp>
        <p:nvSpPr>
          <p:cNvPr id="150" name="If you were born between  November 22nd and December 21st, this is your astrological sign!…"/>
          <p:cNvSpPr txBox="1"/>
          <p:nvPr/>
        </p:nvSpPr>
        <p:spPr>
          <a:xfrm>
            <a:off x="554831" y="6548966"/>
            <a:ext cx="12166071" cy="302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marL="457200" indent="-457200" algn="l">
              <a:buSzPct val="75000"/>
              <a:buChar char="*"/>
            </a:pPr>
            <a:r>
              <a:t>If you were born between  November 22nd and December 21st, this is your astrological sign!</a:t>
            </a:r>
          </a:p>
          <a:p>
            <a:pPr marL="457200" indent="-457200" algn="l">
              <a:buSzPct val="75000"/>
              <a:buChar char="*"/>
            </a:pPr>
            <a:r>
              <a:t>Also known as The Archer</a:t>
            </a:r>
          </a:p>
          <a:p>
            <a:pPr marL="457200" indent="-457200" algn="l">
              <a:buSzPct val="75000"/>
              <a:buChar char="*"/>
            </a:pPr>
            <a:r>
              <a:t>The ancient greeks believed he was aiming for the scorpions heart!</a:t>
            </a:r>
          </a:p>
        </p:txBody>
      </p:sp>
      <p:sp>
        <p:nvSpPr>
          <p:cNvPr id="151" name="Rounded Rectangle"/>
          <p:cNvSpPr/>
          <p:nvPr/>
        </p:nvSpPr>
        <p:spPr>
          <a:xfrm>
            <a:off x="8476257" y="-18124"/>
            <a:ext cx="760943" cy="2685124"/>
          </a:xfrm>
          <a:prstGeom prst="roundRect">
            <a:avLst>
              <a:gd name="adj" fmla="val 31978"/>
            </a:avLst>
          </a:prstGeom>
          <a:solidFill>
            <a:srgbClr val="000000"/>
          </a:solidFill>
          <a:ln w="12700">
            <a:miter lim="400000"/>
          </a:ln>
          <a:effectLst>
            <a:outerShdw blurRad="76200" dir="18900000" rotWithShape="0">
              <a:srgbClr val="000000">
                <a:alpha val="80000"/>
              </a:srgbClr>
            </a:outerShdw>
          </a:effectLst>
        </p:spPr>
        <p:txBody>
          <a:bodyPr lIns="50800" tIns="50800" rIns="50800" bIns="50800" anchor="ctr"/>
          <a:lstStyle/>
          <a:p>
            <a:pPr>
              <a:defRPr sz="2400">
                <a:effectLst>
                  <a:outerShdw blurRad="25400" dist="23998" dir="2700000" rotWithShape="0">
                    <a:srgbClr val="000000">
                      <a:alpha val="31034"/>
                    </a:srgbClr>
                  </a:outerShdw>
                </a:effectLst>
              </a:defRPr>
            </a:pPr>
            <a:endParaRPr/>
          </a:p>
        </p:txBody>
      </p:sp>
    </p:spTree>
  </p:cSld>
  <p:clrMapOvr>
    <a:masterClrMapping/>
  </p:clrMapOvr>
  <p:transition spd="med"/>
</p:sld>
</file>

<file path=ppt/theme/theme1.xml><?xml version="1.0" encoding="utf-8"?>
<a:theme xmlns:a="http://schemas.openxmlformats.org/drawingml/2006/main"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705</Words>
  <Application>Microsoft Office PowerPoint</Application>
  <PresentationFormat>Custom</PresentationFormat>
  <Paragraphs>55</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Helvetica</vt:lpstr>
      <vt:lpstr>Helvetica Light</vt:lpstr>
      <vt:lpstr>Helvetica Neue</vt:lpstr>
      <vt:lpstr>Phosphate Inline</vt:lpstr>
      <vt:lpstr>Gradient</vt:lpstr>
      <vt:lpstr>Name that Constellation!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that Constellation!</dc:title>
  <dc:creator>Julian Greer</dc:creator>
  <cp:lastModifiedBy>Julian Greer</cp:lastModifiedBy>
  <cp:revision>4</cp:revision>
  <dcterms:modified xsi:type="dcterms:W3CDTF">2020-12-10T11:52:29Z</dcterms:modified>
</cp:coreProperties>
</file>