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1A21-7813-4E93-890F-340BA1F3C5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988B62-D81F-4B64-9371-1C2A4942B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1C1A67-7A18-4C09-9712-5F5B2FEE2988}"/>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6E8385D4-399E-422B-BFC2-1D735FBE39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9C725-3FFA-4BB0-9C7B-8B1169252E45}"/>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319146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D253-BDA7-4055-9637-41429ACEAB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0A95C6-53B1-4365-AEDA-569330149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F82B40-1737-4F39-A46E-7CFD2E23D764}"/>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F38B5535-DCB9-4DCD-906D-1DA059E22C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625FC3-8E4E-4167-891D-934D0BBE9B43}"/>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387668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87F69F-D4E6-4836-93B1-B3E57981BA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35632E-88C7-40CD-A3B8-1AB73EE9B5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C5F361-3064-46C6-957B-B1217B91AEF9}"/>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CB8EE203-ADAB-436C-BD0D-FF7FFF3E31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E3CBCE-EA25-40AC-AE83-7E3E0688ACB1}"/>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322647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8C6A-4A6A-44D7-AE76-CCD343F4B0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C4E869-DE6C-45EF-B39D-EA437A8C3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7085C3-978D-4460-9D06-64A0573E270A}"/>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100498B1-1F86-464F-9B85-A81ACEE7C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18680-0535-468E-83EF-9FCBB232C12E}"/>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287799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6B5FE-28A6-4BE1-841B-1D29E8057D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AF222C-3014-41DC-A7AC-6620B31CC0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73E648-C68E-4098-B686-3856A9C2CF90}"/>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A21D4E43-A1F7-42D3-9BE8-AF70B0238F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AE68CE-DAB7-49A7-AA17-49F4D1CD4C86}"/>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293816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DE274-41C4-44A4-8F4F-6248E11609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4DC317-F9E4-4654-9029-8E5B9C8923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B1C1FE-4D9E-43E3-8A62-3D06AF1626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32473D-2910-4E7A-BADA-8426B03B5249}"/>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6" name="Footer Placeholder 5">
            <a:extLst>
              <a:ext uri="{FF2B5EF4-FFF2-40B4-BE49-F238E27FC236}">
                <a16:creationId xmlns:a16="http://schemas.microsoft.com/office/drawing/2014/main" id="{61400BE9-0B98-4AA5-828F-AA6ADAF9B4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D3D7F5-85DE-400C-8B7B-F80BA1B20A30}"/>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134586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73559-EA13-4C9E-9D1F-B2675448CA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6FC04B-0D86-4698-8426-0E1F880EA1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7372EF-70A3-459B-8D30-7E3D101DDD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EB5905-48A2-48D1-883D-43C480E72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DB983A-7ACC-4F95-87BE-ED9827C76D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568EA5-1E51-4FF9-BEC0-6C7B64830CDA}"/>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8" name="Footer Placeholder 7">
            <a:extLst>
              <a:ext uri="{FF2B5EF4-FFF2-40B4-BE49-F238E27FC236}">
                <a16:creationId xmlns:a16="http://schemas.microsoft.com/office/drawing/2014/main" id="{7EF8C921-51CE-4562-B5A2-57975055A1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47F12F-9A68-4457-84CE-570F137A26A4}"/>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260982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E9A6-5778-4322-AE41-0D9AA60090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2F7963-6191-4410-9F4F-52D822857A71}"/>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4" name="Footer Placeholder 3">
            <a:extLst>
              <a:ext uri="{FF2B5EF4-FFF2-40B4-BE49-F238E27FC236}">
                <a16:creationId xmlns:a16="http://schemas.microsoft.com/office/drawing/2014/main" id="{E53D9A15-EE98-48E7-84F0-A4052CBD73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FDE2DB-3FF6-40C3-BC7D-3A44A3B468B5}"/>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364785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CB6D66-8C1C-4F1D-BB40-87B13F427A0E}"/>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3" name="Footer Placeholder 2">
            <a:extLst>
              <a:ext uri="{FF2B5EF4-FFF2-40B4-BE49-F238E27FC236}">
                <a16:creationId xmlns:a16="http://schemas.microsoft.com/office/drawing/2014/main" id="{362B4EAF-DE12-462A-A17D-4F3B26D433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4FFE79-D0B6-469F-BFF5-5201A05FEC92}"/>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74051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9E3C-9B9C-4B3E-9154-AD90FE44D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A687AE-0993-4849-9939-D5110FAAA1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4F179-F40D-4024-B0FD-3380BF043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4305F-0747-43BA-869C-C3C7D313B395}"/>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6" name="Footer Placeholder 5">
            <a:extLst>
              <a:ext uri="{FF2B5EF4-FFF2-40B4-BE49-F238E27FC236}">
                <a16:creationId xmlns:a16="http://schemas.microsoft.com/office/drawing/2014/main" id="{2FA5DDAF-5B34-44CA-B923-EFF27878D2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6D8B67-4B29-42D5-B61B-D90AFD0721B6}"/>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101483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2598-5B2F-46EF-AF2A-0FAAFFFC1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C8D7E19-7AE6-40DF-8D98-FD0AC964DE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2A2A80-F15E-4BDF-8E76-CB2A83E59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3DE62A-6767-48C9-BA4D-6FCC0C733534}"/>
              </a:ext>
            </a:extLst>
          </p:cNvPr>
          <p:cNvSpPr>
            <a:spLocks noGrp="1"/>
          </p:cNvSpPr>
          <p:nvPr>
            <p:ph type="dt" sz="half" idx="10"/>
          </p:nvPr>
        </p:nvSpPr>
        <p:spPr/>
        <p:txBody>
          <a:bodyPr/>
          <a:lstStyle/>
          <a:p>
            <a:fld id="{CF1528B7-ACDE-41F0-AADD-799ED6236B9D}" type="datetimeFigureOut">
              <a:rPr lang="en-GB" smtClean="0"/>
              <a:t>06/01/2021</a:t>
            </a:fld>
            <a:endParaRPr lang="en-GB"/>
          </a:p>
        </p:txBody>
      </p:sp>
      <p:sp>
        <p:nvSpPr>
          <p:cNvPr id="6" name="Footer Placeholder 5">
            <a:extLst>
              <a:ext uri="{FF2B5EF4-FFF2-40B4-BE49-F238E27FC236}">
                <a16:creationId xmlns:a16="http://schemas.microsoft.com/office/drawing/2014/main" id="{D2D35A4F-CF6D-4862-B15E-F55828DBDD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E33037-796F-4CE9-9059-75DDC72F991B}"/>
              </a:ext>
            </a:extLst>
          </p:cNvPr>
          <p:cNvSpPr>
            <a:spLocks noGrp="1"/>
          </p:cNvSpPr>
          <p:nvPr>
            <p:ph type="sldNum" sz="quarter" idx="12"/>
          </p:nvPr>
        </p:nvSpPr>
        <p:spPr/>
        <p:txBody>
          <a:bodyPr/>
          <a:lstStyle/>
          <a:p>
            <a:fld id="{1CF5F59B-45E5-4DEC-B154-3AD3FBBE6142}" type="slidenum">
              <a:rPr lang="en-GB" smtClean="0"/>
              <a:t>‹#›</a:t>
            </a:fld>
            <a:endParaRPr lang="en-GB"/>
          </a:p>
        </p:txBody>
      </p:sp>
    </p:spTree>
    <p:extLst>
      <p:ext uri="{BB962C8B-B14F-4D97-AF65-F5344CB8AC3E}">
        <p14:creationId xmlns:p14="http://schemas.microsoft.com/office/powerpoint/2010/main" val="120990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DA09A9-3C99-4739-99D0-C1B284DB10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787F7B-CCDD-4798-8BD9-D8820A65AB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57BF28-9294-433A-BAC5-045C0E98F9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528B7-ACDE-41F0-AADD-799ED6236B9D}" type="datetimeFigureOut">
              <a:rPr lang="en-GB" smtClean="0"/>
              <a:t>06/01/2021</a:t>
            </a:fld>
            <a:endParaRPr lang="en-GB"/>
          </a:p>
        </p:txBody>
      </p:sp>
      <p:sp>
        <p:nvSpPr>
          <p:cNvPr id="5" name="Footer Placeholder 4">
            <a:extLst>
              <a:ext uri="{FF2B5EF4-FFF2-40B4-BE49-F238E27FC236}">
                <a16:creationId xmlns:a16="http://schemas.microsoft.com/office/drawing/2014/main" id="{97BE1979-BB99-4243-A62A-EE560B76FA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181722-4110-4BD3-A03C-76432F57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5F59B-45E5-4DEC-B154-3AD3FBBE6142}" type="slidenum">
              <a:rPr lang="en-GB" smtClean="0"/>
              <a:t>‹#›</a:t>
            </a:fld>
            <a:endParaRPr lang="en-GB"/>
          </a:p>
        </p:txBody>
      </p:sp>
    </p:spTree>
    <p:extLst>
      <p:ext uri="{BB962C8B-B14F-4D97-AF65-F5344CB8AC3E}">
        <p14:creationId xmlns:p14="http://schemas.microsoft.com/office/powerpoint/2010/main" val="2566803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CC10-89E7-48DD-918C-639A2DB6B200}"/>
              </a:ext>
            </a:extLst>
          </p:cNvPr>
          <p:cNvSpPr>
            <a:spLocks noGrp="1"/>
          </p:cNvSpPr>
          <p:nvPr>
            <p:ph type="title"/>
          </p:nvPr>
        </p:nvSpPr>
        <p:spPr>
          <a:xfrm>
            <a:off x="838200" y="97655"/>
            <a:ext cx="10515600" cy="1606858"/>
          </a:xfrm>
        </p:spPr>
        <p:txBody>
          <a:bodyPr/>
          <a:lstStyle/>
          <a:p>
            <a:pPr algn="ctr"/>
            <a:r>
              <a:rPr lang="en-GB" b="1" dirty="0">
                <a:solidFill>
                  <a:srgbClr val="7030A0"/>
                </a:solidFill>
                <a:latin typeface="Nunito Sans" panose="00000500000000000000" pitchFamily="2" charset="0"/>
              </a:rPr>
              <a:t>THE BEAVER SCOUT MEMBERSHIP AWARD ACTIVITY PACK</a:t>
            </a:r>
          </a:p>
        </p:txBody>
      </p:sp>
      <p:pic>
        <p:nvPicPr>
          <p:cNvPr id="5" name="Content Placeholder 4" descr="Logo&#10;&#10;Description automatically generated">
            <a:extLst>
              <a:ext uri="{FF2B5EF4-FFF2-40B4-BE49-F238E27FC236}">
                <a16:creationId xmlns:a16="http://schemas.microsoft.com/office/drawing/2014/main" id="{219B4500-794E-4B28-BE38-5EE4F655E5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438" y="1704513"/>
            <a:ext cx="8933368" cy="2505601"/>
          </a:xfrm>
        </p:spPr>
      </p:pic>
      <p:pic>
        <p:nvPicPr>
          <p:cNvPr id="7" name="Picture 6" descr="Icon&#10;&#10;Description automatically generated">
            <a:extLst>
              <a:ext uri="{FF2B5EF4-FFF2-40B4-BE49-F238E27FC236}">
                <a16:creationId xmlns:a16="http://schemas.microsoft.com/office/drawing/2014/main" id="{648C57AB-87BD-4635-94BC-00901EF30B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5091" y="3981379"/>
            <a:ext cx="2734062" cy="1969012"/>
          </a:xfrm>
          <a:prstGeom prst="rect">
            <a:avLst/>
          </a:prstGeom>
        </p:spPr>
      </p:pic>
    </p:spTree>
    <p:extLst>
      <p:ext uri="{BB962C8B-B14F-4D97-AF65-F5344CB8AC3E}">
        <p14:creationId xmlns:p14="http://schemas.microsoft.com/office/powerpoint/2010/main" val="185734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96CE-259E-454B-B368-4069F5CF4C66}"/>
              </a:ext>
            </a:extLst>
          </p:cNvPr>
          <p:cNvSpPr>
            <a:spLocks noGrp="1"/>
          </p:cNvSpPr>
          <p:nvPr>
            <p:ph type="title"/>
          </p:nvPr>
        </p:nvSpPr>
        <p:spPr>
          <a:xfrm>
            <a:off x="839788" y="382772"/>
            <a:ext cx="4051189" cy="2208028"/>
          </a:xfrm>
        </p:spPr>
        <p:txBody>
          <a:bodyPr>
            <a:noAutofit/>
          </a:bodyPr>
          <a:lstStyle/>
          <a:p>
            <a:r>
              <a:rPr lang="en-GB" sz="2400" b="1" dirty="0">
                <a:solidFill>
                  <a:srgbClr val="7030A0"/>
                </a:solidFill>
              </a:rPr>
              <a:t>Before you can make your Beaver Scout Promise and wear your Group Scarf there are a few things that you will need to do.</a:t>
            </a:r>
          </a:p>
        </p:txBody>
      </p:sp>
      <p:sp>
        <p:nvSpPr>
          <p:cNvPr id="4" name="Text Placeholder 3">
            <a:extLst>
              <a:ext uri="{FF2B5EF4-FFF2-40B4-BE49-F238E27FC236}">
                <a16:creationId xmlns:a16="http://schemas.microsoft.com/office/drawing/2014/main" id="{344C0741-EF3B-4CB6-A463-8A6A3B3219D4}"/>
              </a:ext>
            </a:extLst>
          </p:cNvPr>
          <p:cNvSpPr>
            <a:spLocks noGrp="1"/>
          </p:cNvSpPr>
          <p:nvPr>
            <p:ph type="body" sz="half" idx="2"/>
          </p:nvPr>
        </p:nvSpPr>
        <p:spPr>
          <a:xfrm>
            <a:off x="839788" y="3108960"/>
            <a:ext cx="3932237" cy="2760028"/>
          </a:xfrm>
        </p:spPr>
        <p:txBody>
          <a:bodyPr>
            <a:normAutofit/>
          </a:bodyPr>
          <a:lstStyle/>
          <a:p>
            <a:r>
              <a:rPr lang="en-GB" sz="1800" dirty="0">
                <a:solidFill>
                  <a:srgbClr val="7030A0"/>
                </a:solidFill>
                <a:latin typeface="Nunito Sans" panose="00000500000000000000" pitchFamily="2" charset="0"/>
              </a:rPr>
              <a:t>The Worksheets in this booklet have been designed </a:t>
            </a:r>
            <a:r>
              <a:rPr lang="en-GB" sz="1800" dirty="0" err="1">
                <a:solidFill>
                  <a:srgbClr val="7030A0"/>
                </a:solidFill>
                <a:latin typeface="Nunito Sans" panose="00000500000000000000" pitchFamily="2" charset="0"/>
              </a:rPr>
              <a:t>toi</a:t>
            </a:r>
            <a:r>
              <a:rPr lang="en-GB" sz="1800" dirty="0">
                <a:solidFill>
                  <a:srgbClr val="7030A0"/>
                </a:solidFill>
                <a:latin typeface="Nunito Sans" panose="00000500000000000000" pitchFamily="2" charset="0"/>
              </a:rPr>
              <a:t> help you complete your Beaver Scout Membership Award</a:t>
            </a:r>
          </a:p>
          <a:p>
            <a:r>
              <a:rPr lang="en-GB" sz="1800" dirty="0">
                <a:solidFill>
                  <a:srgbClr val="7030A0"/>
                </a:solidFill>
                <a:latin typeface="Nunito Sans" panose="00000500000000000000" pitchFamily="2" charset="0"/>
              </a:rPr>
              <a:t>Ask your Leader to sign each one as you complete it and when they are all signed you will be ready to make your Promise and be invested into our Colony</a:t>
            </a:r>
          </a:p>
        </p:txBody>
      </p:sp>
      <p:sp>
        <p:nvSpPr>
          <p:cNvPr id="8" name="TextBox 7">
            <a:extLst>
              <a:ext uri="{FF2B5EF4-FFF2-40B4-BE49-F238E27FC236}">
                <a16:creationId xmlns:a16="http://schemas.microsoft.com/office/drawing/2014/main" id="{2E2F5CD6-B3A6-4005-8EF5-0F72C7F3C11B}"/>
              </a:ext>
            </a:extLst>
          </p:cNvPr>
          <p:cNvSpPr txBox="1"/>
          <p:nvPr/>
        </p:nvSpPr>
        <p:spPr>
          <a:xfrm>
            <a:off x="5584476" y="457200"/>
            <a:ext cx="6153867" cy="6186309"/>
          </a:xfrm>
          <a:prstGeom prst="rect">
            <a:avLst/>
          </a:prstGeom>
          <a:noFill/>
          <a:ln w="34925" cmpd="dbl">
            <a:solidFill>
              <a:srgbClr val="7030A0">
                <a:alpha val="99000"/>
              </a:srgbClr>
            </a:solidFill>
          </a:ln>
        </p:spPr>
        <p:txBody>
          <a:bodyPr wrap="square">
            <a:spAutoFit/>
          </a:bodyPr>
          <a:lstStyle/>
          <a:p>
            <a:pPr algn="l"/>
            <a:r>
              <a:rPr lang="en-GB" sz="2400" dirty="0">
                <a:solidFill>
                  <a:srgbClr val="7030A0"/>
                </a:solidFill>
              </a:rPr>
              <a:t>To gain the Beaver Scout Membership Award you must complete the following requirements:</a:t>
            </a:r>
          </a:p>
          <a:p>
            <a:pPr algn="l"/>
            <a:r>
              <a:rPr lang="en-GB" b="1" i="0" dirty="0">
                <a:solidFill>
                  <a:srgbClr val="7030A0"/>
                </a:solidFill>
                <a:effectLst/>
                <a:latin typeface="Nunito Sans" panose="00000500000000000000" pitchFamily="2" charset="0"/>
              </a:rPr>
              <a:t>1. Learn about the Beaver Colony by:</a:t>
            </a:r>
          </a:p>
          <a:p>
            <a:pPr marL="742950" lvl="1" indent="-285750" algn="l">
              <a:buFont typeface="+mj-lt"/>
              <a:buAutoNum type="arabicPeriod"/>
            </a:pPr>
            <a:r>
              <a:rPr lang="en-GB" b="0" i="0" dirty="0">
                <a:solidFill>
                  <a:srgbClr val="7030A0"/>
                </a:solidFill>
                <a:effectLst/>
                <a:latin typeface="Nunito Sans" panose="00000500000000000000" pitchFamily="2" charset="0"/>
              </a:rPr>
              <a:t>Going to at least four meetings</a:t>
            </a:r>
          </a:p>
          <a:p>
            <a:pPr marL="742950" lvl="1" indent="-285750" algn="l">
              <a:buFont typeface="+mj-lt"/>
              <a:buAutoNum type="arabicPeriod"/>
            </a:pPr>
            <a:r>
              <a:rPr lang="en-GB" b="0" i="0" dirty="0">
                <a:solidFill>
                  <a:srgbClr val="7030A0"/>
                </a:solidFill>
                <a:effectLst/>
                <a:latin typeface="Nunito Sans" panose="00000500000000000000" pitchFamily="2" charset="0"/>
              </a:rPr>
              <a:t>Getting to know other members and leaders in the Colony</a:t>
            </a:r>
          </a:p>
          <a:p>
            <a:pPr marL="742950" lvl="1" indent="-285750" algn="l">
              <a:buFont typeface="+mj-lt"/>
              <a:buAutoNum type="arabicPeriod"/>
            </a:pPr>
            <a:r>
              <a:rPr lang="en-GB" b="0" i="0" dirty="0">
                <a:solidFill>
                  <a:srgbClr val="7030A0"/>
                </a:solidFill>
                <a:effectLst/>
                <a:latin typeface="Nunito Sans" panose="00000500000000000000" pitchFamily="2" charset="0"/>
              </a:rPr>
              <a:t>Finding out about ceremonies and traditions in the Colony</a:t>
            </a:r>
          </a:p>
          <a:p>
            <a:pPr marL="742950" lvl="1" indent="-285750" algn="l">
              <a:buFont typeface="+mj-lt"/>
              <a:buAutoNum type="arabicPeriod"/>
            </a:pPr>
            <a:r>
              <a:rPr lang="en-GB" b="0" i="0" dirty="0">
                <a:solidFill>
                  <a:srgbClr val="7030A0"/>
                </a:solidFill>
                <a:effectLst/>
                <a:latin typeface="Nunito Sans" panose="00000500000000000000" pitchFamily="2" charset="0"/>
              </a:rPr>
              <a:t>Finding out about activities you can do in the Colony</a:t>
            </a:r>
          </a:p>
          <a:p>
            <a:pPr algn="l"/>
            <a:r>
              <a:rPr lang="en-GB" b="1" i="0" dirty="0">
                <a:solidFill>
                  <a:srgbClr val="7030A0"/>
                </a:solidFill>
                <a:effectLst/>
                <a:latin typeface="Nunito Sans" panose="00000500000000000000" pitchFamily="2" charset="0"/>
              </a:rPr>
              <a:t>2.Learn about joining your Colony by:</a:t>
            </a:r>
          </a:p>
          <a:p>
            <a:pPr marL="742950" lvl="1" indent="-285750" algn="l">
              <a:buFont typeface="+mj-lt"/>
              <a:buAutoNum type="arabicPeriod"/>
            </a:pPr>
            <a:r>
              <a:rPr lang="en-GB" b="0" i="0" dirty="0">
                <a:solidFill>
                  <a:srgbClr val="7030A0"/>
                </a:solidFill>
                <a:effectLst/>
                <a:latin typeface="Nunito Sans" panose="00000500000000000000" pitchFamily="2" charset="0"/>
              </a:rPr>
              <a:t>showing that you understand the Beaver Scout Promise.</a:t>
            </a:r>
          </a:p>
          <a:p>
            <a:pPr marL="742950" lvl="1" indent="-285750" algn="l">
              <a:buFont typeface="+mj-lt"/>
              <a:buAutoNum type="arabicPeriod"/>
            </a:pPr>
            <a:r>
              <a:rPr lang="en-GB" b="0" i="0" dirty="0">
                <a:solidFill>
                  <a:srgbClr val="7030A0"/>
                </a:solidFill>
                <a:effectLst/>
                <a:latin typeface="Nunito Sans" panose="00000500000000000000" pitchFamily="2" charset="0"/>
              </a:rPr>
              <a:t>showing that you know the Scout Motto, sign and handshake.</a:t>
            </a:r>
          </a:p>
          <a:p>
            <a:pPr marL="742950" lvl="1" indent="-285750" algn="l">
              <a:buFont typeface="+mj-lt"/>
              <a:buAutoNum type="arabicPeriod"/>
            </a:pPr>
            <a:r>
              <a:rPr lang="en-GB" b="0" i="0" dirty="0">
                <a:solidFill>
                  <a:srgbClr val="7030A0"/>
                </a:solidFill>
                <a:effectLst/>
                <a:latin typeface="Nunito Sans" panose="00000500000000000000" pitchFamily="2" charset="0"/>
              </a:rPr>
              <a:t>learning what to do at your Investiture.</a:t>
            </a:r>
          </a:p>
          <a:p>
            <a:pPr marL="742950" lvl="1" indent="-285750" algn="l">
              <a:buFont typeface="+mj-lt"/>
              <a:buAutoNum type="arabicPeriod"/>
            </a:pPr>
            <a:r>
              <a:rPr lang="en-GB" b="0" i="0" dirty="0">
                <a:solidFill>
                  <a:srgbClr val="7030A0"/>
                </a:solidFill>
                <a:effectLst/>
                <a:latin typeface="Nunito Sans" panose="00000500000000000000" pitchFamily="2" charset="0"/>
              </a:rPr>
              <a:t>learning the meaning of the badges you will receive.</a:t>
            </a:r>
          </a:p>
          <a:p>
            <a:pPr marL="742950" lvl="1" indent="-285750" algn="l">
              <a:buFont typeface="+mj-lt"/>
              <a:buAutoNum type="arabicPeriod"/>
            </a:pPr>
            <a:r>
              <a:rPr lang="en-GB" b="0" i="0" dirty="0">
                <a:solidFill>
                  <a:srgbClr val="7030A0"/>
                </a:solidFill>
                <a:effectLst/>
                <a:latin typeface="Nunito Sans" panose="00000500000000000000" pitchFamily="2" charset="0"/>
              </a:rPr>
              <a:t>learning about the family of Scouts, worldwide Scouting and the history of Scouting.</a:t>
            </a:r>
          </a:p>
          <a:p>
            <a:pPr algn="l"/>
            <a:r>
              <a:rPr lang="en-GB" b="1" i="0" dirty="0">
                <a:solidFill>
                  <a:srgbClr val="7030A0"/>
                </a:solidFill>
                <a:effectLst/>
                <a:latin typeface="Nunito Sans" panose="00000500000000000000" pitchFamily="2" charset="0"/>
              </a:rPr>
              <a:t>3.Become a Beaver Scout by making the Promise.</a:t>
            </a:r>
          </a:p>
        </p:txBody>
      </p:sp>
      <p:pic>
        <p:nvPicPr>
          <p:cNvPr id="9" name="Content Placeholder 4" descr="Logo&#10;&#10;Description automatically generated">
            <a:extLst>
              <a:ext uri="{FF2B5EF4-FFF2-40B4-BE49-F238E27FC236}">
                <a16:creationId xmlns:a16="http://schemas.microsoft.com/office/drawing/2014/main" id="{326B0CA0-56FA-4589-B5EE-3D312932FB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560" y="5805225"/>
            <a:ext cx="2123440" cy="595575"/>
          </a:xfrm>
          <a:prstGeom prst="rect">
            <a:avLst/>
          </a:prstGeom>
        </p:spPr>
      </p:pic>
    </p:spTree>
    <p:extLst>
      <p:ext uri="{BB962C8B-B14F-4D97-AF65-F5344CB8AC3E}">
        <p14:creationId xmlns:p14="http://schemas.microsoft.com/office/powerpoint/2010/main" val="252004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896E-1576-4F41-A9D9-CBB8395C24E2}"/>
              </a:ext>
            </a:extLst>
          </p:cNvPr>
          <p:cNvSpPr>
            <a:spLocks noGrp="1"/>
          </p:cNvSpPr>
          <p:nvPr>
            <p:ph type="title"/>
          </p:nvPr>
        </p:nvSpPr>
        <p:spPr>
          <a:xfrm>
            <a:off x="838200" y="1"/>
            <a:ext cx="10515600" cy="914399"/>
          </a:xfrm>
        </p:spPr>
        <p:txBody>
          <a:bodyPr>
            <a:normAutofit/>
          </a:bodyPr>
          <a:lstStyle/>
          <a:p>
            <a:pPr algn="ctr"/>
            <a:r>
              <a:rPr lang="en-GB" b="1" u="sng" dirty="0">
                <a:solidFill>
                  <a:srgbClr val="7030A0"/>
                </a:solidFill>
                <a:latin typeface="Nunito Sans" panose="00000500000000000000" pitchFamily="2" charset="0"/>
              </a:rPr>
              <a:t>1 : THE COLONY</a:t>
            </a:r>
          </a:p>
        </p:txBody>
      </p:sp>
      <p:sp>
        <p:nvSpPr>
          <p:cNvPr id="3" name="TextBox 2">
            <a:extLst>
              <a:ext uri="{FF2B5EF4-FFF2-40B4-BE49-F238E27FC236}">
                <a16:creationId xmlns:a16="http://schemas.microsoft.com/office/drawing/2014/main" id="{6AFC2521-F3DB-4B77-AA8A-703E4A752307}"/>
              </a:ext>
            </a:extLst>
          </p:cNvPr>
          <p:cNvSpPr txBox="1"/>
          <p:nvPr/>
        </p:nvSpPr>
        <p:spPr>
          <a:xfrm>
            <a:off x="335280" y="828681"/>
            <a:ext cx="3200400" cy="1815882"/>
          </a:xfrm>
          <a:prstGeom prst="rect">
            <a:avLst/>
          </a:prstGeom>
          <a:noFill/>
        </p:spPr>
        <p:txBody>
          <a:bodyPr wrap="square" rtlCol="0">
            <a:spAutoFit/>
          </a:bodyPr>
          <a:lstStyle/>
          <a:p>
            <a:pPr algn="ctr"/>
            <a:r>
              <a:rPr lang="en-GB" sz="1600" b="1" dirty="0">
                <a:solidFill>
                  <a:srgbClr val="7030A0"/>
                </a:solidFill>
                <a:latin typeface="Nunito Sans" panose="00000500000000000000" pitchFamily="2" charset="0"/>
              </a:rPr>
              <a:t>You will learn about the Beaver Scout Colony by attending Colony meetings for at least four weeks.</a:t>
            </a:r>
          </a:p>
          <a:p>
            <a:pPr algn="ctr"/>
            <a:endParaRPr lang="en-GB" sz="1600" b="1" dirty="0">
              <a:solidFill>
                <a:srgbClr val="7030A0"/>
              </a:solidFill>
              <a:latin typeface="Nunito Sans" panose="00000500000000000000" pitchFamily="2" charset="0"/>
            </a:endParaRPr>
          </a:p>
          <a:p>
            <a:pPr algn="ctr"/>
            <a:r>
              <a:rPr lang="en-GB" sz="1600" dirty="0">
                <a:solidFill>
                  <a:srgbClr val="7030A0"/>
                </a:solidFill>
                <a:latin typeface="Nunito Sans" panose="00000500000000000000" pitchFamily="2" charset="0"/>
              </a:rPr>
              <a:t>During this time you will get to know your leaders </a:t>
            </a:r>
            <a:endParaRPr lang="en-GB" sz="1600" b="1" dirty="0">
              <a:solidFill>
                <a:srgbClr val="7030A0"/>
              </a:solidFill>
              <a:latin typeface="Nunito Sans" panose="00000500000000000000" pitchFamily="2" charset="0"/>
            </a:endParaRPr>
          </a:p>
        </p:txBody>
      </p:sp>
      <p:sp>
        <p:nvSpPr>
          <p:cNvPr id="4" name="TextBox 3">
            <a:extLst>
              <a:ext uri="{FF2B5EF4-FFF2-40B4-BE49-F238E27FC236}">
                <a16:creationId xmlns:a16="http://schemas.microsoft.com/office/drawing/2014/main" id="{CACEEE86-F3A7-450B-AB4D-A828350ED881}"/>
              </a:ext>
            </a:extLst>
          </p:cNvPr>
          <p:cNvSpPr txBox="1"/>
          <p:nvPr/>
        </p:nvSpPr>
        <p:spPr>
          <a:xfrm>
            <a:off x="399495" y="2840848"/>
            <a:ext cx="3036163" cy="3323987"/>
          </a:xfrm>
          <a:prstGeom prst="rect">
            <a:avLst/>
          </a:prstGeom>
          <a:noFill/>
          <a:ln w="38100">
            <a:solidFill>
              <a:srgbClr val="7030A0"/>
            </a:solidFill>
          </a:ln>
        </p:spPr>
        <p:txBody>
          <a:bodyPr wrap="square" rtlCol="0">
            <a:spAutoFit/>
          </a:bodyPr>
          <a:lstStyle/>
          <a:p>
            <a:r>
              <a:rPr lang="en-GB" sz="1600" b="1" dirty="0">
                <a:solidFill>
                  <a:srgbClr val="7030A0"/>
                </a:solidFill>
                <a:latin typeface="Nunito Sans" panose="00000500000000000000" pitchFamily="2" charset="0"/>
              </a:rPr>
              <a:t>My Beaver Leader’s name is</a:t>
            </a:r>
          </a:p>
          <a:p>
            <a:endParaRPr lang="en-GB" b="1" dirty="0">
              <a:solidFill>
                <a:srgbClr val="7030A0"/>
              </a:solidFill>
              <a:latin typeface="Nunito Sans" panose="00000500000000000000" pitchFamily="2" charset="0"/>
            </a:endParaRPr>
          </a:p>
          <a:p>
            <a:r>
              <a:rPr lang="en-GB" b="1" dirty="0">
                <a:solidFill>
                  <a:srgbClr val="7030A0"/>
                </a:solidFill>
                <a:latin typeface="Nunito Sans" panose="00000500000000000000" pitchFamily="2" charset="0"/>
              </a:rPr>
              <a:t>………………………………………..</a:t>
            </a:r>
          </a:p>
          <a:p>
            <a:endParaRPr lang="en-GB" b="1" dirty="0">
              <a:solidFill>
                <a:srgbClr val="7030A0"/>
              </a:solidFill>
              <a:latin typeface="Nunito Sans" panose="00000500000000000000" pitchFamily="2" charset="0"/>
            </a:endParaRPr>
          </a:p>
          <a:p>
            <a:r>
              <a:rPr lang="en-GB" sz="1600" b="1" dirty="0">
                <a:solidFill>
                  <a:srgbClr val="7030A0"/>
                </a:solidFill>
                <a:latin typeface="Nunito Sans" panose="00000500000000000000" pitchFamily="2" charset="0"/>
              </a:rPr>
              <a:t>My other Leaders or Young Leaders are called</a:t>
            </a:r>
          </a:p>
          <a:p>
            <a:endParaRPr lang="en-GB" b="1" dirty="0">
              <a:solidFill>
                <a:srgbClr val="7030A0"/>
              </a:solidFill>
              <a:latin typeface="Nunito Sans" panose="00000500000000000000" pitchFamily="2" charset="0"/>
            </a:endParaRPr>
          </a:p>
          <a:p>
            <a:r>
              <a:rPr lang="en-GB" b="1" dirty="0">
                <a:solidFill>
                  <a:srgbClr val="7030A0"/>
                </a:solidFill>
                <a:latin typeface="Nunito Sans" panose="00000500000000000000" pitchFamily="2" charset="0"/>
              </a:rPr>
              <a:t>………………………………………..</a:t>
            </a:r>
          </a:p>
          <a:p>
            <a:endParaRPr lang="en-GB" b="1" dirty="0">
              <a:solidFill>
                <a:srgbClr val="7030A0"/>
              </a:solidFill>
              <a:latin typeface="Nunito Sans" panose="00000500000000000000" pitchFamily="2" charset="0"/>
            </a:endParaRPr>
          </a:p>
          <a:p>
            <a:r>
              <a:rPr lang="en-GB" b="1" dirty="0">
                <a:solidFill>
                  <a:srgbClr val="7030A0"/>
                </a:solidFill>
                <a:latin typeface="Nunito Sans" panose="00000500000000000000" pitchFamily="2" charset="0"/>
              </a:rPr>
              <a:t>………………………………………..</a:t>
            </a:r>
          </a:p>
          <a:p>
            <a:endParaRPr lang="en-GB" b="1" dirty="0">
              <a:solidFill>
                <a:srgbClr val="7030A0"/>
              </a:solidFill>
              <a:latin typeface="Nunito Sans" panose="00000500000000000000" pitchFamily="2" charset="0"/>
            </a:endParaRPr>
          </a:p>
          <a:p>
            <a:r>
              <a:rPr lang="en-GB" b="1" dirty="0">
                <a:solidFill>
                  <a:srgbClr val="7030A0"/>
                </a:solidFill>
                <a:latin typeface="Nunito Sans" panose="00000500000000000000" pitchFamily="2" charset="0"/>
              </a:rPr>
              <a:t>………………………………………..</a:t>
            </a:r>
            <a:endParaRPr lang="en-GB" dirty="0"/>
          </a:p>
        </p:txBody>
      </p:sp>
      <p:sp>
        <p:nvSpPr>
          <p:cNvPr id="5" name="TextBox 4">
            <a:extLst>
              <a:ext uri="{FF2B5EF4-FFF2-40B4-BE49-F238E27FC236}">
                <a16:creationId xmlns:a16="http://schemas.microsoft.com/office/drawing/2014/main" id="{8381C99E-396C-4368-86E6-77AB38897095}"/>
              </a:ext>
            </a:extLst>
          </p:cNvPr>
          <p:cNvSpPr txBox="1"/>
          <p:nvPr/>
        </p:nvSpPr>
        <p:spPr>
          <a:xfrm>
            <a:off x="4244340" y="905519"/>
            <a:ext cx="3559132" cy="4801314"/>
          </a:xfrm>
          <a:prstGeom prst="rect">
            <a:avLst/>
          </a:prstGeom>
          <a:noFill/>
          <a:ln w="38100">
            <a:solidFill>
              <a:srgbClr val="7030A0"/>
            </a:solidFill>
          </a:ln>
        </p:spPr>
        <p:txBody>
          <a:bodyPr wrap="square" rtlCol="0">
            <a:spAutoFit/>
          </a:bodyPr>
          <a:lstStyle/>
          <a:p>
            <a:pPr algn="ctr"/>
            <a:r>
              <a:rPr lang="en-GB" sz="1600" b="1" dirty="0">
                <a:solidFill>
                  <a:srgbClr val="7030A0"/>
                </a:solidFill>
                <a:latin typeface="Nunito Sans" panose="00000500000000000000" pitchFamily="2" charset="0"/>
              </a:rPr>
              <a:t>The Colony has several ceremonies and traditions.</a:t>
            </a:r>
          </a:p>
          <a:p>
            <a:pPr algn="ctr"/>
            <a:endParaRPr lang="en-GB" sz="1600" b="1" dirty="0">
              <a:solidFill>
                <a:srgbClr val="7030A0"/>
              </a:solidFill>
              <a:latin typeface="Nunito Sans" panose="00000500000000000000" pitchFamily="2" charset="0"/>
            </a:endParaRPr>
          </a:p>
          <a:p>
            <a:pPr algn="ctr"/>
            <a:r>
              <a:rPr lang="en-GB" sz="1600" dirty="0">
                <a:solidFill>
                  <a:srgbClr val="7030A0"/>
                </a:solidFill>
                <a:latin typeface="Nunito Sans" panose="00000500000000000000" pitchFamily="2" charset="0"/>
              </a:rPr>
              <a:t>Write a little about them</a:t>
            </a: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sz="1600" dirty="0">
              <a:solidFill>
                <a:srgbClr val="7030A0"/>
              </a:solidFill>
              <a:latin typeface="Nunito Sans" panose="00000500000000000000" pitchFamily="2" charset="0"/>
            </a:endParaRPr>
          </a:p>
          <a:p>
            <a:endParaRPr lang="en-GB" dirty="0">
              <a:solidFill>
                <a:srgbClr val="7030A0"/>
              </a:solidFill>
              <a:latin typeface="Nunito Sans" panose="00000500000000000000" pitchFamily="2" charset="0"/>
            </a:endParaRPr>
          </a:p>
        </p:txBody>
      </p:sp>
      <p:sp>
        <p:nvSpPr>
          <p:cNvPr id="9" name="TextBox 8">
            <a:extLst>
              <a:ext uri="{FF2B5EF4-FFF2-40B4-BE49-F238E27FC236}">
                <a16:creationId xmlns:a16="http://schemas.microsoft.com/office/drawing/2014/main" id="{13DFC622-E730-456B-8454-C2592073D526}"/>
              </a:ext>
            </a:extLst>
          </p:cNvPr>
          <p:cNvSpPr txBox="1"/>
          <p:nvPr/>
        </p:nvSpPr>
        <p:spPr>
          <a:xfrm>
            <a:off x="8233373" y="923275"/>
            <a:ext cx="3559132" cy="4770537"/>
          </a:xfrm>
          <a:prstGeom prst="rect">
            <a:avLst/>
          </a:prstGeom>
          <a:noFill/>
          <a:ln w="38100">
            <a:solidFill>
              <a:srgbClr val="7030A0"/>
            </a:solidFill>
          </a:ln>
        </p:spPr>
        <p:txBody>
          <a:bodyPr wrap="square" rtlCol="0">
            <a:spAutoFit/>
          </a:bodyPr>
          <a:lstStyle/>
          <a:p>
            <a:pPr algn="ctr"/>
            <a:r>
              <a:rPr lang="en-GB" sz="1600" b="1" dirty="0">
                <a:solidFill>
                  <a:srgbClr val="7030A0"/>
                </a:solidFill>
                <a:latin typeface="Nunito Sans" panose="00000500000000000000" pitchFamily="2" charset="0"/>
              </a:rPr>
              <a:t>Every member of the colony takes part in many activities.</a:t>
            </a:r>
          </a:p>
          <a:p>
            <a:pPr algn="ctr"/>
            <a:endParaRPr lang="en-GB" sz="1600" dirty="0">
              <a:solidFill>
                <a:srgbClr val="7030A0"/>
              </a:solidFill>
              <a:latin typeface="Nunito Sans" panose="00000500000000000000" pitchFamily="2" charset="0"/>
            </a:endParaRPr>
          </a:p>
          <a:p>
            <a:pPr algn="ctr"/>
            <a:r>
              <a:rPr lang="en-GB" sz="1600" dirty="0">
                <a:solidFill>
                  <a:srgbClr val="7030A0"/>
                </a:solidFill>
                <a:latin typeface="Nunito Sans" panose="00000500000000000000" pitchFamily="2" charset="0"/>
              </a:rPr>
              <a:t>Write a little about them</a:t>
            </a: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pPr algn="ctr"/>
            <a:endParaRPr lang="en-GB" sz="1600" dirty="0">
              <a:solidFill>
                <a:srgbClr val="7030A0"/>
              </a:solidFill>
              <a:latin typeface="Nunito Sans" panose="00000500000000000000" pitchFamily="2" charset="0"/>
            </a:endParaRPr>
          </a:p>
          <a:p>
            <a:endParaRPr lang="en-GB" sz="1600" b="1" dirty="0">
              <a:solidFill>
                <a:srgbClr val="7030A0"/>
              </a:solidFill>
              <a:latin typeface="Nunito Sans" panose="00000500000000000000" pitchFamily="2" charset="0"/>
            </a:endParaRPr>
          </a:p>
        </p:txBody>
      </p:sp>
      <p:sp>
        <p:nvSpPr>
          <p:cNvPr id="10" name="TextBox 9">
            <a:extLst>
              <a:ext uri="{FF2B5EF4-FFF2-40B4-BE49-F238E27FC236}">
                <a16:creationId xmlns:a16="http://schemas.microsoft.com/office/drawing/2014/main" id="{64EECE48-20D9-40AB-B4E2-DC84609951D5}"/>
              </a:ext>
            </a:extLst>
          </p:cNvPr>
          <p:cNvSpPr txBox="1"/>
          <p:nvPr/>
        </p:nvSpPr>
        <p:spPr>
          <a:xfrm>
            <a:off x="4244341" y="6029298"/>
            <a:ext cx="7548164" cy="615553"/>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Signed by …………………………………….</a:t>
            </a:r>
          </a:p>
          <a:p>
            <a:endParaRPr lang="en-GB" sz="800" dirty="0"/>
          </a:p>
        </p:txBody>
      </p:sp>
    </p:spTree>
    <p:extLst>
      <p:ext uri="{BB962C8B-B14F-4D97-AF65-F5344CB8AC3E}">
        <p14:creationId xmlns:p14="http://schemas.microsoft.com/office/powerpoint/2010/main" val="120235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A839-9F49-4011-84CE-88F3F11AB9C9}"/>
              </a:ext>
            </a:extLst>
          </p:cNvPr>
          <p:cNvSpPr>
            <a:spLocks noGrp="1"/>
          </p:cNvSpPr>
          <p:nvPr>
            <p:ph type="title"/>
          </p:nvPr>
        </p:nvSpPr>
        <p:spPr>
          <a:xfrm>
            <a:off x="838200" y="124287"/>
            <a:ext cx="10515600" cy="1118587"/>
          </a:xfrm>
        </p:spPr>
        <p:txBody>
          <a:bodyPr/>
          <a:lstStyle/>
          <a:p>
            <a:pPr algn="ctr"/>
            <a:r>
              <a:rPr lang="en-GB" b="1" u="sng" dirty="0">
                <a:solidFill>
                  <a:srgbClr val="7030A0"/>
                </a:solidFill>
                <a:latin typeface="Nunito Sans" panose="00000500000000000000" pitchFamily="2" charset="0"/>
              </a:rPr>
              <a:t>2 : THE BEAVER PROMISE</a:t>
            </a:r>
            <a:endParaRPr lang="en-GB" dirty="0"/>
          </a:p>
        </p:txBody>
      </p:sp>
      <p:sp>
        <p:nvSpPr>
          <p:cNvPr id="3" name="TextBox 2">
            <a:extLst>
              <a:ext uri="{FF2B5EF4-FFF2-40B4-BE49-F238E27FC236}">
                <a16:creationId xmlns:a16="http://schemas.microsoft.com/office/drawing/2014/main" id="{02E0AD70-3018-4DCA-8863-AD6B34A79B9C}"/>
              </a:ext>
            </a:extLst>
          </p:cNvPr>
          <p:cNvSpPr txBox="1"/>
          <p:nvPr/>
        </p:nvSpPr>
        <p:spPr>
          <a:xfrm>
            <a:off x="417250" y="1003168"/>
            <a:ext cx="10759735" cy="1692771"/>
          </a:xfrm>
          <a:prstGeom prst="rect">
            <a:avLst/>
          </a:prstGeom>
          <a:noFill/>
        </p:spPr>
        <p:txBody>
          <a:bodyPr wrap="square" rtlCol="0">
            <a:spAutoFit/>
          </a:bodyPr>
          <a:lstStyle/>
          <a:p>
            <a:pPr algn="ctr"/>
            <a:r>
              <a:rPr lang="en-GB" sz="1400" b="0" i="0" dirty="0">
                <a:solidFill>
                  <a:srgbClr val="7030A0"/>
                </a:solidFill>
                <a:effectLst/>
                <a:latin typeface="Nunito Sans" panose="00000500000000000000" pitchFamily="2" charset="0"/>
              </a:rPr>
              <a:t>As well as enjoying plenty of adventures, being a Beaver is about exploring who you are and what you stand for. These are big ideas, and when you join the Colony, you’ll start thinking about them by making a promise. A promise is a set of words that mean something to you, which you try to follow everyday.</a:t>
            </a:r>
          </a:p>
          <a:p>
            <a:pPr algn="ctr"/>
            <a:endParaRPr lang="en-GB" sz="800" b="0" i="0" dirty="0">
              <a:solidFill>
                <a:srgbClr val="7030A0"/>
              </a:solidFill>
              <a:effectLst/>
              <a:latin typeface="Nunito Sans" panose="00000500000000000000" pitchFamily="2" charset="0"/>
            </a:endParaRPr>
          </a:p>
          <a:p>
            <a:pPr algn="ctr"/>
            <a:r>
              <a:rPr lang="en-GB" b="1" dirty="0">
                <a:solidFill>
                  <a:srgbClr val="7030A0"/>
                </a:solidFill>
                <a:latin typeface="Nunito Sans" panose="00000500000000000000" pitchFamily="2" charset="0"/>
              </a:rPr>
              <a:t>I promise to do my best </a:t>
            </a:r>
          </a:p>
          <a:p>
            <a:pPr algn="ctr"/>
            <a:r>
              <a:rPr lang="en-GB" b="1" dirty="0">
                <a:solidFill>
                  <a:srgbClr val="7030A0"/>
                </a:solidFill>
                <a:latin typeface="Nunito Sans" panose="00000500000000000000" pitchFamily="2" charset="0"/>
              </a:rPr>
              <a:t>To be kind and helpful </a:t>
            </a:r>
          </a:p>
          <a:p>
            <a:pPr algn="ctr"/>
            <a:r>
              <a:rPr lang="en-GB" b="1" dirty="0">
                <a:solidFill>
                  <a:srgbClr val="7030A0"/>
                </a:solidFill>
                <a:latin typeface="Nunito Sans" panose="00000500000000000000" pitchFamily="2" charset="0"/>
              </a:rPr>
              <a:t>and to love your God. </a:t>
            </a:r>
            <a:endParaRPr lang="en-GB" dirty="0"/>
          </a:p>
        </p:txBody>
      </p:sp>
      <p:sp>
        <p:nvSpPr>
          <p:cNvPr id="4" name="TextBox 3">
            <a:extLst>
              <a:ext uri="{FF2B5EF4-FFF2-40B4-BE49-F238E27FC236}">
                <a16:creationId xmlns:a16="http://schemas.microsoft.com/office/drawing/2014/main" id="{3B7ECA45-2EC9-4BD1-BEBA-7A8BA5157D25}"/>
              </a:ext>
            </a:extLst>
          </p:cNvPr>
          <p:cNvSpPr txBox="1"/>
          <p:nvPr/>
        </p:nvSpPr>
        <p:spPr>
          <a:xfrm>
            <a:off x="763480" y="2663299"/>
            <a:ext cx="2601157" cy="3524042"/>
          </a:xfrm>
          <a:prstGeom prst="rect">
            <a:avLst/>
          </a:prstGeom>
          <a:noFill/>
        </p:spPr>
        <p:txBody>
          <a:bodyPr wrap="square" rtlCol="0">
            <a:spAutoFit/>
          </a:bodyPr>
          <a:lstStyle/>
          <a:p>
            <a:pPr algn="ctr"/>
            <a:r>
              <a:rPr lang="en-GB" sz="2000" b="1" dirty="0">
                <a:solidFill>
                  <a:srgbClr val="7030A0"/>
                </a:solidFill>
                <a:latin typeface="Nunito Sans" panose="00000500000000000000" pitchFamily="2" charset="0"/>
              </a:rPr>
              <a:t>I promise to do my best</a:t>
            </a:r>
          </a:p>
          <a:p>
            <a:pPr algn="ctr"/>
            <a:endParaRPr lang="en-GB" sz="1200" b="1" dirty="0">
              <a:solidFill>
                <a:srgbClr val="7030A0"/>
              </a:solidFill>
              <a:latin typeface="Nunito Sans" panose="00000500000000000000" pitchFamily="2" charset="0"/>
            </a:endParaRPr>
          </a:p>
          <a:p>
            <a:pPr algn="ctr"/>
            <a:r>
              <a:rPr lang="en-GB" dirty="0">
                <a:solidFill>
                  <a:srgbClr val="7030A0"/>
                </a:solidFill>
                <a:latin typeface="Nunito Sans" panose="00000500000000000000" pitchFamily="2" charset="0"/>
              </a:rPr>
              <a:t>You promise to do the best you can at everything you do;</a:t>
            </a:r>
          </a:p>
          <a:p>
            <a:pPr algn="ctr"/>
            <a:endParaRPr lang="en-GB"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Schoolwork</a:t>
            </a:r>
          </a:p>
          <a:p>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Sports</a:t>
            </a:r>
          </a:p>
          <a:p>
            <a:pPr marL="285750" indent="-285750">
              <a:buFont typeface="Arial" panose="020B0604020202020204" pitchFamily="34" charset="0"/>
              <a:buChar char="•"/>
            </a:pPr>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Hobbies</a:t>
            </a:r>
          </a:p>
          <a:p>
            <a:pPr marL="285750" indent="-285750">
              <a:buFont typeface="Arial" panose="020B0604020202020204" pitchFamily="34" charset="0"/>
              <a:buChar char="•"/>
            </a:pPr>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Everything</a:t>
            </a:r>
            <a:endParaRPr lang="en-GB" b="1" dirty="0">
              <a:solidFill>
                <a:srgbClr val="7030A0"/>
              </a:solidFill>
              <a:latin typeface="Nunito Sans" panose="00000500000000000000" pitchFamily="2" charset="0"/>
            </a:endParaRPr>
          </a:p>
        </p:txBody>
      </p:sp>
      <p:sp>
        <p:nvSpPr>
          <p:cNvPr id="6" name="TextBox 5">
            <a:extLst>
              <a:ext uri="{FF2B5EF4-FFF2-40B4-BE49-F238E27FC236}">
                <a16:creationId xmlns:a16="http://schemas.microsoft.com/office/drawing/2014/main" id="{A7DE22A8-2726-4CA5-95A6-5FE5E249BA8A}"/>
              </a:ext>
            </a:extLst>
          </p:cNvPr>
          <p:cNvSpPr txBox="1"/>
          <p:nvPr/>
        </p:nvSpPr>
        <p:spPr>
          <a:xfrm>
            <a:off x="4154751" y="2700280"/>
            <a:ext cx="3542190" cy="3416320"/>
          </a:xfrm>
          <a:prstGeom prst="rect">
            <a:avLst/>
          </a:prstGeom>
          <a:noFill/>
        </p:spPr>
        <p:txBody>
          <a:bodyPr wrap="square" rtlCol="0">
            <a:spAutoFit/>
          </a:bodyPr>
          <a:lstStyle/>
          <a:p>
            <a:pPr algn="ctr"/>
            <a:r>
              <a:rPr lang="en-GB" sz="2000" b="1" dirty="0">
                <a:solidFill>
                  <a:srgbClr val="7030A0"/>
                </a:solidFill>
                <a:latin typeface="Nunito Sans" panose="00000500000000000000" pitchFamily="2" charset="0"/>
              </a:rPr>
              <a:t>To be kind and helpful</a:t>
            </a:r>
          </a:p>
          <a:p>
            <a:pPr algn="ctr"/>
            <a:endParaRPr lang="en-GB" sz="800" b="1"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Do what you can to help other people who need your help</a:t>
            </a:r>
          </a:p>
          <a:p>
            <a:pPr algn="ctr"/>
            <a:endParaRPr lang="en-GB" sz="8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Do not wait to be asked to help</a:t>
            </a:r>
          </a:p>
          <a:p>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Share the good things you have</a:t>
            </a:r>
          </a:p>
          <a:p>
            <a:pPr marL="285750" indent="-285750">
              <a:buFont typeface="Arial" panose="020B0604020202020204" pitchFamily="34" charset="0"/>
              <a:buChar char="•"/>
            </a:pPr>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Be friendly towards other people</a:t>
            </a:r>
            <a:endParaRPr lang="en-GB" b="1" dirty="0">
              <a:solidFill>
                <a:srgbClr val="7030A0"/>
              </a:solidFill>
              <a:latin typeface="Nunito Sans" panose="00000500000000000000" pitchFamily="2" charset="0"/>
            </a:endParaRPr>
          </a:p>
        </p:txBody>
      </p:sp>
      <p:sp>
        <p:nvSpPr>
          <p:cNvPr id="8" name="TextBox 7">
            <a:extLst>
              <a:ext uri="{FF2B5EF4-FFF2-40B4-BE49-F238E27FC236}">
                <a16:creationId xmlns:a16="http://schemas.microsoft.com/office/drawing/2014/main" id="{32702388-5270-4314-ABD4-A8DF5068511C}"/>
              </a:ext>
            </a:extLst>
          </p:cNvPr>
          <p:cNvSpPr txBox="1"/>
          <p:nvPr/>
        </p:nvSpPr>
        <p:spPr>
          <a:xfrm>
            <a:off x="8293245" y="2735793"/>
            <a:ext cx="2601157" cy="2693045"/>
          </a:xfrm>
          <a:prstGeom prst="rect">
            <a:avLst/>
          </a:prstGeom>
          <a:noFill/>
        </p:spPr>
        <p:txBody>
          <a:bodyPr wrap="square" rtlCol="0">
            <a:spAutoFit/>
          </a:bodyPr>
          <a:lstStyle/>
          <a:p>
            <a:pPr algn="ctr"/>
            <a:r>
              <a:rPr lang="en-GB" sz="2000" b="1" dirty="0">
                <a:solidFill>
                  <a:srgbClr val="7030A0"/>
                </a:solidFill>
                <a:latin typeface="Nunito Sans" panose="00000500000000000000" pitchFamily="2" charset="0"/>
              </a:rPr>
              <a:t>And to love  your God</a:t>
            </a:r>
          </a:p>
          <a:p>
            <a:pPr algn="ctr"/>
            <a:endParaRPr lang="en-GB" sz="1200" b="1" dirty="0">
              <a:solidFill>
                <a:srgbClr val="7030A0"/>
              </a:solidFill>
              <a:latin typeface="Nunito Sans" panose="00000500000000000000" pitchFamily="2" charset="0"/>
            </a:endParaRPr>
          </a:p>
          <a:p>
            <a:pPr algn="ctr"/>
            <a:endParaRPr lang="en-GB"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To care for the world around you</a:t>
            </a:r>
          </a:p>
          <a:p>
            <a:endParaRPr lang="en-GB" sz="900" dirty="0">
              <a:solidFill>
                <a:srgbClr val="7030A0"/>
              </a:solidFill>
              <a:latin typeface="Nunito Sans" panose="00000500000000000000" pitchFamily="2" charset="0"/>
            </a:endParaRPr>
          </a:p>
          <a:p>
            <a:pPr marL="285750" indent="-285750">
              <a:buFont typeface="Arial" panose="020B0604020202020204" pitchFamily="34" charset="0"/>
              <a:buChar char="•"/>
            </a:pPr>
            <a:r>
              <a:rPr lang="en-GB" dirty="0">
                <a:solidFill>
                  <a:srgbClr val="7030A0"/>
                </a:solidFill>
                <a:latin typeface="Nunito Sans" panose="00000500000000000000" pitchFamily="2" charset="0"/>
              </a:rPr>
              <a:t>To pray for your God the way you have learnt</a:t>
            </a:r>
            <a:endParaRPr lang="en-GB" b="1" dirty="0">
              <a:solidFill>
                <a:srgbClr val="7030A0"/>
              </a:solidFill>
              <a:latin typeface="Nunito Sans" panose="00000500000000000000" pitchFamily="2" charset="0"/>
            </a:endParaRPr>
          </a:p>
        </p:txBody>
      </p:sp>
      <p:sp>
        <p:nvSpPr>
          <p:cNvPr id="12" name="TextBox 11">
            <a:extLst>
              <a:ext uri="{FF2B5EF4-FFF2-40B4-BE49-F238E27FC236}">
                <a16:creationId xmlns:a16="http://schemas.microsoft.com/office/drawing/2014/main" id="{66B3E67C-0554-4952-B621-7702E7253928}"/>
              </a:ext>
            </a:extLst>
          </p:cNvPr>
          <p:cNvSpPr txBox="1"/>
          <p:nvPr/>
        </p:nvSpPr>
        <p:spPr>
          <a:xfrm>
            <a:off x="4244341" y="6135833"/>
            <a:ext cx="7548164" cy="615553"/>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Signed by …………………………………….</a:t>
            </a:r>
          </a:p>
          <a:p>
            <a:endParaRPr lang="en-GB" sz="800" dirty="0"/>
          </a:p>
        </p:txBody>
      </p:sp>
    </p:spTree>
    <p:extLst>
      <p:ext uri="{BB962C8B-B14F-4D97-AF65-F5344CB8AC3E}">
        <p14:creationId xmlns:p14="http://schemas.microsoft.com/office/powerpoint/2010/main" val="89293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F1ED3D-AAD1-4AD3-BD87-6E61AEEABB4D}"/>
              </a:ext>
            </a:extLst>
          </p:cNvPr>
          <p:cNvSpPr>
            <a:spLocks noGrp="1"/>
          </p:cNvSpPr>
          <p:nvPr>
            <p:ph type="body" idx="1"/>
          </p:nvPr>
        </p:nvSpPr>
        <p:spPr>
          <a:xfrm>
            <a:off x="399496" y="399496"/>
            <a:ext cx="4500978" cy="701336"/>
          </a:xfrm>
        </p:spPr>
        <p:txBody>
          <a:bodyPr>
            <a:noAutofit/>
          </a:bodyPr>
          <a:lstStyle/>
          <a:p>
            <a:r>
              <a:rPr lang="en-GB" sz="4400" u="sng" dirty="0">
                <a:solidFill>
                  <a:srgbClr val="7030A0"/>
                </a:solidFill>
                <a:latin typeface="Nunito Sans" panose="00000500000000000000" pitchFamily="2" charset="0"/>
              </a:rPr>
              <a:t>3</a:t>
            </a:r>
            <a:r>
              <a:rPr lang="en-GB" sz="4400" b="1" u="sng" dirty="0">
                <a:solidFill>
                  <a:srgbClr val="7030A0"/>
                </a:solidFill>
                <a:latin typeface="Nunito Sans" panose="00000500000000000000" pitchFamily="2" charset="0"/>
              </a:rPr>
              <a:t> : THE MOTTO</a:t>
            </a:r>
            <a:endParaRPr lang="en-GB" sz="4400" dirty="0"/>
          </a:p>
        </p:txBody>
      </p:sp>
      <p:sp>
        <p:nvSpPr>
          <p:cNvPr id="4" name="Content Placeholder 3">
            <a:extLst>
              <a:ext uri="{FF2B5EF4-FFF2-40B4-BE49-F238E27FC236}">
                <a16:creationId xmlns:a16="http://schemas.microsoft.com/office/drawing/2014/main" id="{39F6DF61-8EA2-45D3-8B3C-6AE07A0BC12A}"/>
              </a:ext>
            </a:extLst>
          </p:cNvPr>
          <p:cNvSpPr>
            <a:spLocks noGrp="1"/>
          </p:cNvSpPr>
          <p:nvPr>
            <p:ph sz="half" idx="2"/>
          </p:nvPr>
        </p:nvSpPr>
        <p:spPr>
          <a:xfrm>
            <a:off x="836613" y="1553593"/>
            <a:ext cx="3451302" cy="2743200"/>
          </a:xfrm>
        </p:spPr>
        <p:txBody>
          <a:bodyPr>
            <a:normAutofit lnSpcReduction="10000"/>
          </a:bodyPr>
          <a:lstStyle/>
          <a:p>
            <a:pPr marL="0" indent="0" algn="ctr">
              <a:buNone/>
            </a:pPr>
            <a:r>
              <a:rPr lang="en-GB" b="1" dirty="0">
                <a:solidFill>
                  <a:srgbClr val="7030A0"/>
                </a:solidFill>
                <a:latin typeface="Nunito Sans" panose="00000500000000000000" pitchFamily="2" charset="0"/>
              </a:rPr>
              <a:t>BE PREPARED</a:t>
            </a:r>
          </a:p>
          <a:p>
            <a:pPr marL="0" indent="0">
              <a:buNone/>
            </a:pPr>
            <a:endParaRPr lang="en-GB" sz="1600" b="1" dirty="0">
              <a:solidFill>
                <a:srgbClr val="7030A0"/>
              </a:solidFill>
              <a:latin typeface="Nunito Sans" panose="00000500000000000000" pitchFamily="2" charset="0"/>
            </a:endParaRPr>
          </a:p>
          <a:p>
            <a:pPr marL="0" indent="0">
              <a:buNone/>
            </a:pPr>
            <a:r>
              <a:rPr lang="en-GB" sz="1600" dirty="0">
                <a:solidFill>
                  <a:srgbClr val="7030A0"/>
                </a:solidFill>
                <a:latin typeface="Nunito Sans" panose="00000500000000000000" pitchFamily="2" charset="0"/>
              </a:rPr>
              <a:t>You should be prepared to;</a:t>
            </a:r>
          </a:p>
          <a:p>
            <a:pPr marL="0" indent="0">
              <a:buNone/>
            </a:pPr>
            <a:endParaRPr lang="en-GB" sz="1600" dirty="0">
              <a:solidFill>
                <a:srgbClr val="7030A0"/>
              </a:solidFill>
              <a:latin typeface="Nunito Sans" panose="00000500000000000000" pitchFamily="2" charset="0"/>
            </a:endParaRPr>
          </a:p>
          <a:p>
            <a:r>
              <a:rPr lang="en-GB" sz="1600" dirty="0">
                <a:solidFill>
                  <a:srgbClr val="7030A0"/>
                </a:solidFill>
                <a:latin typeface="Nunito Sans" panose="00000500000000000000" pitchFamily="2" charset="0"/>
              </a:rPr>
              <a:t>Have fun</a:t>
            </a:r>
          </a:p>
          <a:p>
            <a:r>
              <a:rPr lang="en-GB" sz="1600" dirty="0">
                <a:solidFill>
                  <a:srgbClr val="7030A0"/>
                </a:solidFill>
                <a:latin typeface="Nunito Sans" panose="00000500000000000000" pitchFamily="2" charset="0"/>
              </a:rPr>
              <a:t>Help other  people</a:t>
            </a:r>
          </a:p>
          <a:p>
            <a:r>
              <a:rPr lang="en-GB" sz="1600" dirty="0">
                <a:solidFill>
                  <a:srgbClr val="7030A0"/>
                </a:solidFill>
                <a:latin typeface="Nunito Sans" panose="00000500000000000000" pitchFamily="2" charset="0"/>
              </a:rPr>
              <a:t>Make new friends</a:t>
            </a:r>
          </a:p>
          <a:p>
            <a:r>
              <a:rPr lang="en-GB" sz="1600" dirty="0">
                <a:solidFill>
                  <a:srgbClr val="7030A0"/>
                </a:solidFill>
                <a:latin typeface="Nunito Sans" panose="00000500000000000000" pitchFamily="2" charset="0"/>
              </a:rPr>
              <a:t>To do your best</a:t>
            </a:r>
            <a:endParaRPr lang="en-GB" dirty="0">
              <a:solidFill>
                <a:srgbClr val="7030A0"/>
              </a:solidFill>
              <a:latin typeface="Nunito Sans" panose="00000500000000000000" pitchFamily="2" charset="0"/>
            </a:endParaRPr>
          </a:p>
        </p:txBody>
      </p:sp>
      <p:sp>
        <p:nvSpPr>
          <p:cNvPr id="5" name="Text Placeholder 4">
            <a:extLst>
              <a:ext uri="{FF2B5EF4-FFF2-40B4-BE49-F238E27FC236}">
                <a16:creationId xmlns:a16="http://schemas.microsoft.com/office/drawing/2014/main" id="{6DCFE039-CB9D-420A-B7D9-A91B099B4FC8}"/>
              </a:ext>
            </a:extLst>
          </p:cNvPr>
          <p:cNvSpPr>
            <a:spLocks noGrp="1"/>
          </p:cNvSpPr>
          <p:nvPr>
            <p:ph type="body" sz="quarter" idx="3"/>
          </p:nvPr>
        </p:nvSpPr>
        <p:spPr>
          <a:xfrm>
            <a:off x="5619565" y="399497"/>
            <a:ext cx="5735823" cy="701336"/>
          </a:xfrm>
        </p:spPr>
        <p:txBody>
          <a:bodyPr>
            <a:noAutofit/>
          </a:bodyPr>
          <a:lstStyle/>
          <a:p>
            <a:r>
              <a:rPr lang="en-GB" sz="4400" u="sng" dirty="0">
                <a:solidFill>
                  <a:srgbClr val="7030A0"/>
                </a:solidFill>
                <a:latin typeface="Nunito Sans" panose="00000500000000000000" pitchFamily="2" charset="0"/>
              </a:rPr>
              <a:t>4</a:t>
            </a:r>
            <a:r>
              <a:rPr lang="en-GB" sz="4400" b="1" u="sng" dirty="0">
                <a:solidFill>
                  <a:srgbClr val="7030A0"/>
                </a:solidFill>
                <a:latin typeface="Nunito Sans" panose="00000500000000000000" pitchFamily="2" charset="0"/>
              </a:rPr>
              <a:t> : THE SCOUT SIGN</a:t>
            </a:r>
            <a:endParaRPr lang="en-GB" sz="4400" dirty="0"/>
          </a:p>
        </p:txBody>
      </p:sp>
      <p:sp>
        <p:nvSpPr>
          <p:cNvPr id="6" name="Content Placeholder 5">
            <a:extLst>
              <a:ext uri="{FF2B5EF4-FFF2-40B4-BE49-F238E27FC236}">
                <a16:creationId xmlns:a16="http://schemas.microsoft.com/office/drawing/2014/main" id="{1E5458C5-D4EA-4DF1-86FC-FE9D08A828AA}"/>
              </a:ext>
            </a:extLst>
          </p:cNvPr>
          <p:cNvSpPr>
            <a:spLocks noGrp="1"/>
          </p:cNvSpPr>
          <p:nvPr>
            <p:ph sz="quarter" idx="4"/>
          </p:nvPr>
        </p:nvSpPr>
        <p:spPr>
          <a:xfrm>
            <a:off x="5450889" y="1233996"/>
            <a:ext cx="3204839" cy="4955667"/>
          </a:xfrm>
        </p:spPr>
        <p:txBody>
          <a:bodyPr>
            <a:normAutofit lnSpcReduction="10000"/>
          </a:bodyPr>
          <a:lstStyle/>
          <a:p>
            <a:pPr marL="0" indent="0">
              <a:buNone/>
            </a:pPr>
            <a:r>
              <a:rPr lang="en-GB" sz="2000" b="1" dirty="0">
                <a:solidFill>
                  <a:srgbClr val="7030A0"/>
                </a:solidFill>
                <a:latin typeface="Nunito Sans" panose="00000500000000000000" pitchFamily="2" charset="0"/>
              </a:rPr>
              <a:t>The Scout Sign is made with the right hand.</a:t>
            </a:r>
          </a:p>
          <a:p>
            <a:pPr marL="0" indent="0">
              <a:buNone/>
            </a:pPr>
            <a:r>
              <a:rPr lang="en-GB" sz="1600" dirty="0">
                <a:solidFill>
                  <a:srgbClr val="7030A0"/>
                </a:solidFill>
                <a:latin typeface="Nunito Sans" panose="00000500000000000000" pitchFamily="2" charset="0"/>
              </a:rPr>
              <a:t>Can you make the sign?</a:t>
            </a:r>
          </a:p>
        </p:txBody>
      </p:sp>
      <p:sp>
        <p:nvSpPr>
          <p:cNvPr id="8" name="TextBox 7">
            <a:extLst>
              <a:ext uri="{FF2B5EF4-FFF2-40B4-BE49-F238E27FC236}">
                <a16:creationId xmlns:a16="http://schemas.microsoft.com/office/drawing/2014/main" id="{75067EF3-7463-46C7-B05F-A7B4796B2AAF}"/>
              </a:ext>
            </a:extLst>
          </p:cNvPr>
          <p:cNvSpPr txBox="1"/>
          <p:nvPr/>
        </p:nvSpPr>
        <p:spPr>
          <a:xfrm>
            <a:off x="399496" y="5361687"/>
            <a:ext cx="4030453" cy="1169551"/>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a:t>
            </a:r>
          </a:p>
          <a:p>
            <a:endParaRPr lang="en-GB"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Signed by …………………………………….</a:t>
            </a:r>
          </a:p>
          <a:p>
            <a:endParaRPr lang="en-GB" sz="800" dirty="0"/>
          </a:p>
        </p:txBody>
      </p:sp>
      <p:sp>
        <p:nvSpPr>
          <p:cNvPr id="9" name="Content Placeholder 5">
            <a:extLst>
              <a:ext uri="{FF2B5EF4-FFF2-40B4-BE49-F238E27FC236}">
                <a16:creationId xmlns:a16="http://schemas.microsoft.com/office/drawing/2014/main" id="{7BEF0238-1863-476C-8239-CD450140FB6A}"/>
              </a:ext>
            </a:extLst>
          </p:cNvPr>
          <p:cNvSpPr txBox="1">
            <a:spLocks/>
          </p:cNvSpPr>
          <p:nvPr/>
        </p:nvSpPr>
        <p:spPr>
          <a:xfrm>
            <a:off x="8719361" y="1191084"/>
            <a:ext cx="3204839" cy="4170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solidFill>
                  <a:srgbClr val="7030A0"/>
                </a:solidFill>
                <a:latin typeface="Nunito Sans" panose="00000500000000000000" pitchFamily="2" charset="0"/>
              </a:rPr>
              <a:t>When do we use the Scout sign?</a:t>
            </a:r>
          </a:p>
          <a:p>
            <a:pPr marL="0" indent="0">
              <a:buFont typeface="Arial" panose="020B0604020202020204" pitchFamily="34" charset="0"/>
              <a:buNone/>
            </a:pPr>
            <a:endParaRPr lang="en-GB" sz="1600" dirty="0">
              <a:solidFill>
                <a:srgbClr val="7030A0"/>
              </a:solidFill>
              <a:latin typeface="Nunito Sans" panose="00000500000000000000" pitchFamily="2" charset="0"/>
            </a:endParaRPr>
          </a:p>
          <a:p>
            <a:pPr marL="0" indent="0">
              <a:buFont typeface="Arial" panose="020B0604020202020204" pitchFamily="34" charset="0"/>
              <a:buNone/>
            </a:pPr>
            <a:endParaRPr lang="en-GB" sz="1600" dirty="0">
              <a:solidFill>
                <a:srgbClr val="7030A0"/>
              </a:solidFill>
              <a:latin typeface="Nunito Sans" panose="00000500000000000000" pitchFamily="2" charset="0"/>
            </a:endParaRPr>
          </a:p>
          <a:p>
            <a:pPr marL="0" indent="0">
              <a:buFont typeface="Arial" panose="020B0604020202020204" pitchFamily="34" charset="0"/>
              <a:buNone/>
            </a:pPr>
            <a:endParaRPr lang="en-GB" sz="1600" dirty="0">
              <a:solidFill>
                <a:srgbClr val="7030A0"/>
              </a:solidFill>
              <a:latin typeface="Nunito Sans" panose="00000500000000000000" pitchFamily="2" charset="0"/>
            </a:endParaRPr>
          </a:p>
          <a:p>
            <a:pPr marL="0" indent="0">
              <a:buFont typeface="Arial" panose="020B0604020202020204" pitchFamily="34" charset="0"/>
              <a:buNone/>
            </a:pPr>
            <a:endParaRPr lang="en-GB" sz="1600" dirty="0">
              <a:solidFill>
                <a:srgbClr val="7030A0"/>
              </a:solidFill>
              <a:latin typeface="Nunito Sans" panose="00000500000000000000" pitchFamily="2" charset="0"/>
            </a:endParaRPr>
          </a:p>
          <a:p>
            <a:pPr marL="0" indent="0">
              <a:buFont typeface="Arial" panose="020B0604020202020204" pitchFamily="34" charset="0"/>
              <a:buNone/>
            </a:pPr>
            <a:r>
              <a:rPr lang="en-GB" sz="2000" b="1" dirty="0">
                <a:solidFill>
                  <a:srgbClr val="7030A0"/>
                </a:solidFill>
                <a:latin typeface="Nunito Sans" panose="00000500000000000000" pitchFamily="2" charset="0"/>
              </a:rPr>
              <a:t>Beaver Scouts shake with their left hand </a:t>
            </a:r>
          </a:p>
          <a:p>
            <a:pPr marL="0" indent="0">
              <a:buFont typeface="Arial" panose="020B0604020202020204" pitchFamily="34" charset="0"/>
              <a:buNone/>
            </a:pPr>
            <a:r>
              <a:rPr lang="en-GB" sz="1600" dirty="0">
                <a:solidFill>
                  <a:srgbClr val="7030A0"/>
                </a:solidFill>
                <a:latin typeface="Nunito Sans" panose="00000500000000000000" pitchFamily="2" charset="0"/>
              </a:rPr>
              <a:t>Do you know why</a:t>
            </a:r>
          </a:p>
          <a:p>
            <a:pPr marL="0" indent="0">
              <a:buFont typeface="Arial" panose="020B0604020202020204" pitchFamily="34" charset="0"/>
              <a:buNone/>
            </a:pPr>
            <a:endParaRPr lang="en-GB" sz="1600" dirty="0">
              <a:solidFill>
                <a:srgbClr val="7030A0"/>
              </a:solidFill>
              <a:latin typeface="Nunito Sans" panose="00000500000000000000" pitchFamily="2" charset="0"/>
            </a:endParaRPr>
          </a:p>
          <a:p>
            <a:pPr marL="0" indent="0">
              <a:buFont typeface="Arial" panose="020B0604020202020204" pitchFamily="34" charset="0"/>
              <a:buNone/>
            </a:pPr>
            <a:endParaRPr lang="en-GB" sz="1600" dirty="0">
              <a:solidFill>
                <a:srgbClr val="7030A0"/>
              </a:solidFill>
              <a:latin typeface="Nunito Sans" panose="00000500000000000000" pitchFamily="2" charset="0"/>
            </a:endParaRPr>
          </a:p>
        </p:txBody>
      </p:sp>
      <p:sp>
        <p:nvSpPr>
          <p:cNvPr id="11" name="TextBox 10">
            <a:extLst>
              <a:ext uri="{FF2B5EF4-FFF2-40B4-BE49-F238E27FC236}">
                <a16:creationId xmlns:a16="http://schemas.microsoft.com/office/drawing/2014/main" id="{B6F3D5D7-F473-46BC-9C11-A11432EDA9D5}"/>
              </a:ext>
            </a:extLst>
          </p:cNvPr>
          <p:cNvSpPr txBox="1"/>
          <p:nvPr/>
        </p:nvSpPr>
        <p:spPr>
          <a:xfrm>
            <a:off x="6570971" y="5380918"/>
            <a:ext cx="4030453" cy="1169551"/>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a:t>
            </a:r>
          </a:p>
          <a:p>
            <a:endParaRPr lang="en-GB"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Signed by …………………………………….</a:t>
            </a:r>
          </a:p>
          <a:p>
            <a:endParaRPr lang="en-GB" sz="800" dirty="0"/>
          </a:p>
        </p:txBody>
      </p:sp>
      <p:pic>
        <p:nvPicPr>
          <p:cNvPr id="1026" name="Picture 2">
            <a:extLst>
              <a:ext uri="{FF2B5EF4-FFF2-40B4-BE49-F238E27FC236}">
                <a16:creationId xmlns:a16="http://schemas.microsoft.com/office/drawing/2014/main" id="{EB9B56E8-0988-443E-A7B4-5EB88C3E94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55266"/>
            <a:ext cx="117909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732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50233-84A0-4FE1-AB62-4C8591554A89}"/>
              </a:ext>
            </a:extLst>
          </p:cNvPr>
          <p:cNvSpPr>
            <a:spLocks noGrp="1"/>
          </p:cNvSpPr>
          <p:nvPr>
            <p:ph type="title"/>
          </p:nvPr>
        </p:nvSpPr>
        <p:spPr>
          <a:xfrm>
            <a:off x="838200" y="79900"/>
            <a:ext cx="10515600" cy="1161234"/>
          </a:xfrm>
        </p:spPr>
        <p:txBody>
          <a:bodyPr/>
          <a:lstStyle/>
          <a:p>
            <a:pPr algn="ctr"/>
            <a:r>
              <a:rPr lang="en-GB" b="1" u="sng" dirty="0">
                <a:solidFill>
                  <a:srgbClr val="7030A0"/>
                </a:solidFill>
                <a:latin typeface="Nunito Sans" panose="00000500000000000000" pitchFamily="2" charset="0"/>
              </a:rPr>
              <a:t>5 : THE GROUP</a:t>
            </a:r>
            <a:endParaRPr lang="en-GB" dirty="0"/>
          </a:p>
        </p:txBody>
      </p:sp>
      <p:sp>
        <p:nvSpPr>
          <p:cNvPr id="3" name="Content Placeholder 2">
            <a:extLst>
              <a:ext uri="{FF2B5EF4-FFF2-40B4-BE49-F238E27FC236}">
                <a16:creationId xmlns:a16="http://schemas.microsoft.com/office/drawing/2014/main" id="{5819476E-7BE9-458B-80D4-4BD34D53C738}"/>
              </a:ext>
            </a:extLst>
          </p:cNvPr>
          <p:cNvSpPr>
            <a:spLocks noGrp="1"/>
          </p:cNvSpPr>
          <p:nvPr>
            <p:ph idx="1"/>
          </p:nvPr>
        </p:nvSpPr>
        <p:spPr>
          <a:xfrm>
            <a:off x="213065" y="994299"/>
            <a:ext cx="7670306" cy="5182664"/>
          </a:xfrm>
        </p:spPr>
        <p:txBody>
          <a:bodyPr>
            <a:normAutofit/>
          </a:bodyPr>
          <a:lstStyle/>
          <a:p>
            <a:pPr marL="0" indent="0">
              <a:buNone/>
            </a:pPr>
            <a:r>
              <a:rPr lang="en-GB" sz="1800" b="1" dirty="0">
                <a:solidFill>
                  <a:srgbClr val="7030A0"/>
                </a:solidFill>
                <a:latin typeface="Nunito Sans" panose="00000500000000000000" pitchFamily="2" charset="0"/>
              </a:rPr>
              <a:t>I belong to the 6th Northwood Scout Group. </a:t>
            </a:r>
          </a:p>
          <a:p>
            <a:pPr marL="0" indent="0">
              <a:buNone/>
            </a:pPr>
            <a:endParaRPr lang="en-GB" sz="1800" b="1" dirty="0">
              <a:solidFill>
                <a:srgbClr val="7030A0"/>
              </a:solidFill>
              <a:latin typeface="Nunito Sans" panose="00000500000000000000" pitchFamily="2" charset="0"/>
            </a:endParaRPr>
          </a:p>
          <a:p>
            <a:pPr marL="0" indent="0">
              <a:buNone/>
            </a:pPr>
            <a:endParaRPr lang="en-GB" sz="1400" b="1" dirty="0">
              <a:solidFill>
                <a:srgbClr val="7030A0"/>
              </a:solidFill>
              <a:latin typeface="Nunito Sans" panose="00000500000000000000" pitchFamily="2" charset="0"/>
            </a:endParaRPr>
          </a:p>
          <a:p>
            <a:pPr marL="0" indent="0">
              <a:buNone/>
            </a:pPr>
            <a:r>
              <a:rPr lang="en-GB" sz="1600" b="1" dirty="0">
                <a:solidFill>
                  <a:srgbClr val="7030A0"/>
                </a:solidFill>
                <a:latin typeface="Nunito Sans" panose="00000500000000000000" pitchFamily="2" charset="0"/>
              </a:rPr>
              <a:t>Each </a:t>
            </a:r>
          </a:p>
          <a:p>
            <a:pPr marL="0" indent="0">
              <a:buNone/>
            </a:pPr>
            <a:r>
              <a:rPr lang="en-GB" sz="1600" b="1" dirty="0">
                <a:solidFill>
                  <a:srgbClr val="7030A0"/>
                </a:solidFill>
                <a:latin typeface="Nunito Sans" panose="00000500000000000000" pitchFamily="2" charset="0"/>
              </a:rPr>
              <a:t>Scout </a:t>
            </a:r>
          </a:p>
          <a:p>
            <a:pPr marL="0" indent="0">
              <a:buNone/>
            </a:pPr>
            <a:r>
              <a:rPr lang="en-GB" sz="1600" b="1" dirty="0">
                <a:solidFill>
                  <a:srgbClr val="7030A0"/>
                </a:solidFill>
                <a:latin typeface="Nunito Sans" panose="00000500000000000000" pitchFamily="2" charset="0"/>
              </a:rPr>
              <a:t>Group in our</a:t>
            </a:r>
          </a:p>
          <a:p>
            <a:pPr marL="0" indent="0">
              <a:buNone/>
            </a:pPr>
            <a:r>
              <a:rPr lang="en-GB" sz="1600" b="1" dirty="0">
                <a:solidFill>
                  <a:srgbClr val="7030A0"/>
                </a:solidFill>
                <a:latin typeface="Nunito Sans" panose="00000500000000000000" pitchFamily="2" charset="0"/>
              </a:rPr>
              <a:t>District will wear a</a:t>
            </a:r>
          </a:p>
          <a:p>
            <a:pPr marL="0" indent="0">
              <a:buNone/>
            </a:pPr>
            <a:r>
              <a:rPr lang="en-GB" sz="1600" b="1" dirty="0">
                <a:solidFill>
                  <a:srgbClr val="7030A0"/>
                </a:solidFill>
                <a:latin typeface="Nunito Sans" panose="00000500000000000000" pitchFamily="2" charset="0"/>
              </a:rPr>
              <a:t>different coloured scarf. </a:t>
            </a:r>
          </a:p>
          <a:p>
            <a:pPr marL="0" indent="0">
              <a:buNone/>
            </a:pPr>
            <a:endParaRPr lang="en-GB" sz="800" b="1" dirty="0">
              <a:solidFill>
                <a:srgbClr val="7030A0"/>
              </a:solidFill>
              <a:latin typeface="Nunito Sans" panose="00000500000000000000" pitchFamily="2" charset="0"/>
            </a:endParaRPr>
          </a:p>
          <a:p>
            <a:pPr marL="0" indent="0">
              <a:buNone/>
            </a:pPr>
            <a:r>
              <a:rPr lang="en-GB" sz="1400" dirty="0">
                <a:solidFill>
                  <a:srgbClr val="7030A0"/>
                </a:solidFill>
                <a:latin typeface="Nunito Sans" panose="00000500000000000000" pitchFamily="2" charset="0"/>
              </a:rPr>
              <a:t>Can you colour this scarf to                                         Do you know why the scarf is triangular?  </a:t>
            </a:r>
          </a:p>
          <a:p>
            <a:pPr marL="0" indent="0">
              <a:buNone/>
            </a:pPr>
            <a:r>
              <a:rPr lang="en-GB" sz="1400" dirty="0">
                <a:solidFill>
                  <a:srgbClr val="7030A0"/>
                </a:solidFill>
                <a:latin typeface="Nunito Sans" panose="00000500000000000000" pitchFamily="2" charset="0"/>
              </a:rPr>
              <a:t>look like ours?  </a:t>
            </a:r>
          </a:p>
          <a:p>
            <a:pPr marL="0" indent="0">
              <a:buNone/>
            </a:pPr>
            <a:endParaRPr lang="en-GB" sz="1400" dirty="0">
              <a:solidFill>
                <a:srgbClr val="7030A0"/>
              </a:solidFill>
              <a:latin typeface="Nunito Sans" panose="00000500000000000000" pitchFamily="2" charset="0"/>
            </a:endParaRPr>
          </a:p>
          <a:p>
            <a:pPr marL="0" indent="0">
              <a:buNone/>
            </a:pPr>
            <a:r>
              <a:rPr lang="en-GB" sz="1400" dirty="0">
                <a:solidFill>
                  <a:srgbClr val="7030A0"/>
                </a:solidFill>
                <a:latin typeface="Nunito Sans" panose="00000500000000000000" pitchFamily="2" charset="0"/>
              </a:rPr>
              <a:t>When you get your scarf, the first thing to do is put your name on it!!</a:t>
            </a:r>
          </a:p>
          <a:p>
            <a:pPr marL="0" indent="0">
              <a:buNone/>
            </a:pPr>
            <a:r>
              <a:rPr lang="en-GB" sz="1400" dirty="0">
                <a:solidFill>
                  <a:srgbClr val="7030A0"/>
                </a:solidFill>
                <a:latin typeface="Nunito Sans" panose="00000500000000000000" pitchFamily="2" charset="0"/>
              </a:rPr>
              <a:t>Then roll very tightly and iron it, it will keep this shape for years.                        </a:t>
            </a:r>
          </a:p>
        </p:txBody>
      </p:sp>
      <p:sp>
        <p:nvSpPr>
          <p:cNvPr id="4" name="TextBox 3">
            <a:extLst>
              <a:ext uri="{FF2B5EF4-FFF2-40B4-BE49-F238E27FC236}">
                <a16:creationId xmlns:a16="http://schemas.microsoft.com/office/drawing/2014/main" id="{3CA7E133-032C-469A-BE65-6ECD7D7188D2}"/>
              </a:ext>
            </a:extLst>
          </p:cNvPr>
          <p:cNvSpPr txBox="1"/>
          <p:nvPr/>
        </p:nvSpPr>
        <p:spPr>
          <a:xfrm>
            <a:off x="8904303" y="2290439"/>
            <a:ext cx="184731" cy="369332"/>
          </a:xfrm>
          <a:prstGeom prst="rect">
            <a:avLst/>
          </a:prstGeom>
          <a:noFill/>
        </p:spPr>
        <p:txBody>
          <a:bodyPr wrap="square" rtlCol="0">
            <a:spAutoFit/>
          </a:bodyPr>
          <a:lstStyle/>
          <a:p>
            <a:endParaRPr lang="en-GB" dirty="0"/>
          </a:p>
        </p:txBody>
      </p:sp>
      <p:sp>
        <p:nvSpPr>
          <p:cNvPr id="5" name="TextBox 4">
            <a:extLst>
              <a:ext uri="{FF2B5EF4-FFF2-40B4-BE49-F238E27FC236}">
                <a16:creationId xmlns:a16="http://schemas.microsoft.com/office/drawing/2014/main" id="{1D7267B9-0D79-494F-8787-9092D654BE7A}"/>
              </a:ext>
            </a:extLst>
          </p:cNvPr>
          <p:cNvSpPr txBox="1"/>
          <p:nvPr/>
        </p:nvSpPr>
        <p:spPr>
          <a:xfrm>
            <a:off x="7883371" y="1003174"/>
            <a:ext cx="4163627" cy="923330"/>
          </a:xfrm>
          <a:prstGeom prst="rect">
            <a:avLst/>
          </a:prstGeom>
          <a:noFill/>
        </p:spPr>
        <p:txBody>
          <a:bodyPr wrap="square" rtlCol="0">
            <a:spAutoFit/>
          </a:bodyPr>
          <a:lstStyle/>
          <a:p>
            <a:pPr marL="0" indent="0" algn="ctr">
              <a:buNone/>
            </a:pPr>
            <a:r>
              <a:rPr lang="en-GB" sz="1800" b="1" dirty="0">
                <a:solidFill>
                  <a:srgbClr val="7030A0"/>
                </a:solidFill>
                <a:latin typeface="Nunito Sans" panose="00000500000000000000" pitchFamily="2" charset="0"/>
              </a:rPr>
              <a:t>Most Scout Groups has it’s own logo</a:t>
            </a:r>
          </a:p>
          <a:p>
            <a:pPr marL="0" indent="0" algn="ctr">
              <a:buNone/>
            </a:pPr>
            <a:r>
              <a:rPr lang="en-GB" b="1" dirty="0">
                <a:solidFill>
                  <a:srgbClr val="7030A0"/>
                </a:solidFill>
                <a:latin typeface="Nunito Sans" panose="00000500000000000000" pitchFamily="2" charset="0"/>
              </a:rPr>
              <a:t>this is on the back of our scarf</a:t>
            </a:r>
            <a:endParaRPr lang="en-GB" sz="1800" b="1" dirty="0">
              <a:solidFill>
                <a:srgbClr val="7030A0"/>
              </a:solidFill>
              <a:latin typeface="Nunito Sans" panose="00000500000000000000" pitchFamily="2" charset="0"/>
            </a:endParaRPr>
          </a:p>
          <a:p>
            <a:pPr marL="0" indent="0">
              <a:buNone/>
            </a:pPr>
            <a:endParaRPr lang="en-GB" sz="400" b="1" dirty="0">
              <a:solidFill>
                <a:srgbClr val="7030A0"/>
              </a:solidFill>
              <a:latin typeface="Nunito Sans" panose="00000500000000000000" pitchFamily="2" charset="0"/>
            </a:endParaRPr>
          </a:p>
          <a:p>
            <a:pPr marL="0" indent="0" algn="ctr">
              <a:buNone/>
            </a:pPr>
            <a:r>
              <a:rPr lang="en-GB" sz="1400" dirty="0">
                <a:solidFill>
                  <a:srgbClr val="7030A0"/>
                </a:solidFill>
                <a:latin typeface="Nunito Sans" panose="00000500000000000000" pitchFamily="2" charset="0"/>
              </a:rPr>
              <a:t>Can you draw ours?</a:t>
            </a:r>
          </a:p>
        </p:txBody>
      </p:sp>
      <p:sp>
        <p:nvSpPr>
          <p:cNvPr id="7" name="TextBox 6">
            <a:extLst>
              <a:ext uri="{FF2B5EF4-FFF2-40B4-BE49-F238E27FC236}">
                <a16:creationId xmlns:a16="http://schemas.microsoft.com/office/drawing/2014/main" id="{68685A30-59F0-412B-9394-3E58F9183F5E}"/>
              </a:ext>
            </a:extLst>
          </p:cNvPr>
          <p:cNvSpPr txBox="1"/>
          <p:nvPr/>
        </p:nvSpPr>
        <p:spPr>
          <a:xfrm>
            <a:off x="9045864" y="2052751"/>
            <a:ext cx="2049998" cy="2333413"/>
          </a:xfrm>
          <a:prstGeom prst="rect">
            <a:avLst/>
          </a:prstGeom>
          <a:noFill/>
          <a:ln w="38100">
            <a:solidFill>
              <a:srgbClr val="7030A0"/>
            </a:solidFill>
          </a:ln>
        </p:spPr>
        <p:txBody>
          <a:bodyPr wrap="square" rtlCol="0">
            <a:spAutoFit/>
          </a:bodyPr>
          <a:lstStyle/>
          <a:p>
            <a:endParaRPr lang="en-GB" dirty="0"/>
          </a:p>
        </p:txBody>
      </p:sp>
      <p:sp>
        <p:nvSpPr>
          <p:cNvPr id="9" name="TextBox 8">
            <a:extLst>
              <a:ext uri="{FF2B5EF4-FFF2-40B4-BE49-F238E27FC236}">
                <a16:creationId xmlns:a16="http://schemas.microsoft.com/office/drawing/2014/main" id="{9C802993-6497-4270-9DBE-B95AF526FA49}"/>
              </a:ext>
            </a:extLst>
          </p:cNvPr>
          <p:cNvSpPr txBox="1"/>
          <p:nvPr/>
        </p:nvSpPr>
        <p:spPr>
          <a:xfrm>
            <a:off x="7279469" y="5317722"/>
            <a:ext cx="4615869" cy="658427"/>
          </a:xfrm>
          <a:prstGeom prst="rect">
            <a:avLst/>
          </a:prstGeom>
          <a:noFill/>
          <a:ln w="38100">
            <a:solidFill>
              <a:srgbClr val="7030A0"/>
            </a:solidFill>
          </a:ln>
        </p:spPr>
        <p:txBody>
          <a:bodyPr wrap="square" rtlCol="0">
            <a:spAutoFit/>
          </a:bodyPr>
          <a:lstStyle/>
          <a:p>
            <a:endParaRPr lang="en-GB" dirty="0"/>
          </a:p>
        </p:txBody>
      </p:sp>
      <p:sp>
        <p:nvSpPr>
          <p:cNvPr id="10" name="TextBox 9">
            <a:extLst>
              <a:ext uri="{FF2B5EF4-FFF2-40B4-BE49-F238E27FC236}">
                <a16:creationId xmlns:a16="http://schemas.microsoft.com/office/drawing/2014/main" id="{A3E4A657-677A-423D-9C25-5CEE88E6D325}"/>
              </a:ext>
            </a:extLst>
          </p:cNvPr>
          <p:cNvSpPr txBox="1"/>
          <p:nvPr/>
        </p:nvSpPr>
        <p:spPr>
          <a:xfrm>
            <a:off x="7039992" y="4492104"/>
            <a:ext cx="5007006" cy="769441"/>
          </a:xfrm>
          <a:prstGeom prst="rect">
            <a:avLst/>
          </a:prstGeom>
          <a:noFill/>
        </p:spPr>
        <p:txBody>
          <a:bodyPr wrap="square" rtlCol="0">
            <a:spAutoFit/>
          </a:bodyPr>
          <a:lstStyle/>
          <a:p>
            <a:pPr algn="ctr"/>
            <a:r>
              <a:rPr lang="en-GB" b="1" dirty="0">
                <a:solidFill>
                  <a:srgbClr val="7030A0"/>
                </a:solidFill>
                <a:latin typeface="Nunito Sans" panose="00000500000000000000" pitchFamily="2" charset="0"/>
              </a:rPr>
              <a:t>Each Scout Group has it’s own name tape.</a:t>
            </a:r>
          </a:p>
          <a:p>
            <a:pPr algn="ctr"/>
            <a:endParaRPr lang="en-GB" sz="800" dirty="0">
              <a:solidFill>
                <a:srgbClr val="7030A0"/>
              </a:solidFill>
              <a:latin typeface="Nunito Sans" panose="00000500000000000000" pitchFamily="2" charset="0"/>
            </a:endParaRPr>
          </a:p>
          <a:p>
            <a:pPr algn="ctr"/>
            <a:r>
              <a:rPr lang="en-GB" dirty="0">
                <a:solidFill>
                  <a:srgbClr val="7030A0"/>
                </a:solidFill>
                <a:latin typeface="Nunito Sans" panose="00000500000000000000" pitchFamily="2" charset="0"/>
              </a:rPr>
              <a:t>What does our say?</a:t>
            </a:r>
          </a:p>
        </p:txBody>
      </p:sp>
      <p:sp>
        <p:nvSpPr>
          <p:cNvPr id="11" name="Isosceles Triangle 10">
            <a:extLst>
              <a:ext uri="{FF2B5EF4-FFF2-40B4-BE49-F238E27FC236}">
                <a16:creationId xmlns:a16="http://schemas.microsoft.com/office/drawing/2014/main" id="{80A4F8E0-A337-449E-9F14-DF5A335D10EB}"/>
              </a:ext>
            </a:extLst>
          </p:cNvPr>
          <p:cNvSpPr/>
          <p:nvPr/>
        </p:nvSpPr>
        <p:spPr>
          <a:xfrm rot="10800000">
            <a:off x="426128" y="1396191"/>
            <a:ext cx="6471347" cy="2927230"/>
          </a:xfrm>
          <a:prstGeom prst="triangle">
            <a:avLst>
              <a:gd name="adj" fmla="val 49794"/>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3894CDDE-AC32-41B2-8CF4-F70D5EDEDAE9}"/>
              </a:ext>
            </a:extLst>
          </p:cNvPr>
          <p:cNvSpPr txBox="1"/>
          <p:nvPr/>
        </p:nvSpPr>
        <p:spPr>
          <a:xfrm>
            <a:off x="2672991" y="6126956"/>
            <a:ext cx="7548164" cy="615553"/>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Signed by …………………………………….</a:t>
            </a:r>
          </a:p>
          <a:p>
            <a:endParaRPr lang="en-GB" sz="800" dirty="0"/>
          </a:p>
        </p:txBody>
      </p:sp>
    </p:spTree>
    <p:extLst>
      <p:ext uri="{BB962C8B-B14F-4D97-AF65-F5344CB8AC3E}">
        <p14:creationId xmlns:p14="http://schemas.microsoft.com/office/powerpoint/2010/main" val="168860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896E-1576-4F41-A9D9-CBB8395C24E2}"/>
              </a:ext>
            </a:extLst>
          </p:cNvPr>
          <p:cNvSpPr>
            <a:spLocks noGrp="1"/>
          </p:cNvSpPr>
          <p:nvPr>
            <p:ph type="title"/>
          </p:nvPr>
        </p:nvSpPr>
        <p:spPr>
          <a:xfrm>
            <a:off x="838200" y="1"/>
            <a:ext cx="10515600" cy="914399"/>
          </a:xfrm>
        </p:spPr>
        <p:txBody>
          <a:bodyPr>
            <a:normAutofit/>
          </a:bodyPr>
          <a:lstStyle/>
          <a:p>
            <a:pPr algn="ctr"/>
            <a:r>
              <a:rPr lang="en-GB" b="1" u="sng" dirty="0">
                <a:solidFill>
                  <a:srgbClr val="7030A0"/>
                </a:solidFill>
                <a:latin typeface="Nunito Sans" panose="00000500000000000000" pitchFamily="2" charset="0"/>
              </a:rPr>
              <a:t>5 : THE WORLDWIDE FAMILY</a:t>
            </a:r>
          </a:p>
        </p:txBody>
      </p:sp>
      <p:sp>
        <p:nvSpPr>
          <p:cNvPr id="3" name="TextBox 2">
            <a:extLst>
              <a:ext uri="{FF2B5EF4-FFF2-40B4-BE49-F238E27FC236}">
                <a16:creationId xmlns:a16="http://schemas.microsoft.com/office/drawing/2014/main" id="{6AFC2521-F3DB-4B77-AA8A-703E4A752307}"/>
              </a:ext>
            </a:extLst>
          </p:cNvPr>
          <p:cNvSpPr txBox="1"/>
          <p:nvPr/>
        </p:nvSpPr>
        <p:spPr>
          <a:xfrm>
            <a:off x="335280" y="828681"/>
            <a:ext cx="3200400" cy="1938992"/>
          </a:xfrm>
          <a:prstGeom prst="rect">
            <a:avLst/>
          </a:prstGeom>
          <a:noFill/>
        </p:spPr>
        <p:txBody>
          <a:bodyPr wrap="square" rtlCol="0">
            <a:spAutoFit/>
          </a:bodyPr>
          <a:lstStyle/>
          <a:p>
            <a:pPr algn="ctr"/>
            <a:r>
              <a:rPr lang="en-GB" b="1" dirty="0">
                <a:solidFill>
                  <a:srgbClr val="7030A0"/>
                </a:solidFill>
                <a:latin typeface="Nunito Sans" panose="00000500000000000000" pitchFamily="2" charset="0"/>
              </a:rPr>
              <a:t>The Scout Group is part of a Scout District</a:t>
            </a:r>
          </a:p>
          <a:p>
            <a:pPr algn="ctr"/>
            <a:endParaRPr lang="en-GB" sz="800" b="1" dirty="0">
              <a:solidFill>
                <a:srgbClr val="7030A0"/>
              </a:solidFill>
              <a:latin typeface="Nunito Sans" panose="00000500000000000000" pitchFamily="2" charset="0"/>
            </a:endParaRPr>
          </a:p>
          <a:p>
            <a:pPr algn="ctr"/>
            <a:r>
              <a:rPr lang="en-GB" sz="1200" dirty="0">
                <a:solidFill>
                  <a:srgbClr val="7030A0"/>
                </a:solidFill>
                <a:latin typeface="Nunito Sans" panose="00000500000000000000" pitchFamily="2" charset="0"/>
              </a:rPr>
              <a:t>The Beaver Scouts from the District sometimes meet together for activities.</a:t>
            </a:r>
          </a:p>
          <a:p>
            <a:pPr algn="ctr"/>
            <a:endParaRPr lang="en-GB" sz="800" dirty="0">
              <a:solidFill>
                <a:srgbClr val="7030A0"/>
              </a:solidFill>
              <a:latin typeface="Nunito Sans" panose="00000500000000000000" pitchFamily="2" charset="0"/>
            </a:endParaRPr>
          </a:p>
          <a:p>
            <a:pPr algn="ctr"/>
            <a:r>
              <a:rPr lang="en-GB" sz="1200" dirty="0">
                <a:solidFill>
                  <a:srgbClr val="7030A0"/>
                </a:solidFill>
                <a:latin typeface="Nunito Sans" panose="00000500000000000000" pitchFamily="2" charset="0"/>
              </a:rPr>
              <a:t>Our District is called REN (Ruislip Eastcote Northwood </a:t>
            </a:r>
          </a:p>
          <a:p>
            <a:pPr algn="ctr"/>
            <a:endParaRPr lang="en-GB" sz="800" dirty="0">
              <a:solidFill>
                <a:srgbClr val="7030A0"/>
              </a:solidFill>
              <a:latin typeface="Nunito Sans" panose="00000500000000000000" pitchFamily="2" charset="0"/>
            </a:endParaRPr>
          </a:p>
          <a:p>
            <a:pPr algn="ctr"/>
            <a:r>
              <a:rPr lang="en-GB" sz="1200" dirty="0">
                <a:solidFill>
                  <a:srgbClr val="7030A0"/>
                </a:solidFill>
                <a:latin typeface="Nunito Sans" panose="00000500000000000000" pitchFamily="2" charset="0"/>
              </a:rPr>
              <a:t>Can you draw the District Badge?</a:t>
            </a:r>
          </a:p>
        </p:txBody>
      </p:sp>
      <p:sp>
        <p:nvSpPr>
          <p:cNvPr id="10" name="TextBox 9">
            <a:extLst>
              <a:ext uri="{FF2B5EF4-FFF2-40B4-BE49-F238E27FC236}">
                <a16:creationId xmlns:a16="http://schemas.microsoft.com/office/drawing/2014/main" id="{64EECE48-20D9-40AB-B4E2-DC84609951D5}"/>
              </a:ext>
            </a:extLst>
          </p:cNvPr>
          <p:cNvSpPr txBox="1"/>
          <p:nvPr/>
        </p:nvSpPr>
        <p:spPr>
          <a:xfrm>
            <a:off x="2495438" y="6029298"/>
            <a:ext cx="7548164" cy="615553"/>
          </a:xfrm>
          <a:prstGeom prst="rect">
            <a:avLst/>
          </a:prstGeom>
          <a:noFill/>
          <a:ln w="38100">
            <a:solidFill>
              <a:srgbClr val="7030A0"/>
            </a:solidFill>
          </a:ln>
        </p:spPr>
        <p:txBody>
          <a:bodyPr wrap="square" rtlCol="0" anchor="ctr">
            <a:spAutoFit/>
          </a:bodyPr>
          <a:lstStyle/>
          <a:p>
            <a:endParaRPr lang="en-GB" sz="400" dirty="0">
              <a:solidFill>
                <a:srgbClr val="7030A0"/>
              </a:solidFill>
              <a:latin typeface="Nunito Sans" panose="00000500000000000000" pitchFamily="2" charset="0"/>
            </a:endParaRPr>
          </a:p>
          <a:p>
            <a:endParaRPr lang="en-GB" sz="400" dirty="0">
              <a:solidFill>
                <a:srgbClr val="7030A0"/>
              </a:solidFill>
              <a:latin typeface="Nunito Sans" panose="00000500000000000000" pitchFamily="2" charset="0"/>
            </a:endParaRPr>
          </a:p>
          <a:p>
            <a:r>
              <a:rPr lang="en-GB" sz="1800" dirty="0">
                <a:solidFill>
                  <a:srgbClr val="7030A0"/>
                </a:solidFill>
                <a:latin typeface="Nunito Sans" panose="00000500000000000000" pitchFamily="2" charset="0"/>
              </a:rPr>
              <a:t>Completed on………………………………..        Signed by …………………………………….</a:t>
            </a:r>
          </a:p>
          <a:p>
            <a:endParaRPr lang="en-GB" sz="800" dirty="0"/>
          </a:p>
        </p:txBody>
      </p:sp>
      <p:sp>
        <p:nvSpPr>
          <p:cNvPr id="7" name="TextBox 6">
            <a:extLst>
              <a:ext uri="{FF2B5EF4-FFF2-40B4-BE49-F238E27FC236}">
                <a16:creationId xmlns:a16="http://schemas.microsoft.com/office/drawing/2014/main" id="{D9C83132-4635-48F4-8BEB-A50E32D25E7A}"/>
              </a:ext>
            </a:extLst>
          </p:cNvPr>
          <p:cNvSpPr txBox="1"/>
          <p:nvPr/>
        </p:nvSpPr>
        <p:spPr>
          <a:xfrm>
            <a:off x="4208017" y="807863"/>
            <a:ext cx="3522734" cy="1754326"/>
          </a:xfrm>
          <a:prstGeom prst="rect">
            <a:avLst/>
          </a:prstGeom>
          <a:noFill/>
        </p:spPr>
        <p:txBody>
          <a:bodyPr wrap="square" rtlCol="0">
            <a:spAutoFit/>
          </a:bodyPr>
          <a:lstStyle/>
          <a:p>
            <a:pPr algn="ctr"/>
            <a:r>
              <a:rPr lang="en-GB" b="1" dirty="0">
                <a:solidFill>
                  <a:srgbClr val="7030A0"/>
                </a:solidFill>
                <a:latin typeface="Nunito Sans" panose="00000500000000000000" pitchFamily="2" charset="0"/>
              </a:rPr>
              <a:t>The Scout District is part of a Scout County</a:t>
            </a:r>
          </a:p>
          <a:p>
            <a:pPr algn="ctr"/>
            <a:endParaRPr lang="en-GB" sz="800" b="1" dirty="0">
              <a:solidFill>
                <a:srgbClr val="7030A0"/>
              </a:solidFill>
              <a:latin typeface="Nunito Sans" panose="00000500000000000000" pitchFamily="2" charset="0"/>
            </a:endParaRPr>
          </a:p>
          <a:p>
            <a:pPr algn="ctr"/>
            <a:r>
              <a:rPr lang="en-GB" sz="1400" dirty="0">
                <a:solidFill>
                  <a:srgbClr val="7030A0"/>
                </a:solidFill>
                <a:latin typeface="Nunito Sans" panose="00000500000000000000" pitchFamily="2" charset="0"/>
              </a:rPr>
              <a:t>The county our group is in is GLMW Greater London North West</a:t>
            </a:r>
          </a:p>
          <a:p>
            <a:pPr algn="ctr"/>
            <a:endParaRPr lang="en-GB" sz="800" dirty="0">
              <a:solidFill>
                <a:srgbClr val="7030A0"/>
              </a:solidFill>
              <a:latin typeface="Nunito Sans" panose="00000500000000000000" pitchFamily="2" charset="0"/>
            </a:endParaRPr>
          </a:p>
          <a:p>
            <a:pPr algn="ctr"/>
            <a:r>
              <a:rPr lang="en-GB" sz="1400" dirty="0">
                <a:solidFill>
                  <a:srgbClr val="7030A0"/>
                </a:solidFill>
                <a:latin typeface="Nunito Sans" panose="00000500000000000000" pitchFamily="2" charset="0"/>
              </a:rPr>
              <a:t>Can you draw the County Badge?</a:t>
            </a:r>
          </a:p>
          <a:p>
            <a:pPr algn="ctr"/>
            <a:endParaRPr lang="en-GB" sz="1400" dirty="0">
              <a:solidFill>
                <a:srgbClr val="7030A0"/>
              </a:solidFill>
              <a:latin typeface="Nunito Sans" panose="00000500000000000000" pitchFamily="2" charset="0"/>
            </a:endParaRPr>
          </a:p>
        </p:txBody>
      </p:sp>
      <p:sp>
        <p:nvSpPr>
          <p:cNvPr id="8" name="TextBox 7">
            <a:extLst>
              <a:ext uri="{FF2B5EF4-FFF2-40B4-BE49-F238E27FC236}">
                <a16:creationId xmlns:a16="http://schemas.microsoft.com/office/drawing/2014/main" id="{795BCC8F-B244-4010-9C8E-98E3DCD7738F}"/>
              </a:ext>
            </a:extLst>
          </p:cNvPr>
          <p:cNvSpPr txBox="1"/>
          <p:nvPr/>
        </p:nvSpPr>
        <p:spPr>
          <a:xfrm>
            <a:off x="7998781" y="791594"/>
            <a:ext cx="3857939" cy="2462213"/>
          </a:xfrm>
          <a:prstGeom prst="rect">
            <a:avLst/>
          </a:prstGeom>
          <a:noFill/>
        </p:spPr>
        <p:txBody>
          <a:bodyPr wrap="square" rtlCol="0">
            <a:spAutoFit/>
          </a:bodyPr>
          <a:lstStyle/>
          <a:p>
            <a:pPr algn="ctr"/>
            <a:r>
              <a:rPr lang="en-GB" b="1" dirty="0">
                <a:solidFill>
                  <a:srgbClr val="7030A0"/>
                </a:solidFill>
                <a:latin typeface="Nunito Sans" panose="00000500000000000000" pitchFamily="2" charset="0"/>
              </a:rPr>
              <a:t>Every Scout makes a promise before receiving the Membership Award or World Badge.</a:t>
            </a:r>
          </a:p>
          <a:p>
            <a:pPr algn="ctr"/>
            <a:endParaRPr lang="en-GB" sz="800" b="1" dirty="0">
              <a:solidFill>
                <a:srgbClr val="7030A0"/>
              </a:solidFill>
              <a:latin typeface="Nunito Sans" panose="00000500000000000000" pitchFamily="2" charset="0"/>
            </a:endParaRPr>
          </a:p>
          <a:p>
            <a:pPr algn="ctr"/>
            <a:r>
              <a:rPr lang="en-GB" sz="1400" dirty="0">
                <a:solidFill>
                  <a:srgbClr val="7030A0"/>
                </a:solidFill>
                <a:latin typeface="Nunito Sans" panose="00000500000000000000" pitchFamily="2" charset="0"/>
              </a:rPr>
              <a:t>This signifies you are a member of the Worldwide family of Scouts</a:t>
            </a:r>
          </a:p>
          <a:p>
            <a:pPr algn="ctr"/>
            <a:endParaRPr lang="en-GB" sz="800" dirty="0">
              <a:solidFill>
                <a:srgbClr val="7030A0"/>
              </a:solidFill>
              <a:latin typeface="Nunito Sans" panose="00000500000000000000" pitchFamily="2" charset="0"/>
            </a:endParaRPr>
          </a:p>
          <a:p>
            <a:pPr algn="ctr"/>
            <a:r>
              <a:rPr lang="en-GB" sz="1400" dirty="0">
                <a:solidFill>
                  <a:srgbClr val="7030A0"/>
                </a:solidFill>
                <a:latin typeface="Nunito Sans" panose="00000500000000000000" pitchFamily="2" charset="0"/>
              </a:rPr>
              <a:t>Can you draw this Badge?</a:t>
            </a:r>
          </a:p>
          <a:p>
            <a:pPr algn="ctr"/>
            <a:endParaRPr lang="en-GB" b="1" dirty="0">
              <a:solidFill>
                <a:srgbClr val="7030A0"/>
              </a:solidFill>
              <a:latin typeface="Nunito Sans" panose="00000500000000000000" pitchFamily="2" charset="0"/>
            </a:endParaRPr>
          </a:p>
          <a:p>
            <a:pPr algn="ctr"/>
            <a:endParaRPr lang="en-GB" b="1" dirty="0">
              <a:latin typeface="Nunito Sans" panose="00000500000000000000" pitchFamily="2" charset="0"/>
            </a:endParaRPr>
          </a:p>
        </p:txBody>
      </p:sp>
      <p:sp>
        <p:nvSpPr>
          <p:cNvPr id="13" name="TextBox 12">
            <a:extLst>
              <a:ext uri="{FF2B5EF4-FFF2-40B4-BE49-F238E27FC236}">
                <a16:creationId xmlns:a16="http://schemas.microsoft.com/office/drawing/2014/main" id="{820C1700-78DA-4966-B5F0-E0EDBCB0179F}"/>
              </a:ext>
            </a:extLst>
          </p:cNvPr>
          <p:cNvSpPr txBox="1"/>
          <p:nvPr/>
        </p:nvSpPr>
        <p:spPr>
          <a:xfrm>
            <a:off x="838200" y="2915968"/>
            <a:ext cx="2180208" cy="2862322"/>
          </a:xfrm>
          <a:prstGeom prst="rect">
            <a:avLst/>
          </a:prstGeom>
          <a:noFill/>
          <a:ln w="38100">
            <a:solidFill>
              <a:srgbClr val="7030A0"/>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7" name="TextBox 16">
            <a:extLst>
              <a:ext uri="{FF2B5EF4-FFF2-40B4-BE49-F238E27FC236}">
                <a16:creationId xmlns:a16="http://schemas.microsoft.com/office/drawing/2014/main" id="{989561AA-2B94-4540-81F0-B96871978986}"/>
              </a:ext>
            </a:extLst>
          </p:cNvPr>
          <p:cNvSpPr txBox="1"/>
          <p:nvPr/>
        </p:nvSpPr>
        <p:spPr>
          <a:xfrm>
            <a:off x="4816889" y="2908564"/>
            <a:ext cx="2180208" cy="2862322"/>
          </a:xfrm>
          <a:prstGeom prst="rect">
            <a:avLst/>
          </a:prstGeom>
          <a:noFill/>
          <a:ln w="38100">
            <a:solidFill>
              <a:srgbClr val="7030A0"/>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8" name="Oval 17">
            <a:extLst>
              <a:ext uri="{FF2B5EF4-FFF2-40B4-BE49-F238E27FC236}">
                <a16:creationId xmlns:a16="http://schemas.microsoft.com/office/drawing/2014/main" id="{307E6E1B-97B3-41A6-BF09-38E07D8CE4BB}"/>
              </a:ext>
            </a:extLst>
          </p:cNvPr>
          <p:cNvSpPr/>
          <p:nvPr/>
        </p:nvSpPr>
        <p:spPr>
          <a:xfrm>
            <a:off x="8795578" y="2915967"/>
            <a:ext cx="2751204" cy="2765741"/>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355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B62A-0939-4E21-B1DC-7BD63D600CC9}"/>
              </a:ext>
            </a:extLst>
          </p:cNvPr>
          <p:cNvSpPr>
            <a:spLocks noGrp="1"/>
          </p:cNvSpPr>
          <p:nvPr>
            <p:ph type="title"/>
          </p:nvPr>
        </p:nvSpPr>
        <p:spPr/>
        <p:txBody>
          <a:bodyPr>
            <a:normAutofit fontScale="90000"/>
          </a:bodyPr>
          <a:lstStyle/>
          <a:p>
            <a:pPr algn="ctr"/>
            <a:r>
              <a:rPr lang="en-GB" b="1" dirty="0">
                <a:solidFill>
                  <a:srgbClr val="7030A0"/>
                </a:solidFill>
                <a:latin typeface="Nunito Sans" panose="00000500000000000000" pitchFamily="2" charset="0"/>
              </a:rPr>
              <a:t>Congratulations you can know become a Beaver</a:t>
            </a:r>
            <a:br>
              <a:rPr lang="en-GB" b="1" dirty="0">
                <a:solidFill>
                  <a:srgbClr val="7030A0"/>
                </a:solidFill>
                <a:latin typeface="Nunito Sans" panose="00000500000000000000" pitchFamily="2" charset="0"/>
              </a:rPr>
            </a:br>
            <a:r>
              <a:rPr lang="en-GB" b="1" dirty="0">
                <a:solidFill>
                  <a:srgbClr val="7030A0"/>
                </a:solidFill>
                <a:latin typeface="Nunito Sans" panose="00000500000000000000" pitchFamily="2" charset="0"/>
              </a:rPr>
              <a:t>at 6</a:t>
            </a:r>
            <a:r>
              <a:rPr lang="en-GB" b="1" baseline="30000" dirty="0">
                <a:solidFill>
                  <a:srgbClr val="7030A0"/>
                </a:solidFill>
                <a:latin typeface="Nunito Sans" panose="00000500000000000000" pitchFamily="2" charset="0"/>
              </a:rPr>
              <a:t>th</a:t>
            </a:r>
            <a:r>
              <a:rPr lang="en-GB" b="1" dirty="0">
                <a:solidFill>
                  <a:srgbClr val="7030A0"/>
                </a:solidFill>
                <a:latin typeface="Nunito Sans" panose="00000500000000000000" pitchFamily="2" charset="0"/>
              </a:rPr>
              <a:t> Northwood</a:t>
            </a:r>
          </a:p>
        </p:txBody>
      </p:sp>
      <p:pic>
        <p:nvPicPr>
          <p:cNvPr id="4" name="Picture 3" descr="A picture containing text, clipart, sign&#10;&#10;Description automatically generated">
            <a:extLst>
              <a:ext uri="{FF2B5EF4-FFF2-40B4-BE49-F238E27FC236}">
                <a16:creationId xmlns:a16="http://schemas.microsoft.com/office/drawing/2014/main" id="{953B2039-2C54-4B89-9A4B-0A55C490A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28" y="2512074"/>
            <a:ext cx="2088967" cy="2654730"/>
          </a:xfrm>
          <a:prstGeom prst="rect">
            <a:avLst/>
          </a:prstGeom>
        </p:spPr>
      </p:pic>
      <p:pic>
        <p:nvPicPr>
          <p:cNvPr id="6" name="Picture 5" descr="A picture containing text, clock, watch&#10;&#10;Description automatically generated">
            <a:extLst>
              <a:ext uri="{FF2B5EF4-FFF2-40B4-BE49-F238E27FC236}">
                <a16:creationId xmlns:a16="http://schemas.microsoft.com/office/drawing/2014/main" id="{3BD14F8A-ADEF-46B2-B1CA-75AB2FC15C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377" y="2738455"/>
            <a:ext cx="2040976" cy="2348144"/>
          </a:xfrm>
          <a:prstGeom prst="rect">
            <a:avLst/>
          </a:prstGeom>
        </p:spPr>
      </p:pic>
      <p:pic>
        <p:nvPicPr>
          <p:cNvPr id="8" name="Picture 7" descr="Logo&#10;&#10;Description automatically generated">
            <a:extLst>
              <a:ext uri="{FF2B5EF4-FFF2-40B4-BE49-F238E27FC236}">
                <a16:creationId xmlns:a16="http://schemas.microsoft.com/office/drawing/2014/main" id="{DA672F19-59C6-4F19-AA63-43246625A2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9135" y="2512074"/>
            <a:ext cx="2798229" cy="2654730"/>
          </a:xfrm>
          <a:prstGeom prst="rect">
            <a:avLst/>
          </a:prstGeom>
        </p:spPr>
      </p:pic>
      <p:pic>
        <p:nvPicPr>
          <p:cNvPr id="12" name="Picture 11" descr="Logo, icon&#10;&#10;Description automatically generated">
            <a:extLst>
              <a:ext uri="{FF2B5EF4-FFF2-40B4-BE49-F238E27FC236}">
                <a16:creationId xmlns:a16="http://schemas.microsoft.com/office/drawing/2014/main" id="{D546DB9D-9E93-43C4-A2EC-FE7ED9429B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36451" y="2581961"/>
            <a:ext cx="2369921" cy="2369921"/>
          </a:xfrm>
          <a:prstGeom prst="rect">
            <a:avLst/>
          </a:prstGeom>
        </p:spPr>
      </p:pic>
    </p:spTree>
    <p:extLst>
      <p:ext uri="{BB962C8B-B14F-4D97-AF65-F5344CB8AC3E}">
        <p14:creationId xmlns:p14="http://schemas.microsoft.com/office/powerpoint/2010/main" val="3587507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784</Words>
  <Application>Microsoft Office PowerPoint</Application>
  <PresentationFormat>Widescreen</PresentationFormat>
  <Paragraphs>194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Nunito Sans</vt:lpstr>
      <vt:lpstr>Office Theme</vt:lpstr>
      <vt:lpstr>THE BEAVER SCOUT MEMBERSHIP AWARD ACTIVITY PACK</vt:lpstr>
      <vt:lpstr>Before you can make your Beaver Scout Promise and wear your Group Scarf there are a few things that you will need to do.</vt:lpstr>
      <vt:lpstr>1 : THE COLONY</vt:lpstr>
      <vt:lpstr>2 : THE BEAVER PROMISE</vt:lpstr>
      <vt:lpstr>PowerPoint Presentation</vt:lpstr>
      <vt:lpstr>5 : THE GROUP</vt:lpstr>
      <vt:lpstr>5 : THE WORLDWIDE FAMILY</vt:lpstr>
      <vt:lpstr>Congratulations you can know become a Beaver at 6th Northwood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BEAVER SCOUT MEMBERSHIP AWARD ACTIVITY PACK</dc:title>
  <dc:creator>Julian Greer</dc:creator>
  <cp:lastModifiedBy>Julian Greer</cp:lastModifiedBy>
  <cp:revision>32</cp:revision>
  <dcterms:created xsi:type="dcterms:W3CDTF">2020-10-29T11:53:45Z</dcterms:created>
  <dcterms:modified xsi:type="dcterms:W3CDTF">2021-01-06T13:15:01Z</dcterms:modified>
</cp:coreProperties>
</file>