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43"/>
    <p:restoredTop sz="96327"/>
  </p:normalViewPr>
  <p:slideViewPr>
    <p:cSldViewPr snapToGrid="0" snapToObjects="1">
      <p:cViewPr varScale="1">
        <p:scale>
          <a:sx n="68" d="100"/>
          <a:sy n="68" d="100"/>
        </p:scale>
        <p:origin x="4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1/28/2021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115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288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5461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45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1/28/2021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27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15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1/28/2021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168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1/28/2021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450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1/28/2021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732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1/28/2021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10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1/28/2021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233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98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2F176A-9349-4CD7-8042-59C0200C8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0904" y="-4078"/>
            <a:ext cx="4641096" cy="10565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E7FC24-D060-4D78-88BF-3C9F076E66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29" r="1" b="1"/>
          <a:stretch/>
        </p:blipFill>
        <p:spPr>
          <a:xfrm>
            <a:off x="20" y="1074544"/>
            <a:ext cx="7573364" cy="506986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E9A171F-91A7-42F8-B25C-E38B244E7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064738AB-B6BE-4867-889A-52CE4AC8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7" y="1095508"/>
            <a:ext cx="4606533" cy="50168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AA20EA-EB08-BF45-9B6D-48B9219BCB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73503" y="1709530"/>
            <a:ext cx="3754671" cy="2528515"/>
          </a:xfrm>
        </p:spPr>
        <p:txBody>
          <a:bodyPr anchor="b">
            <a:normAutofit/>
          </a:bodyPr>
          <a:lstStyle/>
          <a:p>
            <a:pPr>
              <a:lnSpc>
                <a:spcPct val="115000"/>
              </a:lnSpc>
            </a:pPr>
            <a:r>
              <a:rPr lang="en-US" sz="3300">
                <a:solidFill>
                  <a:schemeClr val="bg1"/>
                </a:solidFill>
              </a:rPr>
              <a:t>The World Scout Membership badge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548BB6-3E3B-D649-895C-E741A4EBB6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6915" y="4238046"/>
            <a:ext cx="3751260" cy="1741404"/>
          </a:xfrm>
        </p:spPr>
        <p:txBody>
          <a:bodyPr anchor="t">
            <a:normAutofit/>
          </a:bodyPr>
          <a:lstStyle/>
          <a:p>
            <a:pPr>
              <a:lnSpc>
                <a:spcPct val="140000"/>
              </a:lnSpc>
            </a:pPr>
            <a:r>
              <a:rPr lang="en-US" sz="1300" dirty="0">
                <a:solidFill>
                  <a:schemeClr val="bg1"/>
                </a:solidFill>
              </a:rPr>
              <a:t>Scouts from around the World wear the membership badge; but do we know what it means?</a:t>
            </a:r>
          </a:p>
          <a:p>
            <a:pPr>
              <a:lnSpc>
                <a:spcPct val="140000"/>
              </a:lnSpc>
            </a:pPr>
            <a:r>
              <a:rPr lang="en-US" sz="1300" dirty="0">
                <a:solidFill>
                  <a:schemeClr val="bg1"/>
                </a:solidFill>
              </a:rPr>
              <a:t>31 million people in 216 countries are members</a:t>
            </a:r>
          </a:p>
        </p:txBody>
      </p:sp>
      <p:sp>
        <p:nvSpPr>
          <p:cNvPr id="22" name="Rectangle 16">
            <a:extLst>
              <a:ext uri="{FF2B5EF4-FFF2-40B4-BE49-F238E27FC236}">
                <a16:creationId xmlns:a16="http://schemas.microsoft.com/office/drawing/2014/main" id="{57851D67-7085-40E2-B146-F91433A28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405"/>
            <a:ext cx="7534656" cy="734559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C969C2C-E7E3-4052-87D4-61E733EC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1459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478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64738AB-B6BE-4867-889A-52CE4AC8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8" y="0"/>
            <a:ext cx="4603482" cy="611240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7851D67-7085-40E2-B146-F91433A28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405"/>
            <a:ext cx="7534656" cy="71359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85AAE23-FCB6-4663-907C-0110B0FDC5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8" y="6167615"/>
            <a:ext cx="4603482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C969C2C-E7E3-4052-87D4-61E733EC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1459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EA1FF3-D7B7-D54C-95F9-3C9760AF7BA0}"/>
              </a:ext>
            </a:extLst>
          </p:cNvPr>
          <p:cNvSpPr txBox="1"/>
          <p:nvPr/>
        </p:nvSpPr>
        <p:spPr>
          <a:xfrm>
            <a:off x="7822096" y="681591"/>
            <a:ext cx="40154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The band around the arrowhead, what does this mean?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E89475E7-3DF3-3D4F-A006-F3E9DD68C6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020" y="476477"/>
            <a:ext cx="5397500" cy="53975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120D971-6DB0-324B-BB45-21BC466441F7}"/>
              </a:ext>
            </a:extLst>
          </p:cNvPr>
          <p:cNvSpPr txBox="1"/>
          <p:nvPr/>
        </p:nvSpPr>
        <p:spPr>
          <a:xfrm>
            <a:off x="8031892" y="2743694"/>
            <a:ext cx="38056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en-US" dirty="0"/>
              <a:t>It goes around the arrowhead to show that The Scouts are a Worldwide organisation</a:t>
            </a:r>
          </a:p>
          <a:p>
            <a:pPr marL="342900" indent="-342900">
              <a:buAutoNum type="alphaUcParenR"/>
            </a:pPr>
            <a:r>
              <a:rPr lang="en-US" dirty="0"/>
              <a:t>It means that we all act like Angels all the time</a:t>
            </a:r>
          </a:p>
          <a:p>
            <a:pPr marL="342900" indent="-342900">
              <a:buAutoNum type="alphaUcParenR"/>
            </a:pPr>
            <a:r>
              <a:rPr lang="en-US" dirty="0"/>
              <a:t>It indicates the bond of the family of Scouting</a:t>
            </a:r>
          </a:p>
          <a:p>
            <a:pPr marL="342900" indent="-342900">
              <a:buAutoNum type="alphaUcParenR"/>
            </a:pPr>
            <a:r>
              <a:rPr lang="en-US" dirty="0"/>
              <a:t>Because a triangle would look rubbish</a:t>
            </a:r>
          </a:p>
          <a:p>
            <a:pPr marL="342900" indent="-342900">
              <a:buAutoNum type="alphaUcParenR"/>
            </a:pPr>
            <a:endParaRPr lang="en-US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8DE51BB-2F55-5944-B1D5-B8DA5DB14E61}"/>
              </a:ext>
            </a:extLst>
          </p:cNvPr>
          <p:cNvCxnSpPr/>
          <p:nvPr/>
        </p:nvCxnSpPr>
        <p:spPr>
          <a:xfrm flipH="1">
            <a:off x="3744097" y="1124465"/>
            <a:ext cx="4287795" cy="216243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274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64738AB-B6BE-4867-889A-52CE4AC8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8" y="0"/>
            <a:ext cx="4603482" cy="611240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7851D67-7085-40E2-B146-F91433A28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405"/>
            <a:ext cx="7534656" cy="71359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85AAE23-FCB6-4663-907C-0110B0FDC5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8" y="6167615"/>
            <a:ext cx="4603482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C969C2C-E7E3-4052-87D4-61E733EC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1459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EA1FF3-D7B7-D54C-95F9-3C9760AF7BA0}"/>
              </a:ext>
            </a:extLst>
          </p:cNvPr>
          <p:cNvSpPr txBox="1"/>
          <p:nvPr/>
        </p:nvSpPr>
        <p:spPr>
          <a:xfrm>
            <a:off x="7822096" y="681591"/>
            <a:ext cx="40154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So, can you remember?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C12A44BC-53EA-144D-A68B-CC0548BB64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356" y="532542"/>
            <a:ext cx="5397500" cy="5397500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1B018FF-98AF-EF48-B3A2-CD69847DFFAA}"/>
              </a:ext>
            </a:extLst>
          </p:cNvPr>
          <p:cNvCxnSpPr/>
          <p:nvPr/>
        </p:nvCxnSpPr>
        <p:spPr>
          <a:xfrm flipH="1">
            <a:off x="5622324" y="1037968"/>
            <a:ext cx="2458995" cy="143338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A2B48EE-E9E6-D346-AB0C-590D33B778C8}"/>
              </a:ext>
            </a:extLst>
          </p:cNvPr>
          <p:cNvCxnSpPr/>
          <p:nvPr/>
        </p:nvCxnSpPr>
        <p:spPr>
          <a:xfrm flipH="1">
            <a:off x="4369905" y="927958"/>
            <a:ext cx="3575490" cy="54249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A603E02-8EA4-7343-9D03-A70F52BB2CE3}"/>
              </a:ext>
            </a:extLst>
          </p:cNvPr>
          <p:cNvCxnSpPr/>
          <p:nvPr/>
        </p:nvCxnSpPr>
        <p:spPr>
          <a:xfrm flipH="1">
            <a:off x="4028303" y="1938886"/>
            <a:ext cx="4143363" cy="294203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1E898DD-9079-A748-8053-8A75D14F26DA}"/>
              </a:ext>
            </a:extLst>
          </p:cNvPr>
          <p:cNvCxnSpPr/>
          <p:nvPr/>
        </p:nvCxnSpPr>
        <p:spPr>
          <a:xfrm flipH="1">
            <a:off x="3767328" y="1525668"/>
            <a:ext cx="4313991" cy="4914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91DFD51-2409-9B4D-93A2-76FFB8EEBEB3}"/>
              </a:ext>
            </a:extLst>
          </p:cNvPr>
          <p:cNvCxnSpPr/>
          <p:nvPr/>
        </p:nvCxnSpPr>
        <p:spPr>
          <a:xfrm flipH="1">
            <a:off x="3076832" y="1938884"/>
            <a:ext cx="1389752" cy="85558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171A81B-2DB7-3746-8D4E-8DBBF2FDE86B}"/>
              </a:ext>
            </a:extLst>
          </p:cNvPr>
          <p:cNvCxnSpPr/>
          <p:nvPr/>
        </p:nvCxnSpPr>
        <p:spPr>
          <a:xfrm flipH="1">
            <a:off x="4369905" y="1958154"/>
            <a:ext cx="86208" cy="74378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D962DD9-E618-F040-A235-6CC07DCB50D8}"/>
              </a:ext>
            </a:extLst>
          </p:cNvPr>
          <p:cNvCxnSpPr/>
          <p:nvPr/>
        </p:nvCxnSpPr>
        <p:spPr>
          <a:xfrm flipH="1">
            <a:off x="2796726" y="1714304"/>
            <a:ext cx="5343460" cy="104906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5679C56-FA84-694B-BD92-CA8EC3AB8B02}"/>
              </a:ext>
            </a:extLst>
          </p:cNvPr>
          <p:cNvCxnSpPr/>
          <p:nvPr/>
        </p:nvCxnSpPr>
        <p:spPr>
          <a:xfrm flipH="1">
            <a:off x="4695568" y="2258013"/>
            <a:ext cx="716691" cy="53645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F805296-5884-8C4B-B6A8-4186426868FB}"/>
              </a:ext>
            </a:extLst>
          </p:cNvPr>
          <p:cNvCxnSpPr/>
          <p:nvPr/>
        </p:nvCxnSpPr>
        <p:spPr>
          <a:xfrm flipH="1">
            <a:off x="4002452" y="1771403"/>
            <a:ext cx="4137734" cy="15798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454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CD156FAF-CC0B-C548-81D8-AACB880520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0822" y="599091"/>
            <a:ext cx="4901848" cy="4901848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064738AB-B6BE-4867-889A-52CE4AC8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8" y="0"/>
            <a:ext cx="4603482" cy="611240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B61B47-BDDC-2542-82B5-0A57FA1E8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3503" y="1709530"/>
            <a:ext cx="3754671" cy="2528515"/>
          </a:xfrm>
        </p:spPr>
        <p:txBody>
          <a:bodyPr vert="horz" lIns="109728" tIns="109728" rIns="109728" bIns="91440" rtlCol="0" anchor="b">
            <a:normAutofit/>
          </a:bodyPr>
          <a:lstStyle/>
          <a:p>
            <a:pPr>
              <a:lnSpc>
                <a:spcPct val="125000"/>
              </a:lnSpc>
            </a:pPr>
            <a:r>
              <a:rPr lang="en-US" b="0" cap="all">
                <a:solidFill>
                  <a:schemeClr val="tx2"/>
                </a:solidFill>
              </a:rPr>
              <a:t>The World Scout Badge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7851D67-7085-40E2-B146-F91433A28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405"/>
            <a:ext cx="7534656" cy="71359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85AAE23-FCB6-4663-907C-0110B0FDC5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8" y="6167615"/>
            <a:ext cx="4603482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C969C2C-E7E3-4052-87D4-61E733EC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1459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64738AB-B6BE-4867-889A-52CE4AC8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8" y="0"/>
            <a:ext cx="4603482" cy="611240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7851D67-7085-40E2-B146-F91433A28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405"/>
            <a:ext cx="7534656" cy="71359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85AAE23-FCB6-4663-907C-0110B0FDC5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8" y="6167615"/>
            <a:ext cx="4603482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C969C2C-E7E3-4052-87D4-61E733EC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1459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 descr="Shape, circle&#10;&#10;Description automatically generated">
            <a:extLst>
              <a:ext uri="{FF2B5EF4-FFF2-40B4-BE49-F238E27FC236}">
                <a16:creationId xmlns:a16="http://schemas.microsoft.com/office/drawing/2014/main" id="{02E25C69-EE8D-574F-BE1D-0F198451D1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8525" y="473465"/>
            <a:ext cx="5197475" cy="5197475"/>
          </a:xfrm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A3370A20-C971-9645-9768-1C9AC57C8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8738" y="593902"/>
            <a:ext cx="3580181" cy="240879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Why the purple background?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B53BAD-F303-4641-AA0B-A35C915FBD6D}"/>
              </a:ext>
            </a:extLst>
          </p:cNvPr>
          <p:cNvSpPr txBox="1"/>
          <p:nvPr/>
        </p:nvSpPr>
        <p:spPr>
          <a:xfrm>
            <a:off x="8158738" y="3002692"/>
            <a:ext cx="3134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en-US" dirty="0"/>
              <a:t>Because it’s a nice colour</a:t>
            </a:r>
          </a:p>
          <a:p>
            <a:pPr marL="342900" indent="-342900">
              <a:buAutoNum type="alphaUcParenR"/>
            </a:pPr>
            <a:r>
              <a:rPr lang="en-US" dirty="0"/>
              <a:t>Because it was Lord Baden Powell’s favorite colour</a:t>
            </a:r>
          </a:p>
          <a:p>
            <a:pPr marL="342900" indent="-342900">
              <a:buAutoNum type="alphaUcParenR"/>
            </a:pPr>
            <a:r>
              <a:rPr lang="en-US" dirty="0"/>
              <a:t>Purple denotes leadership and service</a:t>
            </a:r>
          </a:p>
          <a:p>
            <a:pPr marL="342900" indent="-342900">
              <a:buAutoNum type="alphaUcParenR"/>
            </a:pPr>
            <a:r>
              <a:rPr lang="en-US" dirty="0"/>
              <a:t>It makes the badges cheaper</a:t>
            </a:r>
          </a:p>
        </p:txBody>
      </p:sp>
    </p:spTree>
    <p:extLst>
      <p:ext uri="{BB962C8B-B14F-4D97-AF65-F5344CB8AC3E}">
        <p14:creationId xmlns:p14="http://schemas.microsoft.com/office/powerpoint/2010/main" val="1007082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64738AB-B6BE-4867-889A-52CE4AC8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8" y="0"/>
            <a:ext cx="4603482" cy="611240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7851D67-7085-40E2-B146-F91433A28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405"/>
            <a:ext cx="7534656" cy="71359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85AAE23-FCB6-4663-907C-0110B0FDC5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8" y="6167615"/>
            <a:ext cx="4603482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C969C2C-E7E3-4052-87D4-61E733EC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1459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 descr="Shape, circle&#10;&#10;Description automatically generated">
            <a:extLst>
              <a:ext uri="{FF2B5EF4-FFF2-40B4-BE49-F238E27FC236}">
                <a16:creationId xmlns:a16="http://schemas.microsoft.com/office/drawing/2014/main" id="{D8430BEE-26ED-1E4D-9F34-CB5BDE79A6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0369" y="473465"/>
            <a:ext cx="5197475" cy="5197475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F45DC1F-52ED-F542-BCC1-AA6E8826C13A}"/>
              </a:ext>
            </a:extLst>
          </p:cNvPr>
          <p:cNvSpPr txBox="1"/>
          <p:nvPr/>
        </p:nvSpPr>
        <p:spPr>
          <a:xfrm>
            <a:off x="8030817" y="681591"/>
            <a:ext cx="342867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The Encircling rope, what does this mean?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61E88F-D351-3C4F-AB69-34DD9305A080}"/>
              </a:ext>
            </a:extLst>
          </p:cNvPr>
          <p:cNvSpPr txBox="1"/>
          <p:nvPr/>
        </p:nvSpPr>
        <p:spPr>
          <a:xfrm>
            <a:off x="8030816" y="2932043"/>
            <a:ext cx="35780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en-US" dirty="0"/>
              <a:t>It shows that Scouts like to tie knots</a:t>
            </a:r>
          </a:p>
          <a:p>
            <a:pPr marL="342900" indent="-342900">
              <a:buAutoNum type="alphaUcParenR"/>
            </a:pPr>
            <a:r>
              <a:rPr lang="en-US" dirty="0"/>
              <a:t>Its to show that Scouts do a lot of camping</a:t>
            </a:r>
          </a:p>
          <a:p>
            <a:pPr marL="342900" indent="-342900">
              <a:buAutoNum type="alphaUcParenR"/>
            </a:pPr>
            <a:r>
              <a:rPr lang="en-US" dirty="0"/>
              <a:t>It looks nice</a:t>
            </a:r>
          </a:p>
          <a:p>
            <a:pPr marL="342900" indent="-342900">
              <a:buAutoNum type="alphaUcParenR"/>
            </a:pPr>
            <a:r>
              <a:rPr lang="en-US" dirty="0"/>
              <a:t>It symbolises the Unity and the family of the World Scout Movement</a:t>
            </a:r>
          </a:p>
        </p:txBody>
      </p:sp>
    </p:spTree>
    <p:extLst>
      <p:ext uri="{BB962C8B-B14F-4D97-AF65-F5344CB8AC3E}">
        <p14:creationId xmlns:p14="http://schemas.microsoft.com/office/powerpoint/2010/main" val="3680299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64738AB-B6BE-4867-889A-52CE4AC8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8" y="0"/>
            <a:ext cx="4603482" cy="611240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7851D67-7085-40E2-B146-F91433A28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405"/>
            <a:ext cx="7534656" cy="71359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85AAE23-FCB6-4663-907C-0110B0FDC5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8" y="6167615"/>
            <a:ext cx="4603482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C969C2C-E7E3-4052-87D4-61E733EC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1459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Shape, circle&#10;&#10;Description automatically generated">
            <a:extLst>
              <a:ext uri="{FF2B5EF4-FFF2-40B4-BE49-F238E27FC236}">
                <a16:creationId xmlns:a16="http://schemas.microsoft.com/office/drawing/2014/main" id="{A6880311-CEC4-EA4D-B689-32D31D56DA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4817" y="698899"/>
            <a:ext cx="5397500" cy="53975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A86E572-4C88-F444-88DC-D18459312825}"/>
              </a:ext>
            </a:extLst>
          </p:cNvPr>
          <p:cNvSpPr txBox="1"/>
          <p:nvPr/>
        </p:nvSpPr>
        <p:spPr>
          <a:xfrm>
            <a:off x="8859795" y="1285103"/>
            <a:ext cx="25825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Why the reef knot?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4D53067-79E7-F645-8929-8A888A42CA8C}"/>
              </a:ext>
            </a:extLst>
          </p:cNvPr>
          <p:cNvCxnSpPr/>
          <p:nvPr/>
        </p:nvCxnSpPr>
        <p:spPr>
          <a:xfrm flipH="1">
            <a:off x="4194313" y="1759226"/>
            <a:ext cx="3916017" cy="27432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1051E25-97BB-1145-8197-6C34ED0B7C3F}"/>
              </a:ext>
            </a:extLst>
          </p:cNvPr>
          <p:cNvSpPr txBox="1"/>
          <p:nvPr/>
        </p:nvSpPr>
        <p:spPr>
          <a:xfrm>
            <a:off x="8110330" y="2504661"/>
            <a:ext cx="31109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en-US" dirty="0"/>
              <a:t>It can’t be undone no matter how hard it is pulled is a symbolic of the strength of the World Scouting’s unity and family</a:t>
            </a:r>
          </a:p>
          <a:p>
            <a:pPr marL="342900" indent="-342900">
              <a:buAutoNum type="alphaUcParenR"/>
            </a:pPr>
            <a:r>
              <a:rPr lang="en-US" dirty="0"/>
              <a:t>Its an easy knot to learn</a:t>
            </a:r>
          </a:p>
          <a:p>
            <a:pPr marL="342900" indent="-342900">
              <a:buAutoNum type="alphaUcParenR"/>
            </a:pPr>
            <a:r>
              <a:rPr lang="en-US" dirty="0"/>
              <a:t>Looks nice</a:t>
            </a:r>
          </a:p>
          <a:p>
            <a:pPr marL="342900" indent="-342900">
              <a:buAutoNum type="alphaUcParenR"/>
            </a:pPr>
            <a:r>
              <a:rPr lang="en-US" dirty="0"/>
              <a:t>Easy to print on a badge</a:t>
            </a:r>
          </a:p>
        </p:txBody>
      </p:sp>
    </p:spTree>
    <p:extLst>
      <p:ext uri="{BB962C8B-B14F-4D97-AF65-F5344CB8AC3E}">
        <p14:creationId xmlns:p14="http://schemas.microsoft.com/office/powerpoint/2010/main" val="164702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64738AB-B6BE-4867-889A-52CE4AC8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8" y="0"/>
            <a:ext cx="4603482" cy="611240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7851D67-7085-40E2-B146-F91433A28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405"/>
            <a:ext cx="7534656" cy="71359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85AAE23-FCB6-4663-907C-0110B0FDC5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8" y="6167615"/>
            <a:ext cx="4603482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C969C2C-E7E3-4052-87D4-61E733EC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1459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circle&#10;&#10;Description automatically generated">
            <a:extLst>
              <a:ext uri="{FF2B5EF4-FFF2-40B4-BE49-F238E27FC236}">
                <a16:creationId xmlns:a16="http://schemas.microsoft.com/office/drawing/2014/main" id="{D9CC1DF5-1647-9C4E-95C6-EF0F8013A4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3034" y="681591"/>
            <a:ext cx="5397500" cy="53975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3EA1FF3-D7B7-D54C-95F9-3C9760AF7BA0}"/>
              </a:ext>
            </a:extLst>
          </p:cNvPr>
          <p:cNvSpPr txBox="1"/>
          <p:nvPr/>
        </p:nvSpPr>
        <p:spPr>
          <a:xfrm>
            <a:off x="7822096" y="681591"/>
            <a:ext cx="40154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The parts of the Arrowhead design, what do these mean?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0620AFD-7159-2842-AD1B-F661C7FE0DE8}"/>
              </a:ext>
            </a:extLst>
          </p:cNvPr>
          <p:cNvCxnSpPr>
            <a:stCxn id="10" idx="1"/>
          </p:cNvCxnSpPr>
          <p:nvPr/>
        </p:nvCxnSpPr>
        <p:spPr>
          <a:xfrm flipH="1">
            <a:off x="3478696" y="1712643"/>
            <a:ext cx="4343400" cy="11001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3467079-24A4-5B4F-B636-0F98E9EF3554}"/>
              </a:ext>
            </a:extLst>
          </p:cNvPr>
          <p:cNvSpPr txBox="1"/>
          <p:nvPr/>
        </p:nvSpPr>
        <p:spPr>
          <a:xfrm>
            <a:off x="8060635" y="2743694"/>
            <a:ext cx="343893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en-US" dirty="0"/>
              <a:t>Its for Beavers</a:t>
            </a:r>
          </a:p>
          <a:p>
            <a:pPr marL="342900" indent="-342900">
              <a:buAutoNum type="alphaUcParenR"/>
            </a:pPr>
            <a:r>
              <a:rPr lang="en-US" dirty="0"/>
              <a:t>Its for the Cubs</a:t>
            </a:r>
          </a:p>
          <a:p>
            <a:pPr marL="342900" indent="-342900">
              <a:buAutoNum type="alphaUcParenR"/>
            </a:pPr>
            <a:r>
              <a:rPr lang="en-US" dirty="0"/>
              <a:t>Its for the Scouts</a:t>
            </a:r>
          </a:p>
          <a:p>
            <a:pPr marL="342900" indent="-342900">
              <a:buAutoNum type="alphaUcParenR"/>
            </a:pPr>
            <a:r>
              <a:rPr lang="en-US" dirty="0"/>
              <a:t>Its for the Explorers</a:t>
            </a:r>
          </a:p>
          <a:p>
            <a:pPr marL="342900" indent="-342900">
              <a:buAutoNum type="alphaUcParenR"/>
            </a:pPr>
            <a:r>
              <a:rPr lang="en-US" dirty="0"/>
              <a:t>Its part of our promise, Duty (or Service) to others</a:t>
            </a:r>
          </a:p>
        </p:txBody>
      </p:sp>
    </p:spTree>
    <p:extLst>
      <p:ext uri="{BB962C8B-B14F-4D97-AF65-F5344CB8AC3E}">
        <p14:creationId xmlns:p14="http://schemas.microsoft.com/office/powerpoint/2010/main" val="3883431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64738AB-B6BE-4867-889A-52CE4AC8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8" y="0"/>
            <a:ext cx="4603482" cy="611240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7851D67-7085-40E2-B146-F91433A28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405"/>
            <a:ext cx="7534656" cy="71359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85AAE23-FCB6-4663-907C-0110B0FDC5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8" y="6167615"/>
            <a:ext cx="4603482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C969C2C-E7E3-4052-87D4-61E733EC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1459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EA1FF3-D7B7-D54C-95F9-3C9760AF7BA0}"/>
              </a:ext>
            </a:extLst>
          </p:cNvPr>
          <p:cNvSpPr txBox="1"/>
          <p:nvPr/>
        </p:nvSpPr>
        <p:spPr>
          <a:xfrm>
            <a:off x="7822096" y="681591"/>
            <a:ext cx="40154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The parts of the Arrowhead design, what do these mean?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3467079-24A4-5B4F-B636-0F98E9EF3554}"/>
              </a:ext>
            </a:extLst>
          </p:cNvPr>
          <p:cNvSpPr txBox="1"/>
          <p:nvPr/>
        </p:nvSpPr>
        <p:spPr>
          <a:xfrm>
            <a:off x="8060635" y="2743694"/>
            <a:ext cx="343893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en-US" dirty="0"/>
              <a:t>Its for Beavers</a:t>
            </a:r>
          </a:p>
          <a:p>
            <a:pPr marL="342900" indent="-342900">
              <a:buAutoNum type="alphaUcParenR"/>
            </a:pPr>
            <a:r>
              <a:rPr lang="en-US" dirty="0"/>
              <a:t>Its for the Cubs</a:t>
            </a:r>
          </a:p>
          <a:p>
            <a:pPr marL="342900" indent="-342900">
              <a:buAutoNum type="alphaUcParenR"/>
            </a:pPr>
            <a:r>
              <a:rPr lang="en-US" dirty="0"/>
              <a:t>Its for the Scouts</a:t>
            </a:r>
          </a:p>
          <a:p>
            <a:pPr marL="342900" indent="-342900">
              <a:buAutoNum type="alphaUcParenR"/>
            </a:pPr>
            <a:r>
              <a:rPr lang="en-US" dirty="0"/>
              <a:t>Its for the Explorers</a:t>
            </a:r>
          </a:p>
          <a:p>
            <a:pPr marL="342900" indent="-342900">
              <a:buAutoNum type="alphaUcParenR"/>
            </a:pPr>
            <a:r>
              <a:rPr lang="en-US" dirty="0"/>
              <a:t>Its part of our promise, Duty to self (following the Scout laws)</a:t>
            </a:r>
          </a:p>
        </p:txBody>
      </p:sp>
      <p:pic>
        <p:nvPicPr>
          <p:cNvPr id="3" name="Picture 2" descr="A picture containing icon&#10;&#10;Description automatically generated">
            <a:extLst>
              <a:ext uri="{FF2B5EF4-FFF2-40B4-BE49-F238E27FC236}">
                <a16:creationId xmlns:a16="http://schemas.microsoft.com/office/drawing/2014/main" id="{667D3C51-160E-6D4D-9556-39F47C653D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4818" y="557255"/>
            <a:ext cx="5397500" cy="5397500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EDD8B99-9C91-4B44-9900-CB5250B83A9F}"/>
              </a:ext>
            </a:extLst>
          </p:cNvPr>
          <p:cNvCxnSpPr/>
          <p:nvPr/>
        </p:nvCxnSpPr>
        <p:spPr>
          <a:xfrm flipH="1">
            <a:off x="4917989" y="1433384"/>
            <a:ext cx="2792627" cy="131031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4490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64738AB-B6BE-4867-889A-52CE4AC8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8" y="0"/>
            <a:ext cx="4603482" cy="611240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7851D67-7085-40E2-B146-F91433A28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405"/>
            <a:ext cx="7534656" cy="71359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85AAE23-FCB6-4663-907C-0110B0FDC5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8" y="6167615"/>
            <a:ext cx="4603482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C969C2C-E7E3-4052-87D4-61E733EC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1459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EA1FF3-D7B7-D54C-95F9-3C9760AF7BA0}"/>
              </a:ext>
            </a:extLst>
          </p:cNvPr>
          <p:cNvSpPr txBox="1"/>
          <p:nvPr/>
        </p:nvSpPr>
        <p:spPr>
          <a:xfrm>
            <a:off x="7822096" y="681591"/>
            <a:ext cx="40154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The parts of the Arrowhead design, what do these mean?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3467079-24A4-5B4F-B636-0F98E9EF3554}"/>
              </a:ext>
            </a:extLst>
          </p:cNvPr>
          <p:cNvSpPr txBox="1"/>
          <p:nvPr/>
        </p:nvSpPr>
        <p:spPr>
          <a:xfrm>
            <a:off x="8060635" y="2743694"/>
            <a:ext cx="34389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en-US" dirty="0"/>
              <a:t>Its for Beavers</a:t>
            </a:r>
          </a:p>
          <a:p>
            <a:pPr marL="342900" indent="-342900">
              <a:buAutoNum type="alphaUcParenR"/>
            </a:pPr>
            <a:r>
              <a:rPr lang="en-US" dirty="0"/>
              <a:t>Its for the Cubs</a:t>
            </a:r>
          </a:p>
          <a:p>
            <a:pPr marL="342900" indent="-342900">
              <a:buAutoNum type="alphaUcParenR"/>
            </a:pPr>
            <a:r>
              <a:rPr lang="en-US" dirty="0"/>
              <a:t>Its for the Scouts</a:t>
            </a:r>
          </a:p>
          <a:p>
            <a:pPr marL="342900" indent="-342900">
              <a:buAutoNum type="alphaUcParenR"/>
            </a:pPr>
            <a:r>
              <a:rPr lang="en-US" dirty="0"/>
              <a:t>Its for the Explorers</a:t>
            </a:r>
          </a:p>
          <a:p>
            <a:pPr marL="342900" indent="-342900">
              <a:buAutoNum type="alphaUcParenR"/>
            </a:pPr>
            <a:r>
              <a:rPr lang="en-US" dirty="0"/>
              <a:t>Its part of our promise, Duty to God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FEFF30A3-CA39-A044-A7CB-8E6EFF7C06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356" y="507828"/>
            <a:ext cx="5397500" cy="5397500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69A5F8A-346B-1841-8299-37DD2F805B36}"/>
              </a:ext>
            </a:extLst>
          </p:cNvPr>
          <p:cNvCxnSpPr/>
          <p:nvPr/>
        </p:nvCxnSpPr>
        <p:spPr>
          <a:xfrm flipH="1">
            <a:off x="3767328" y="1173892"/>
            <a:ext cx="4178067" cy="81554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723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64738AB-B6BE-4867-889A-52CE4AC8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8" y="0"/>
            <a:ext cx="4603482" cy="611240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7851D67-7085-40E2-B146-F91433A28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405"/>
            <a:ext cx="7534656" cy="71359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85AAE23-FCB6-4663-907C-0110B0FDC5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8" y="6167615"/>
            <a:ext cx="4603482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C969C2C-E7E3-4052-87D4-61E733EC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1459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EA1FF3-D7B7-D54C-95F9-3C9760AF7BA0}"/>
              </a:ext>
            </a:extLst>
          </p:cNvPr>
          <p:cNvSpPr txBox="1"/>
          <p:nvPr/>
        </p:nvSpPr>
        <p:spPr>
          <a:xfrm>
            <a:off x="7822096" y="681591"/>
            <a:ext cx="40154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The two five pointed stars, what do these mean?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2559C881-3913-B64F-A874-F77C1678D2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969" y="373453"/>
            <a:ext cx="5397500" cy="5397500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CB54717-571B-9B4D-9A59-433A7B575936}"/>
              </a:ext>
            </a:extLst>
          </p:cNvPr>
          <p:cNvCxnSpPr/>
          <p:nvPr/>
        </p:nvCxnSpPr>
        <p:spPr>
          <a:xfrm flipH="1">
            <a:off x="2868431" y="976184"/>
            <a:ext cx="5276824" cy="156930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F10167B-73DB-F147-A971-0078B9723861}"/>
              </a:ext>
            </a:extLst>
          </p:cNvPr>
          <p:cNvCxnSpPr/>
          <p:nvPr/>
        </p:nvCxnSpPr>
        <p:spPr>
          <a:xfrm flipH="1">
            <a:off x="4606533" y="1087047"/>
            <a:ext cx="3454102" cy="14955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F923D1E-19A0-E545-8C7A-54D1300B50FB}"/>
              </a:ext>
            </a:extLst>
          </p:cNvPr>
          <p:cNvSpPr txBox="1"/>
          <p:nvPr/>
        </p:nvSpPr>
        <p:spPr>
          <a:xfrm>
            <a:off x="7970108" y="2743694"/>
            <a:ext cx="37440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en-US" dirty="0"/>
              <a:t>These stand for truth and knowledge.</a:t>
            </a:r>
          </a:p>
          <a:p>
            <a:pPr marL="342900" indent="-342900">
              <a:buAutoNum type="alphaUcParenR"/>
            </a:pPr>
            <a:r>
              <a:rPr lang="en-US" dirty="0"/>
              <a:t>The ten points represent the ten points of the original Scout law</a:t>
            </a:r>
          </a:p>
          <a:p>
            <a:pPr marL="342900" indent="-342900">
              <a:buAutoNum type="alphaUcParenR"/>
            </a:pPr>
            <a:r>
              <a:rPr lang="en-US" dirty="0"/>
              <a:t>Its because all the leaders are stars</a:t>
            </a:r>
          </a:p>
          <a:p>
            <a:pPr marL="342900" indent="-342900">
              <a:buAutoNum type="alphaUcParenR"/>
            </a:pPr>
            <a:r>
              <a:rPr lang="en-US" dirty="0"/>
              <a:t>Decoration</a:t>
            </a:r>
          </a:p>
        </p:txBody>
      </p:sp>
    </p:spTree>
    <p:extLst>
      <p:ext uri="{BB962C8B-B14F-4D97-AF65-F5344CB8AC3E}">
        <p14:creationId xmlns:p14="http://schemas.microsoft.com/office/powerpoint/2010/main" val="345694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hojiVTI">
  <a:themeElements>
    <a:clrScheme name="AnalogousFromDarkSeedLeftStep">
      <a:dk1>
        <a:srgbClr val="000000"/>
      </a:dk1>
      <a:lt1>
        <a:srgbClr val="FFFFFF"/>
      </a:lt1>
      <a:dk2>
        <a:srgbClr val="1C2732"/>
      </a:dk2>
      <a:lt2>
        <a:srgbClr val="F1F3F0"/>
      </a:lt2>
      <a:accent1>
        <a:srgbClr val="A44DC3"/>
      </a:accent1>
      <a:accent2>
        <a:srgbClr val="633EB3"/>
      </a:accent2>
      <a:accent3>
        <a:srgbClr val="4D59C3"/>
      </a:accent3>
      <a:accent4>
        <a:srgbClr val="3B78B1"/>
      </a:accent4>
      <a:accent5>
        <a:srgbClr val="4DBBC3"/>
      </a:accent5>
      <a:accent6>
        <a:srgbClr val="3BB188"/>
      </a:accent6>
      <a:hlink>
        <a:srgbClr val="3B95B1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361</Words>
  <Application>Microsoft Office PowerPoint</Application>
  <PresentationFormat>Widescreen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Meiryo</vt:lpstr>
      <vt:lpstr>Corbel</vt:lpstr>
      <vt:lpstr>ShojiVTI</vt:lpstr>
      <vt:lpstr>The World Scout Membership badge</vt:lpstr>
      <vt:lpstr>The World Scout Badge</vt:lpstr>
      <vt:lpstr>Why the purple background?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World Scout Membership badge</dc:title>
  <dc:creator>Nick Burns</dc:creator>
  <cp:lastModifiedBy>Julian Greer</cp:lastModifiedBy>
  <cp:revision>7</cp:revision>
  <dcterms:created xsi:type="dcterms:W3CDTF">2021-01-26T11:36:51Z</dcterms:created>
  <dcterms:modified xsi:type="dcterms:W3CDTF">2021-01-28T20:32:35Z</dcterms:modified>
</cp:coreProperties>
</file>