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0"/>
  </p:notesMasterIdLst>
  <p:sldIdLst>
    <p:sldId id="256" r:id="rId2"/>
    <p:sldId id="461" r:id="rId3"/>
    <p:sldId id="433" r:id="rId4"/>
    <p:sldId id="463" r:id="rId5"/>
    <p:sldId id="464" r:id="rId6"/>
    <p:sldId id="465" r:id="rId7"/>
    <p:sldId id="466" r:id="rId8"/>
    <p:sldId id="432" r:id="rId9"/>
    <p:sldId id="404" r:id="rId10"/>
    <p:sldId id="408" r:id="rId11"/>
    <p:sldId id="409" r:id="rId12"/>
    <p:sldId id="410" r:id="rId13"/>
    <p:sldId id="411" r:id="rId14"/>
    <p:sldId id="467" r:id="rId15"/>
    <p:sldId id="429" r:id="rId16"/>
    <p:sldId id="412" r:id="rId17"/>
    <p:sldId id="413" r:id="rId18"/>
    <p:sldId id="468" r:id="rId19"/>
  </p:sldIdLst>
  <p:sldSz cx="10694988" cy="7562850"/>
  <p:notesSz cx="6858000" cy="9144000"/>
  <p:embeddedFontLst>
    <p:embeddedFont>
      <p:font typeface="Nunito Sans Black" panose="00000A00000000000000" pitchFamily="2" charset="0"/>
      <p:bold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B153"/>
    <a:srgbClr val="408000"/>
    <a:srgbClr val="FFFF00"/>
    <a:srgbClr val="CC0000"/>
    <a:srgbClr val="FF3300"/>
    <a:srgbClr val="FFCC00"/>
    <a:srgbClr val="FF0000"/>
    <a:srgbClr val="00FFCC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236" y="48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004855" y="685800"/>
            <a:ext cx="4848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696591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8523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ce9ce02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ce9ce02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4821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ce9ce02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ce9ce02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143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ce9ce02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ce9ce02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29212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ce9ce02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ce9ce02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200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75034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ce9ce02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ce9ce02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5688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ce9ce02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ce9ce02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19259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</a:t>
            </a:r>
            <a:r>
              <a:rPr lang="en-US" baseline="0" dirty="0"/>
              <a:t> about what you’d like to grow and you need to record what you grow some plants for </a:t>
            </a:r>
            <a:r>
              <a:rPr lang="en-US" baseline="0"/>
              <a:t>2 months.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75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07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914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Trees in spring</a:t>
            </a:r>
            <a:r>
              <a:rPr lang="en-US" baseline="0" dirty="0"/>
              <a:t> - flowering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55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Trees in winter (bare branches)</a:t>
            </a:r>
          </a:p>
        </p:txBody>
      </p:sp>
    </p:spTree>
    <p:extLst>
      <p:ext uri="{BB962C8B-B14F-4D97-AF65-F5344CB8AC3E}">
        <p14:creationId xmlns:p14="http://schemas.microsoft.com/office/powerpoint/2010/main" val="2593555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Trees in summer (full of green leaves)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5553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04888" y="685800"/>
            <a:ext cx="48482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Trees in autumn - fall </a:t>
            </a:r>
          </a:p>
        </p:txBody>
      </p:sp>
    </p:spTree>
    <p:extLst>
      <p:ext uri="{BB962C8B-B14F-4D97-AF65-F5344CB8AC3E}">
        <p14:creationId xmlns:p14="http://schemas.microsoft.com/office/powerpoint/2010/main" val="259355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7dce9ce025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7dce9ce025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11288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ce9ce025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ce9ce025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282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64601" y="1094910"/>
            <a:ext cx="9966300" cy="3018600"/>
          </a:xfrm>
          <a:prstGeom prst="rect">
            <a:avLst/>
          </a:prstGeom>
        </p:spPr>
        <p:txBody>
          <a:bodyPr spcFirstLastPara="1" wrap="square" lIns="104900" tIns="104900" rIns="104900" bIns="104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64591" y="4167627"/>
            <a:ext cx="9966300" cy="1165500"/>
          </a:xfrm>
          <a:prstGeom prst="rect">
            <a:avLst/>
          </a:prstGeom>
        </p:spPr>
        <p:txBody>
          <a:bodyPr spcFirstLastPara="1" wrap="square" lIns="104900" tIns="104900" rIns="104900" bIns="104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910107" y="6857336"/>
            <a:ext cx="641700" cy="5787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910107" y="6857336"/>
            <a:ext cx="641700" cy="5787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64591" y="3162860"/>
            <a:ext cx="9966300" cy="12378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00"/>
              <a:buNone/>
              <a:defRPr sz="41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910107" y="6857336"/>
            <a:ext cx="641700" cy="5787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64591" y="654416"/>
            <a:ext cx="9966300" cy="842100"/>
          </a:xfrm>
          <a:prstGeom prst="rect">
            <a:avLst/>
          </a:prstGeom>
        </p:spPr>
        <p:txBody>
          <a:bodyPr spcFirstLastPara="1" wrap="square" lIns="104900" tIns="104900" rIns="104900" bIns="104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64591" y="1694733"/>
            <a:ext cx="9966300" cy="5023800"/>
          </a:xfrm>
          <a:prstGeom prst="rect">
            <a:avLst/>
          </a:prstGeom>
        </p:spPr>
        <p:txBody>
          <a:bodyPr spcFirstLastPara="1" wrap="square" lIns="104900" tIns="104900" rIns="104900" bIns="104900" anchor="t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910107" y="6857336"/>
            <a:ext cx="641700" cy="5787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64591" y="654416"/>
            <a:ext cx="9966300" cy="842100"/>
          </a:xfrm>
          <a:prstGeom prst="rect">
            <a:avLst/>
          </a:prstGeom>
        </p:spPr>
        <p:txBody>
          <a:bodyPr spcFirstLastPara="1" wrap="square" lIns="104900" tIns="104900" rIns="104900" bIns="104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910107" y="6857336"/>
            <a:ext cx="641700" cy="5787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64591" y="817019"/>
            <a:ext cx="3284400" cy="1111500"/>
          </a:xfrm>
          <a:prstGeom prst="rect">
            <a:avLst/>
          </a:prstGeom>
        </p:spPr>
        <p:txBody>
          <a:bodyPr spcFirstLastPara="1" wrap="square" lIns="104900" tIns="104900" rIns="104900" bIns="10490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64591" y="2043429"/>
            <a:ext cx="3284400" cy="4675500"/>
          </a:xfrm>
          <a:prstGeom prst="rect">
            <a:avLst/>
          </a:prstGeom>
        </p:spPr>
        <p:txBody>
          <a:bodyPr spcFirstLastPara="1" wrap="square" lIns="104900" tIns="104900" rIns="104900" bIns="104900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1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1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1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1800"/>
              </a:spcBef>
              <a:spcAft>
                <a:spcPts val="1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910107" y="6857336"/>
            <a:ext cx="641700" cy="5787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73438" y="661953"/>
            <a:ext cx="7448400" cy="60156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910107" y="6857336"/>
            <a:ext cx="641700" cy="5787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347800" y="-184"/>
            <a:ext cx="5347800" cy="7563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4900" tIns="104900" rIns="104900" bIns="104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10551" y="1813404"/>
            <a:ext cx="4731600" cy="2179800"/>
          </a:xfrm>
          <a:prstGeom prst="rect">
            <a:avLst/>
          </a:prstGeom>
        </p:spPr>
        <p:txBody>
          <a:bodyPr spcFirstLastPara="1" wrap="square" lIns="104900" tIns="104900" rIns="104900" bIns="104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10551" y="4121967"/>
            <a:ext cx="4731600" cy="1816200"/>
          </a:xfrm>
          <a:prstGeom prst="rect">
            <a:avLst/>
          </a:prstGeom>
        </p:spPr>
        <p:txBody>
          <a:bodyPr spcFirstLastPara="1" wrap="square" lIns="104900" tIns="104900" rIns="104900" bIns="104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777659" y="1064764"/>
            <a:ext cx="4488000" cy="54339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marL="457200" lvl="0" indent="-361950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910107" y="6857336"/>
            <a:ext cx="641700" cy="5787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64591" y="6221129"/>
            <a:ext cx="7016700" cy="8898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910107" y="6857336"/>
            <a:ext cx="641700" cy="5787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64591" y="1626575"/>
            <a:ext cx="9966300" cy="2887500"/>
          </a:xfrm>
          <a:prstGeom prst="rect">
            <a:avLst/>
          </a:prstGeom>
        </p:spPr>
        <p:txBody>
          <a:bodyPr spcFirstLastPara="1" wrap="square" lIns="104900" tIns="104900" rIns="104900" bIns="1049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800"/>
              <a:buNone/>
              <a:defRPr sz="13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64591" y="4635398"/>
            <a:ext cx="9966300" cy="1912800"/>
          </a:xfrm>
          <a:prstGeom prst="rect">
            <a:avLst/>
          </a:prstGeom>
        </p:spPr>
        <p:txBody>
          <a:bodyPr spcFirstLastPara="1" wrap="square" lIns="104900" tIns="104900" rIns="104900" bIns="104900" anchor="t" anchorCtr="0">
            <a:noAutofit/>
          </a:bodyPr>
          <a:lstStyle>
            <a:lvl1pPr marL="457200" lvl="0" indent="-361950" algn="ctr">
              <a:spcBef>
                <a:spcPts val="0"/>
              </a:spcBef>
              <a:spcAft>
                <a:spcPts val="0"/>
              </a:spcAft>
              <a:buSzPts val="2100"/>
              <a:buChar char="●"/>
              <a:defRPr/>
            </a:lvl1pPr>
            <a:lvl2pPr marL="914400" lvl="1" indent="-330200" algn="ctr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>
              <a:spcBef>
                <a:spcPts val="180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>
              <a:spcBef>
                <a:spcPts val="180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>
              <a:spcBef>
                <a:spcPts val="180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>
              <a:spcBef>
                <a:spcPts val="1800"/>
              </a:spcBef>
              <a:spcAft>
                <a:spcPts val="180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910107" y="6857336"/>
            <a:ext cx="641700" cy="578700"/>
          </a:xfrm>
          <a:prstGeom prst="rect">
            <a:avLst/>
          </a:prstGeom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50B15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64591" y="654416"/>
            <a:ext cx="9966300" cy="8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104900" rIns="104900" bIns="104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64591" y="1694733"/>
            <a:ext cx="9966300" cy="50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104900" rIns="104900" bIns="104900" anchor="t" anchorCtr="0">
            <a:noAutofit/>
          </a:bodyPr>
          <a:lstStyle>
            <a:lvl1pPr marL="457200" lvl="0" indent="-3619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Char char="●"/>
              <a:defRPr sz="2100">
                <a:solidFill>
                  <a:schemeClr val="dk2"/>
                </a:solidFill>
              </a:defRPr>
            </a:lvl1pPr>
            <a:lvl2pPr marL="914400" lvl="1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>
              <a:lnSpc>
                <a:spcPct val="115000"/>
              </a:lnSpc>
              <a:spcBef>
                <a:spcPts val="1800"/>
              </a:spcBef>
              <a:spcAft>
                <a:spcPts val="18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910107" y="6857336"/>
            <a:ext cx="641700" cy="5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4900" tIns="104900" rIns="104900" bIns="104900" anchor="ctr" anchorCtr="0">
            <a:noAutofit/>
          </a:bodyPr>
          <a:lstStyle>
            <a:lvl1pPr lvl="0" algn="r">
              <a:buNone/>
              <a:defRPr sz="1100">
                <a:solidFill>
                  <a:schemeClr val="dk2"/>
                </a:solidFill>
              </a:defRPr>
            </a:lvl1pPr>
            <a:lvl2pPr lvl="1" algn="r">
              <a:buNone/>
              <a:defRPr sz="1100">
                <a:solidFill>
                  <a:schemeClr val="dk2"/>
                </a:solidFill>
              </a:defRPr>
            </a:lvl2pPr>
            <a:lvl3pPr lvl="2" algn="r">
              <a:buNone/>
              <a:defRPr sz="1100">
                <a:solidFill>
                  <a:schemeClr val="dk2"/>
                </a:solidFill>
              </a:defRPr>
            </a:lvl3pPr>
            <a:lvl4pPr lvl="3" algn="r">
              <a:buNone/>
              <a:defRPr sz="1100">
                <a:solidFill>
                  <a:schemeClr val="dk2"/>
                </a:solidFill>
              </a:defRPr>
            </a:lvl4pPr>
            <a:lvl5pPr lvl="4" algn="r">
              <a:buNone/>
              <a:defRPr sz="1100">
                <a:solidFill>
                  <a:schemeClr val="dk2"/>
                </a:solidFill>
              </a:defRPr>
            </a:lvl5pPr>
            <a:lvl6pPr lvl="5" algn="r">
              <a:buNone/>
              <a:defRPr sz="1100">
                <a:solidFill>
                  <a:schemeClr val="dk2"/>
                </a:solidFill>
              </a:defRPr>
            </a:lvl6pPr>
            <a:lvl7pPr lvl="6" algn="r">
              <a:buNone/>
              <a:defRPr sz="1100">
                <a:solidFill>
                  <a:schemeClr val="dk2"/>
                </a:solidFill>
              </a:defRPr>
            </a:lvl7pPr>
            <a:lvl8pPr lvl="7" algn="r">
              <a:buNone/>
              <a:defRPr sz="1100">
                <a:solidFill>
                  <a:schemeClr val="dk2"/>
                </a:solidFill>
              </a:defRPr>
            </a:lvl8pPr>
            <a:lvl9pPr lvl="8" algn="r">
              <a:buNone/>
              <a:defRPr sz="11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g"/><Relationship Id="rId11" Type="http://schemas.openxmlformats.org/officeDocument/2006/relationships/image" Target="../media/image30.jpg"/><Relationship Id="rId5" Type="http://schemas.openxmlformats.org/officeDocument/2006/relationships/image" Target="../media/image24.jpg"/><Relationship Id="rId10" Type="http://schemas.openxmlformats.org/officeDocument/2006/relationships/image" Target="../media/image29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1.png"/><Relationship Id="rId7" Type="http://schemas.openxmlformats.org/officeDocument/2006/relationships/image" Target="../media/image3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071" y="662629"/>
            <a:ext cx="1457325" cy="133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pic>
        <p:nvPicPr>
          <p:cNvPr id="3" name="Picture 2" descr="2015-be-as-gar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06" y="1916337"/>
            <a:ext cx="5080000" cy="5041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204849" y="6465140"/>
            <a:ext cx="1175283" cy="10874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Google Shape;60;p14"/>
          <p:cNvSpPr txBox="1"/>
          <p:nvPr/>
        </p:nvSpPr>
        <p:spPr>
          <a:xfrm>
            <a:off x="169334" y="267866"/>
            <a:ext cx="10336216" cy="7989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What tools might a gardener use?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230818"/>
              </p:ext>
            </p:extLst>
          </p:nvPr>
        </p:nvGraphicFramePr>
        <p:xfrm>
          <a:off x="304798" y="1066799"/>
          <a:ext cx="10075334" cy="516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667">
                  <a:extLst>
                    <a:ext uri="{9D8B030D-6E8A-4147-A177-3AD203B41FA5}">
                      <a16:colId xmlns:a16="http://schemas.microsoft.com/office/drawing/2014/main" val="4130634320"/>
                    </a:ext>
                  </a:extLst>
                </a:gridCol>
                <a:gridCol w="5037667">
                  <a:extLst>
                    <a:ext uri="{9D8B030D-6E8A-4147-A177-3AD203B41FA5}">
                      <a16:colId xmlns:a16="http://schemas.microsoft.com/office/drawing/2014/main" val="3344950214"/>
                    </a:ext>
                  </a:extLst>
                </a:gridCol>
              </a:tblGrid>
              <a:tr h="258233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Can you </a:t>
                      </a:r>
                    </a:p>
                    <a:p>
                      <a:pPr algn="ctr"/>
                      <a:r>
                        <a:rPr lang="en-GB" sz="4800" dirty="0"/>
                        <a:t>name this equipment?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49453"/>
                  </a:ext>
                </a:extLst>
              </a:tr>
              <a:tr h="258233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Is it safe for you to use this equipment?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986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979" y="1310716"/>
            <a:ext cx="2922617" cy="29226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4" y="2431583"/>
            <a:ext cx="2409860" cy="321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31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204849" y="6501483"/>
            <a:ext cx="1175283" cy="10874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Google Shape;60;p14"/>
          <p:cNvSpPr txBox="1"/>
          <p:nvPr/>
        </p:nvSpPr>
        <p:spPr>
          <a:xfrm>
            <a:off x="169334" y="267866"/>
            <a:ext cx="10336216" cy="7989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What tools might a gardener use?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580015"/>
              </p:ext>
            </p:extLst>
          </p:nvPr>
        </p:nvGraphicFramePr>
        <p:xfrm>
          <a:off x="304798" y="1066799"/>
          <a:ext cx="10075334" cy="516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667">
                  <a:extLst>
                    <a:ext uri="{9D8B030D-6E8A-4147-A177-3AD203B41FA5}">
                      <a16:colId xmlns:a16="http://schemas.microsoft.com/office/drawing/2014/main" val="4130634320"/>
                    </a:ext>
                  </a:extLst>
                </a:gridCol>
                <a:gridCol w="5037667">
                  <a:extLst>
                    <a:ext uri="{9D8B030D-6E8A-4147-A177-3AD203B41FA5}">
                      <a16:colId xmlns:a16="http://schemas.microsoft.com/office/drawing/2014/main" val="3344950214"/>
                    </a:ext>
                  </a:extLst>
                </a:gridCol>
              </a:tblGrid>
              <a:tr h="258233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Can you </a:t>
                      </a:r>
                    </a:p>
                    <a:p>
                      <a:pPr algn="ctr"/>
                      <a:r>
                        <a:rPr lang="en-GB" sz="4800" dirty="0"/>
                        <a:t>name this equipment?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49453"/>
                  </a:ext>
                </a:extLst>
              </a:tr>
              <a:tr h="258233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Is it safe for you to use this equipment?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986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000" y="1286933"/>
            <a:ext cx="4443899" cy="40725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325" y="4290650"/>
            <a:ext cx="1675926" cy="167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05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211586" y="6394607"/>
            <a:ext cx="1175283" cy="10874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Google Shape;60;p14"/>
          <p:cNvSpPr txBox="1"/>
          <p:nvPr/>
        </p:nvSpPr>
        <p:spPr>
          <a:xfrm>
            <a:off x="169334" y="267866"/>
            <a:ext cx="10336216" cy="7989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What tools might a gardener use?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047852"/>
              </p:ext>
            </p:extLst>
          </p:nvPr>
        </p:nvGraphicFramePr>
        <p:xfrm>
          <a:off x="304798" y="1066799"/>
          <a:ext cx="10075334" cy="516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667">
                  <a:extLst>
                    <a:ext uri="{9D8B030D-6E8A-4147-A177-3AD203B41FA5}">
                      <a16:colId xmlns:a16="http://schemas.microsoft.com/office/drawing/2014/main" val="4130634320"/>
                    </a:ext>
                  </a:extLst>
                </a:gridCol>
                <a:gridCol w="5037667">
                  <a:extLst>
                    <a:ext uri="{9D8B030D-6E8A-4147-A177-3AD203B41FA5}">
                      <a16:colId xmlns:a16="http://schemas.microsoft.com/office/drawing/2014/main" val="3344950214"/>
                    </a:ext>
                  </a:extLst>
                </a:gridCol>
              </a:tblGrid>
              <a:tr h="258233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Can you </a:t>
                      </a:r>
                    </a:p>
                    <a:p>
                      <a:pPr algn="ctr"/>
                      <a:r>
                        <a:rPr lang="en-GB" sz="4800" dirty="0"/>
                        <a:t>name this equipment?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49453"/>
                  </a:ext>
                </a:extLst>
              </a:tr>
              <a:tr h="258233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Is it safe for you to use this equipment?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986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384" y="1180064"/>
            <a:ext cx="2729709" cy="27297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4815">
            <a:off x="6868807" y="4096313"/>
            <a:ext cx="1628671" cy="17159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267" y="1180064"/>
            <a:ext cx="2550188" cy="2550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1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204849" y="6430092"/>
            <a:ext cx="1175283" cy="10874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Google Shape;60;p14"/>
          <p:cNvSpPr txBox="1"/>
          <p:nvPr/>
        </p:nvSpPr>
        <p:spPr>
          <a:xfrm>
            <a:off x="169334" y="267866"/>
            <a:ext cx="10336216" cy="7989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What tools might a gardener use?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3776682"/>
              </p:ext>
            </p:extLst>
          </p:nvPr>
        </p:nvGraphicFramePr>
        <p:xfrm>
          <a:off x="304798" y="1066799"/>
          <a:ext cx="10075334" cy="516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667">
                  <a:extLst>
                    <a:ext uri="{9D8B030D-6E8A-4147-A177-3AD203B41FA5}">
                      <a16:colId xmlns:a16="http://schemas.microsoft.com/office/drawing/2014/main" val="4130634320"/>
                    </a:ext>
                  </a:extLst>
                </a:gridCol>
                <a:gridCol w="5037667">
                  <a:extLst>
                    <a:ext uri="{9D8B030D-6E8A-4147-A177-3AD203B41FA5}">
                      <a16:colId xmlns:a16="http://schemas.microsoft.com/office/drawing/2014/main" val="3344950214"/>
                    </a:ext>
                  </a:extLst>
                </a:gridCol>
              </a:tblGrid>
              <a:tr h="258233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Can you </a:t>
                      </a:r>
                    </a:p>
                    <a:p>
                      <a:pPr algn="ctr"/>
                      <a:r>
                        <a:rPr lang="en-GB" sz="4800" dirty="0"/>
                        <a:t>name this equipment?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49453"/>
                  </a:ext>
                </a:extLst>
              </a:tr>
              <a:tr h="258233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Is it safe for you to use this equipment?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9862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66" y="1421606"/>
            <a:ext cx="2227527" cy="22275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2822">
            <a:off x="7962284" y="1647521"/>
            <a:ext cx="2159264" cy="13241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8593" y="3783434"/>
            <a:ext cx="2105025" cy="21717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799" y="4351867"/>
            <a:ext cx="1914376" cy="1433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rgbClr val="FFFFFF"/>
                </a:solidFill>
              </a:rPr>
              <a:t>5 THINGS PLANTS NEED TO GROW</a:t>
            </a:r>
          </a:p>
        </p:txBody>
      </p:sp>
      <p:pic>
        <p:nvPicPr>
          <p:cNvPr id="4" name="Picture 3" descr="Five_things_plants_need_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2" b="15229"/>
          <a:stretch/>
        </p:blipFill>
        <p:spPr>
          <a:xfrm>
            <a:off x="738969" y="1606788"/>
            <a:ext cx="9096390" cy="57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7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684" y="162899"/>
            <a:ext cx="1457325" cy="133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8144" y="162899"/>
            <a:ext cx="10606844" cy="842100"/>
          </a:xfrm>
        </p:spPr>
        <p:txBody>
          <a:bodyPr/>
          <a:lstStyle/>
          <a:p>
            <a:pPr algn="ctr"/>
            <a:r>
              <a:rPr lang="en-GB" dirty="0"/>
              <a:t>               </a:t>
            </a:r>
            <a:r>
              <a:rPr lang="en-GB" sz="3600" dirty="0">
                <a:solidFill>
                  <a:schemeClr val="bg1"/>
                </a:solidFill>
              </a:rPr>
              <a:t>Where can you grow things at home?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273" y="3374941"/>
            <a:ext cx="3268178" cy="2451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5211" y="1126163"/>
            <a:ext cx="3259761" cy="203967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" y="1611922"/>
            <a:ext cx="2323196" cy="30201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96" y="4954663"/>
            <a:ext cx="3414187" cy="243949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72" y="5983708"/>
            <a:ext cx="3158284" cy="15791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01" y="1359977"/>
            <a:ext cx="1933575" cy="2362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246" y="2528624"/>
            <a:ext cx="1949364" cy="193645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525" y="4039036"/>
            <a:ext cx="2533650" cy="18097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233" y="948277"/>
            <a:ext cx="2200940" cy="14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2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573946" y="134542"/>
            <a:ext cx="1022883" cy="9350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Google Shape;60;p14"/>
          <p:cNvSpPr txBox="1"/>
          <p:nvPr/>
        </p:nvSpPr>
        <p:spPr>
          <a:xfrm>
            <a:off x="250672" y="134543"/>
            <a:ext cx="10254878" cy="3065476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What could you try to grow?</a:t>
            </a:r>
            <a:endParaRPr sz="4000" dirty="0">
              <a:solidFill>
                <a:srgbClr val="FFFFFF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3" y="1281950"/>
            <a:ext cx="4849585" cy="27278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33" y="4223826"/>
            <a:ext cx="4849585" cy="2724850"/>
          </a:xfrm>
          <a:prstGeom prst="rect">
            <a:avLst/>
          </a:prstGeom>
        </p:spPr>
      </p:pic>
      <p:pic>
        <p:nvPicPr>
          <p:cNvPr id="2" name="Picture 1" descr="how-to-grow-avocado-tree-from-seed-indoor-plant-in-water-planting-pots-soil-bears-fruit-garden-germinate-sprout-seeds-pits-outside-gardening-apieceofrainbow-1-640x1024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51" y="1270156"/>
            <a:ext cx="3552951" cy="56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82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177711" y="6122228"/>
            <a:ext cx="1022883" cy="9350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Google Shape;60;p14"/>
          <p:cNvSpPr txBox="1"/>
          <p:nvPr/>
        </p:nvSpPr>
        <p:spPr>
          <a:xfrm>
            <a:off x="169334" y="267867"/>
            <a:ext cx="10336216" cy="14593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Once planted you need labels so you know what things are – It can be fun to make these too.</a:t>
            </a:r>
            <a:endParaRPr sz="3200" dirty="0">
              <a:solidFill>
                <a:srgbClr val="FFFFFF"/>
              </a:solidFill>
              <a:latin typeface="Nunito Sans Black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85" y="1580021"/>
            <a:ext cx="2192248" cy="29229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33" y="4515032"/>
            <a:ext cx="2229447" cy="3015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13" y="4503018"/>
            <a:ext cx="2165020" cy="30272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332" y="1548971"/>
            <a:ext cx="6087674" cy="599683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82" y="1580022"/>
            <a:ext cx="2227493" cy="29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0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210" y="177189"/>
            <a:ext cx="10480778" cy="213747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Gardener Activities Badge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How to earn your badge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457" y="1752072"/>
            <a:ext cx="9999672" cy="524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en-US" sz="2800" dirty="0"/>
              <a:t>Find out what happens to trees in each of the four seasons.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en-US" sz="2800" dirty="0"/>
              <a:t>Learn what tools you need to garden and how to use some of the tools safely.</a:t>
            </a:r>
          </a:p>
          <a:p>
            <a:pPr marL="457200" indent="-457200">
              <a:lnSpc>
                <a:spcPct val="120000"/>
              </a:lnSpc>
              <a:buFont typeface="Wingdings" charset="2"/>
              <a:buChar char="ü"/>
            </a:pPr>
            <a:r>
              <a:rPr lang="en-US" sz="2800" dirty="0"/>
              <a:t>Find out what plants need to grow.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Help to look after a garden or allotment for two months. Alternatively grow at least three different plants in pots and look after them for two months.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>
                <a:solidFill>
                  <a:srgbClr val="FFFFFF"/>
                </a:solidFill>
              </a:rPr>
              <a:t>Keep a record of what you have done and the changes you see. You could draw pictures, write short sentences and take photographs.</a:t>
            </a:r>
          </a:p>
        </p:txBody>
      </p:sp>
    </p:spTree>
    <p:extLst>
      <p:ext uri="{BB962C8B-B14F-4D97-AF65-F5344CB8AC3E}">
        <p14:creationId xmlns:p14="http://schemas.microsoft.com/office/powerpoint/2010/main" val="119527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14210" y="177189"/>
            <a:ext cx="10480778" cy="2137478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Gardener Activities Badge</a:t>
            </a:r>
            <a:br>
              <a:rPr lang="en-US" sz="4000" b="1" dirty="0">
                <a:solidFill>
                  <a:schemeClr val="bg1"/>
                </a:solidFill>
              </a:rPr>
            </a:br>
            <a:r>
              <a:rPr lang="en-US" sz="4000" b="1" dirty="0">
                <a:solidFill>
                  <a:schemeClr val="bg1"/>
                </a:solidFill>
              </a:rPr>
              <a:t>How to earn your badge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4000" b="1" dirty="0">
                <a:solidFill>
                  <a:schemeClr val="bg1"/>
                </a:solidFill>
              </a:rPr>
            </a:b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5457" y="1752072"/>
            <a:ext cx="9999672" cy="5248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/>
              <a:t>Find out what happens to trees in each of the four seasons.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/>
              <a:t>Learn what tools you need to garden and how to use some of the tools safely.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/>
              <a:t>Find out what plants need to grow.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/>
              <a:t>Help to look after a garden or allotment for two months. Alternatively grow at least three different plants in pots and look after them for two months.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800" dirty="0"/>
              <a:t>Keep a record of what you have done and the changes you see. You could draw pictures, write short sentences and take photographs.</a:t>
            </a:r>
          </a:p>
        </p:txBody>
      </p:sp>
    </p:spTree>
    <p:extLst>
      <p:ext uri="{BB962C8B-B14F-4D97-AF65-F5344CB8AC3E}">
        <p14:creationId xmlns:p14="http://schemas.microsoft.com/office/powerpoint/2010/main" val="1691286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843" y="225040"/>
            <a:ext cx="10240822" cy="1168972"/>
          </a:xfrm>
        </p:spPr>
        <p:txBody>
          <a:bodyPr/>
          <a:lstStyle/>
          <a:p>
            <a:pPr eaLnBrk="1" hangingPunct="1"/>
            <a:r>
              <a:rPr lang="en-GB" sz="4800" b="1" dirty="0">
                <a:solidFill>
                  <a:schemeClr val="bg1"/>
                </a:solidFill>
                <a:latin typeface="Arial" charset="0"/>
                <a:cs typeface="Arial" charset="0"/>
              </a:rPr>
              <a:t>TREES DURING THE SEASONS</a:t>
            </a:r>
          </a:p>
        </p:txBody>
      </p:sp>
      <p:pic>
        <p:nvPicPr>
          <p:cNvPr id="3" name="Picture 2" descr="Park-City-Seasonal-Guides-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39" y="1588674"/>
            <a:ext cx="8147701" cy="574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469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61" y="208963"/>
            <a:ext cx="9966300" cy="1141260"/>
          </a:xfrm>
        </p:spPr>
        <p:txBody>
          <a:bodyPr/>
          <a:lstStyle/>
          <a:p>
            <a:r>
              <a:rPr lang="en-US" sz="4800" b="1" dirty="0">
                <a:solidFill>
                  <a:srgbClr val="FFFFFF"/>
                </a:solidFill>
              </a:rPr>
              <a:t>TREES IN WINTER</a:t>
            </a:r>
          </a:p>
        </p:txBody>
      </p:sp>
      <p:pic>
        <p:nvPicPr>
          <p:cNvPr id="3" name="Picture 2" descr="tumblr_static_winter_tree_by_epickittyness-d3dpj7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11" y="1481510"/>
            <a:ext cx="8687729" cy="57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61" y="208963"/>
            <a:ext cx="9966300" cy="1141260"/>
          </a:xfrm>
        </p:spPr>
        <p:txBody>
          <a:bodyPr/>
          <a:lstStyle/>
          <a:p>
            <a:r>
              <a:rPr lang="en-US" sz="4800" b="1" dirty="0">
                <a:solidFill>
                  <a:srgbClr val="FFFFFF"/>
                </a:solidFill>
              </a:rPr>
              <a:t>TREES IN SPRING</a:t>
            </a:r>
          </a:p>
        </p:txBody>
      </p:sp>
      <p:pic>
        <p:nvPicPr>
          <p:cNvPr id="4" name="Picture 3" descr="spring-tree-1335342782Yg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85" y="1308518"/>
            <a:ext cx="9617853" cy="54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6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057" y="0"/>
            <a:ext cx="9966300" cy="1141260"/>
          </a:xfrm>
        </p:spPr>
        <p:txBody>
          <a:bodyPr/>
          <a:lstStyle/>
          <a:p>
            <a:r>
              <a:rPr lang="en-US" sz="4800" b="1" dirty="0">
                <a:solidFill>
                  <a:srgbClr val="FFFFFF"/>
                </a:solidFill>
              </a:rPr>
              <a:t>TREES IN SUMMER</a:t>
            </a:r>
          </a:p>
        </p:txBody>
      </p:sp>
      <p:pic>
        <p:nvPicPr>
          <p:cNvPr id="3" name="Picture 2" descr="main-qimg-829b99ee77b1891291455bc1293ad8c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43" y="1055113"/>
            <a:ext cx="9531253" cy="6296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361" y="208963"/>
            <a:ext cx="9966300" cy="1141260"/>
          </a:xfrm>
        </p:spPr>
        <p:txBody>
          <a:bodyPr/>
          <a:lstStyle/>
          <a:p>
            <a:r>
              <a:rPr lang="en-US" sz="4800" b="1" dirty="0">
                <a:solidFill>
                  <a:srgbClr val="FFFFFF"/>
                </a:solidFill>
              </a:rPr>
              <a:t>TREES IN AUTUMN</a:t>
            </a:r>
          </a:p>
        </p:txBody>
      </p:sp>
      <p:pic>
        <p:nvPicPr>
          <p:cNvPr id="3" name="Picture 2" descr="unnam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33" y="1397188"/>
            <a:ext cx="8991145" cy="590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29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/>
        </p:nvSpPr>
        <p:spPr>
          <a:xfrm>
            <a:off x="190050" y="847144"/>
            <a:ext cx="10315500" cy="19140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rgbClr val="FFFFFF"/>
                </a:solidFill>
                <a:latin typeface="+mj-lt"/>
                <a:ea typeface="Nunito Sans Black"/>
                <a:cs typeface="Nunito Sans Black"/>
                <a:sym typeface="Nunito Sans Black"/>
              </a:rPr>
              <a:t>Gardening equipment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dirty="0">
                <a:solidFill>
                  <a:srgbClr val="FFFFFF"/>
                </a:solidFill>
                <a:latin typeface="+mj-lt"/>
                <a:ea typeface="Nunito Sans Black"/>
                <a:cs typeface="Nunito Sans Black"/>
                <a:sym typeface="Nunito Sans Black"/>
              </a:rPr>
              <a:t>What do I need?</a:t>
            </a:r>
            <a:endParaRPr sz="4800" dirty="0">
              <a:solidFill>
                <a:srgbClr val="FFFFFF"/>
              </a:solidFill>
              <a:latin typeface="+mj-lt"/>
              <a:ea typeface="Nunito Sans Black"/>
              <a:cs typeface="Nunito Sans Black"/>
              <a:sym typeface="Nunito Sans Black"/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048225" y="6070100"/>
            <a:ext cx="1457325" cy="13335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430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9204849" y="6475383"/>
            <a:ext cx="1175283" cy="1087467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Google Shape;60;p14"/>
          <p:cNvSpPr txBox="1"/>
          <p:nvPr/>
        </p:nvSpPr>
        <p:spPr>
          <a:xfrm>
            <a:off x="169334" y="267866"/>
            <a:ext cx="10336216" cy="79893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rgbClr val="FFFFFF"/>
                </a:solidFill>
                <a:latin typeface="Nunito Sans Black"/>
                <a:ea typeface="Nunito Sans Black"/>
                <a:cs typeface="Nunito Sans Black"/>
                <a:sym typeface="Nunito Sans Black"/>
              </a:rPr>
              <a:t>What tools might a gardener use?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528547"/>
              </p:ext>
            </p:extLst>
          </p:nvPr>
        </p:nvGraphicFramePr>
        <p:xfrm>
          <a:off x="304798" y="1066799"/>
          <a:ext cx="10075334" cy="5164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7667">
                  <a:extLst>
                    <a:ext uri="{9D8B030D-6E8A-4147-A177-3AD203B41FA5}">
                      <a16:colId xmlns:a16="http://schemas.microsoft.com/office/drawing/2014/main" val="4130634320"/>
                    </a:ext>
                  </a:extLst>
                </a:gridCol>
                <a:gridCol w="5037667">
                  <a:extLst>
                    <a:ext uri="{9D8B030D-6E8A-4147-A177-3AD203B41FA5}">
                      <a16:colId xmlns:a16="http://schemas.microsoft.com/office/drawing/2014/main" val="3344950214"/>
                    </a:ext>
                  </a:extLst>
                </a:gridCol>
              </a:tblGrid>
              <a:tr h="258233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Can you </a:t>
                      </a:r>
                    </a:p>
                    <a:p>
                      <a:pPr algn="ctr"/>
                      <a:r>
                        <a:rPr lang="en-GB" sz="4800" dirty="0"/>
                        <a:t>name this equipment?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0849453"/>
                  </a:ext>
                </a:extLst>
              </a:tr>
              <a:tr h="2582334">
                <a:tc>
                  <a:txBody>
                    <a:bodyPr/>
                    <a:lstStyle/>
                    <a:p>
                      <a:pPr algn="ctr"/>
                      <a:r>
                        <a:rPr lang="en-GB" sz="4800" dirty="0"/>
                        <a:t>Is it safe for you to use this equipment?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9862"/>
                  </a:ext>
                </a:extLst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52" y="1372174"/>
            <a:ext cx="2607732" cy="260773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348" y="1497557"/>
            <a:ext cx="2482349" cy="24823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897" y="4038886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31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2424</TotalTime>
  <Words>437</Words>
  <Application>Microsoft Office PowerPoint</Application>
  <PresentationFormat>Custom</PresentationFormat>
  <Paragraphs>48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Nunito Sans Black</vt:lpstr>
      <vt:lpstr>Wingdings</vt:lpstr>
      <vt:lpstr>Arial</vt:lpstr>
      <vt:lpstr>Simple Light</vt:lpstr>
      <vt:lpstr>PowerPoint Presentation</vt:lpstr>
      <vt:lpstr>Gardener Activities Badge How to earn your badge  </vt:lpstr>
      <vt:lpstr>TREES DURING THE SEASONS</vt:lpstr>
      <vt:lpstr>TREES IN WINTER</vt:lpstr>
      <vt:lpstr>TREES IN SPRING</vt:lpstr>
      <vt:lpstr>TREES IN SUMMER</vt:lpstr>
      <vt:lpstr>TREES IN AUTUMN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 THINGS PLANTS NEED TO GROW</vt:lpstr>
      <vt:lpstr>               Where can you grow things at home?</vt:lpstr>
      <vt:lpstr>PowerPoint Presentation</vt:lpstr>
      <vt:lpstr>PowerPoint Presentation</vt:lpstr>
      <vt:lpstr>Gardener Activities Badge How to earn your badge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 cowell</dc:creator>
  <cp:lastModifiedBy>Julian Greer</cp:lastModifiedBy>
  <cp:revision>139</cp:revision>
  <dcterms:modified xsi:type="dcterms:W3CDTF">2021-02-28T15:36:35Z</dcterms:modified>
</cp:coreProperties>
</file>