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22"/>
  </p:notesMasterIdLst>
  <p:sldIdLst>
    <p:sldId id="256" r:id="rId2"/>
    <p:sldId id="257" r:id="rId3"/>
    <p:sldId id="269" r:id="rId4"/>
    <p:sldId id="268" r:id="rId5"/>
    <p:sldId id="267" r:id="rId6"/>
    <p:sldId id="272" r:id="rId7"/>
    <p:sldId id="274" r:id="rId8"/>
    <p:sldId id="273" r:id="rId9"/>
    <p:sldId id="271" r:id="rId10"/>
    <p:sldId id="276" r:id="rId11"/>
    <p:sldId id="270" r:id="rId12"/>
    <p:sldId id="275" r:id="rId13"/>
    <p:sldId id="261" r:id="rId14"/>
    <p:sldId id="278" r:id="rId15"/>
    <p:sldId id="277" r:id="rId16"/>
    <p:sldId id="279" r:id="rId17"/>
    <p:sldId id="280" r:id="rId18"/>
    <p:sldId id="281" r:id="rId19"/>
    <p:sldId id="282"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64" d="100"/>
          <a:sy n="64" d="100"/>
        </p:scale>
        <p:origin x="74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DA235-FE81-4E20-A7B1-FB9233C7A976}" type="datetimeFigureOut">
              <a:rPr lang="en-GB" smtClean="0"/>
              <a:t>03/02/2021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7332D-C0A1-4BB4-B28F-DF255DFC587E}" type="slidenum">
              <a:rPr lang="en-GB" smtClean="0"/>
              <a:t>‹#›</a:t>
            </a:fld>
            <a:endParaRPr lang="en-GB"/>
          </a:p>
        </p:txBody>
      </p:sp>
    </p:spTree>
    <p:extLst>
      <p:ext uri="{BB962C8B-B14F-4D97-AF65-F5344CB8AC3E}">
        <p14:creationId xmlns:p14="http://schemas.microsoft.com/office/powerpoint/2010/main" val="80568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27332D-C0A1-4BB4-B28F-DF255DFC587E}" type="slidenum">
              <a:rPr lang="en-GB" smtClean="0"/>
              <a:t>8</a:t>
            </a:fld>
            <a:endParaRPr lang="en-GB"/>
          </a:p>
        </p:txBody>
      </p:sp>
    </p:spTree>
    <p:extLst>
      <p:ext uri="{BB962C8B-B14F-4D97-AF65-F5344CB8AC3E}">
        <p14:creationId xmlns:p14="http://schemas.microsoft.com/office/powerpoint/2010/main" val="75987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A3D2073F-82A0-4F17-B572-04BC0F4A2E73}" type="datetimeFigureOut">
              <a:rPr lang="en-GB" smtClean="0"/>
              <a:t>03/02/2021</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4017697E-66E8-49B6-8E9F-58078D1073FD}" type="slidenum">
              <a:rPr lang="en-GB" smtClean="0"/>
              <a:t>‹#›</a:t>
            </a:fld>
            <a:endParaRPr lang="en-GB"/>
          </a:p>
        </p:txBody>
      </p:sp>
    </p:spTree>
    <p:extLst>
      <p:ext uri="{BB962C8B-B14F-4D97-AF65-F5344CB8AC3E}">
        <p14:creationId xmlns:p14="http://schemas.microsoft.com/office/powerpoint/2010/main" val="35414702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2073F-82A0-4F17-B572-04BC0F4A2E73}"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7697E-66E8-49B6-8E9F-58078D1073FD}" type="slidenum">
              <a:rPr lang="en-GB" smtClean="0"/>
              <a:t>‹#›</a:t>
            </a:fld>
            <a:endParaRPr lang="en-GB"/>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464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2073F-82A0-4F17-B572-04BC0F4A2E73}"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7697E-66E8-49B6-8E9F-58078D1073FD}" type="slidenum">
              <a:rPr lang="en-GB" smtClean="0"/>
              <a:t>‹#›</a:t>
            </a:fld>
            <a:endParaRPr lang="en-GB"/>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879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2073F-82A0-4F17-B572-04BC0F4A2E73}"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7697E-66E8-49B6-8E9F-58078D1073FD}" type="slidenum">
              <a:rPr lang="en-GB" smtClean="0"/>
              <a:t>‹#›</a:t>
            </a:fld>
            <a:endParaRPr lang="en-GB"/>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868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2073F-82A0-4F17-B572-04BC0F4A2E73}"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7697E-66E8-49B6-8E9F-58078D1073FD}" type="slidenum">
              <a:rPr lang="en-GB" smtClean="0"/>
              <a:t>‹#›</a:t>
            </a:fld>
            <a:endParaRPr lang="en-GB"/>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7777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D2073F-82A0-4F17-B572-04BC0F4A2E73}"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17697E-66E8-49B6-8E9F-58078D1073FD}" type="slidenum">
              <a:rPr lang="en-GB" smtClean="0"/>
              <a:t>‹#›</a:t>
            </a:fld>
            <a:endParaRPr lang="en-GB"/>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183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D2073F-82A0-4F17-B572-04BC0F4A2E73}" type="datetimeFigureOut">
              <a:rPr lang="en-GB" smtClean="0"/>
              <a:t>03/02/2021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17697E-66E8-49B6-8E9F-58078D1073FD}" type="slidenum">
              <a:rPr lang="en-GB" smtClean="0"/>
              <a:t>‹#›</a:t>
            </a:fld>
            <a:endParaRPr lang="en-GB"/>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203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D2073F-82A0-4F17-B572-04BC0F4A2E73}" type="datetimeFigureOut">
              <a:rPr lang="en-GB" smtClean="0"/>
              <a:t>03/02/2021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17697E-66E8-49B6-8E9F-58078D1073FD}" type="slidenum">
              <a:rPr lang="en-GB" smtClean="0"/>
              <a:t>‹#›</a:t>
            </a:fld>
            <a:endParaRPr lang="en-GB"/>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898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2073F-82A0-4F17-B572-04BC0F4A2E73}" type="datetimeFigureOut">
              <a:rPr lang="en-GB" smtClean="0"/>
              <a:t>03/02/2021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17697E-66E8-49B6-8E9F-58078D1073FD}" type="slidenum">
              <a:rPr lang="en-GB" smtClean="0"/>
              <a:t>‹#›</a:t>
            </a:fld>
            <a:endParaRPr lang="en-GB"/>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208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D2073F-82A0-4F17-B572-04BC0F4A2E73}"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17697E-66E8-49B6-8E9F-58078D1073FD}" type="slidenum">
              <a:rPr lang="en-GB" smtClean="0"/>
              <a:t>‹#›</a:t>
            </a:fld>
            <a:endParaRPr lang="en-GB"/>
          </a:p>
        </p:txBody>
      </p:sp>
    </p:spTree>
    <p:extLst>
      <p:ext uri="{BB962C8B-B14F-4D97-AF65-F5344CB8AC3E}">
        <p14:creationId xmlns:p14="http://schemas.microsoft.com/office/powerpoint/2010/main" val="57685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D2073F-82A0-4F17-B572-04BC0F4A2E73}"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17697E-66E8-49B6-8E9F-58078D1073FD}" type="slidenum">
              <a:rPr lang="en-GB" smtClean="0"/>
              <a:t>‹#›</a:t>
            </a:fld>
            <a:endParaRPr lang="en-GB"/>
          </a:p>
        </p:txBody>
      </p:sp>
    </p:spTree>
    <p:extLst>
      <p:ext uri="{BB962C8B-B14F-4D97-AF65-F5344CB8AC3E}">
        <p14:creationId xmlns:p14="http://schemas.microsoft.com/office/powerpoint/2010/main" val="254783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A3D2073F-82A0-4F17-B572-04BC0F4A2E73}" type="datetimeFigureOut">
              <a:rPr lang="en-GB" smtClean="0"/>
              <a:t>03/02/2021</a:t>
            </a:fld>
            <a:endParaRPr lang="en-GB"/>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GB"/>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4017697E-66E8-49B6-8E9F-58078D1073FD}" type="slidenum">
              <a:rPr lang="en-GB" smtClean="0"/>
              <a:t>‹#›</a:t>
            </a:fld>
            <a:endParaRPr lang="en-GB"/>
          </a:p>
        </p:txBody>
      </p:sp>
    </p:spTree>
    <p:extLst>
      <p:ext uri="{BB962C8B-B14F-4D97-AF65-F5344CB8AC3E}">
        <p14:creationId xmlns:p14="http://schemas.microsoft.com/office/powerpoint/2010/main" val="169850985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wildlifetrust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bing.com/search?q=Natural+History+Museum&amp;filters=sid%3a76bc944f-35b7-506d-d43e-a539933c4ddd&amp;form=ENTLN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AB83-703B-4B6A-85F5-D0874A726CD7}"/>
              </a:ext>
            </a:extLst>
          </p:cNvPr>
          <p:cNvSpPr>
            <a:spLocks noGrp="1"/>
          </p:cNvSpPr>
          <p:nvPr>
            <p:ph type="ctrTitle"/>
          </p:nvPr>
        </p:nvSpPr>
        <p:spPr>
          <a:xfrm>
            <a:off x="1261872" y="2936240"/>
            <a:ext cx="4986528" cy="1864360"/>
          </a:xfrm>
        </p:spPr>
        <p:txBody>
          <a:bodyPr>
            <a:normAutofit/>
          </a:bodyPr>
          <a:lstStyle/>
          <a:p>
            <a:r>
              <a:rPr lang="en-GB" dirty="0"/>
              <a:t>Bugs</a:t>
            </a:r>
          </a:p>
        </p:txBody>
      </p:sp>
      <p:sp>
        <p:nvSpPr>
          <p:cNvPr id="3" name="Subtitle 2">
            <a:extLst>
              <a:ext uri="{FF2B5EF4-FFF2-40B4-BE49-F238E27FC236}">
                <a16:creationId xmlns:a16="http://schemas.microsoft.com/office/drawing/2014/main" id="{4D28D81D-5CF3-4ACF-89B8-6DB38208F7E3}"/>
              </a:ext>
            </a:extLst>
          </p:cNvPr>
          <p:cNvSpPr>
            <a:spLocks noGrp="1"/>
          </p:cNvSpPr>
          <p:nvPr>
            <p:ph type="subTitle" idx="1"/>
          </p:nvPr>
        </p:nvSpPr>
        <p:spPr/>
        <p:txBody>
          <a:bodyPr>
            <a:normAutofit fontScale="92500" lnSpcReduction="20000"/>
          </a:bodyPr>
          <a:lstStyle/>
          <a:p>
            <a:r>
              <a:rPr lang="en-GB"/>
              <a:t>Cubs </a:t>
            </a:r>
            <a:r>
              <a:rPr lang="en-GB" dirty="0"/>
              <a:t>and Beavers</a:t>
            </a:r>
          </a:p>
          <a:p>
            <a:endParaRPr lang="en-GB" dirty="0"/>
          </a:p>
          <a:p>
            <a:r>
              <a:rPr lang="en-GB" dirty="0"/>
              <a:t>All available at </a:t>
            </a:r>
            <a:r>
              <a:rPr lang="en-GB" dirty="0">
                <a:hlinkClick r:id="rId2"/>
              </a:rPr>
              <a:t>www.wildlifetrusts.org</a:t>
            </a:r>
            <a:endParaRPr lang="en-GB" dirty="0"/>
          </a:p>
          <a:p>
            <a:r>
              <a:rPr lang="en-GB" dirty="0"/>
              <a:t>#actionforinsects</a:t>
            </a:r>
          </a:p>
        </p:txBody>
      </p:sp>
      <p:pic>
        <p:nvPicPr>
          <p:cNvPr id="5" name="Picture 4">
            <a:extLst>
              <a:ext uri="{FF2B5EF4-FFF2-40B4-BE49-F238E27FC236}">
                <a16:creationId xmlns:a16="http://schemas.microsoft.com/office/drawing/2014/main" id="{E02807A1-B6B9-48CC-9C97-086DF1EEC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320" y="365760"/>
            <a:ext cx="2992120" cy="2992120"/>
          </a:xfrm>
          <a:prstGeom prst="rect">
            <a:avLst/>
          </a:prstGeom>
        </p:spPr>
      </p:pic>
    </p:spTree>
    <p:extLst>
      <p:ext uri="{BB962C8B-B14F-4D97-AF65-F5344CB8AC3E}">
        <p14:creationId xmlns:p14="http://schemas.microsoft.com/office/powerpoint/2010/main" val="372802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6C7F-1E91-40B2-A88A-9A0F9221ABBF}"/>
              </a:ext>
            </a:extLst>
          </p:cNvPr>
          <p:cNvSpPr>
            <a:spLocks noGrp="1"/>
          </p:cNvSpPr>
          <p:nvPr>
            <p:ph type="title"/>
          </p:nvPr>
        </p:nvSpPr>
        <p:spPr/>
        <p:txBody>
          <a:bodyPr>
            <a:noAutofit/>
          </a:bodyPr>
          <a:lstStyle/>
          <a:p>
            <a:r>
              <a:rPr lang="en-US" sz="2800" b="0" i="0" dirty="0">
                <a:solidFill>
                  <a:srgbClr val="111111"/>
                </a:solidFill>
                <a:effectLst/>
                <a:latin typeface="Roboto"/>
              </a:rPr>
              <a:t>Chan's </a:t>
            </a:r>
            <a:r>
              <a:rPr lang="en-US" sz="2800" b="0" i="0" dirty="0" err="1">
                <a:solidFill>
                  <a:srgbClr val="111111"/>
                </a:solidFill>
                <a:effectLst/>
                <a:latin typeface="Roboto"/>
              </a:rPr>
              <a:t>megastick</a:t>
            </a:r>
            <a:r>
              <a:rPr lang="en-US" sz="2800" b="0" i="0" dirty="0">
                <a:solidFill>
                  <a:srgbClr val="111111"/>
                </a:solidFill>
                <a:effectLst/>
                <a:latin typeface="Roboto"/>
              </a:rPr>
              <a:t> is the longest insect in the world. One specimen in the </a:t>
            </a:r>
            <a:r>
              <a:rPr lang="en-US" sz="2800" b="0" i="0" u="none" strike="noStrike" dirty="0">
                <a:solidFill>
                  <a:srgbClr val="1A0DAB"/>
                </a:solidFill>
                <a:effectLst/>
                <a:latin typeface="Roboto"/>
                <a:hlinkClick r:id="rId2"/>
              </a:rPr>
              <a:t>London Natural History Museum</a:t>
            </a:r>
            <a:r>
              <a:rPr lang="en-US" sz="2800" b="0" i="0" dirty="0">
                <a:solidFill>
                  <a:srgbClr val="111111"/>
                </a:solidFill>
                <a:effectLst/>
                <a:latin typeface="Roboto"/>
              </a:rPr>
              <a:t> measures 567 mm (22.3 in). This is with the front legs fully extended!</a:t>
            </a:r>
            <a:endParaRPr lang="en-GB" sz="2800" dirty="0"/>
          </a:p>
        </p:txBody>
      </p:sp>
      <p:pic>
        <p:nvPicPr>
          <p:cNvPr id="5" name="Content Placeholder 4">
            <a:extLst>
              <a:ext uri="{FF2B5EF4-FFF2-40B4-BE49-F238E27FC236}">
                <a16:creationId xmlns:a16="http://schemas.microsoft.com/office/drawing/2014/main" id="{FE211230-5D26-4E8C-A854-84CD917D23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569" y="1828800"/>
            <a:ext cx="7735712" cy="4351338"/>
          </a:xfrm>
        </p:spPr>
      </p:pic>
    </p:spTree>
    <p:extLst>
      <p:ext uri="{BB962C8B-B14F-4D97-AF65-F5344CB8AC3E}">
        <p14:creationId xmlns:p14="http://schemas.microsoft.com/office/powerpoint/2010/main" val="203738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EECFAA-E173-4D21-B1D7-BB5D6EE0B1E8}"/>
              </a:ext>
            </a:extLst>
          </p:cNvPr>
          <p:cNvSpPr txBox="1"/>
          <p:nvPr/>
        </p:nvSpPr>
        <p:spPr>
          <a:xfrm>
            <a:off x="6174107" y="2164080"/>
            <a:ext cx="47752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A  400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B  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C  50</a:t>
            </a:r>
          </a:p>
        </p:txBody>
      </p:sp>
      <p:sp>
        <p:nvSpPr>
          <p:cNvPr id="7" name="TextBox 6">
            <a:extLst>
              <a:ext uri="{FF2B5EF4-FFF2-40B4-BE49-F238E27FC236}">
                <a16:creationId xmlns:a16="http://schemas.microsoft.com/office/drawing/2014/main" id="{5FA8056A-2BAC-412B-9A3A-7792776D450A}"/>
              </a:ext>
            </a:extLst>
          </p:cNvPr>
          <p:cNvSpPr txBox="1"/>
          <p:nvPr/>
        </p:nvSpPr>
        <p:spPr>
          <a:xfrm>
            <a:off x="5567680" y="5658783"/>
            <a:ext cx="4775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entury Schoolbook" panose="02040604050505020304"/>
                <a:ea typeface="+mn-ea"/>
                <a:cs typeface="+mn-cs"/>
              </a:rPr>
              <a:t>Answer: A</a:t>
            </a:r>
          </a:p>
        </p:txBody>
      </p:sp>
      <p:pic>
        <p:nvPicPr>
          <p:cNvPr id="3" name="Picture 2">
            <a:extLst>
              <a:ext uri="{FF2B5EF4-FFF2-40B4-BE49-F238E27FC236}">
                <a16:creationId xmlns:a16="http://schemas.microsoft.com/office/drawing/2014/main" id="{4FD10902-93F6-4E15-918B-C1F39EF43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25" y="182880"/>
            <a:ext cx="5401895" cy="5169436"/>
          </a:xfrm>
          <a:prstGeom prst="rect">
            <a:avLst/>
          </a:prstGeom>
        </p:spPr>
      </p:pic>
    </p:spTree>
    <p:extLst>
      <p:ext uri="{BB962C8B-B14F-4D97-AF65-F5344CB8AC3E}">
        <p14:creationId xmlns:p14="http://schemas.microsoft.com/office/powerpoint/2010/main" val="123385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EECFAA-E173-4D21-B1D7-BB5D6EE0B1E8}"/>
              </a:ext>
            </a:extLst>
          </p:cNvPr>
          <p:cNvSpPr txBox="1"/>
          <p:nvPr/>
        </p:nvSpPr>
        <p:spPr>
          <a:xfrm>
            <a:off x="6174107" y="2164080"/>
            <a:ext cx="47752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A  Pill Millipede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B  Grasshopper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C  Mayfly</a:t>
            </a:r>
          </a:p>
        </p:txBody>
      </p:sp>
      <p:sp>
        <p:nvSpPr>
          <p:cNvPr id="7" name="TextBox 6">
            <a:extLst>
              <a:ext uri="{FF2B5EF4-FFF2-40B4-BE49-F238E27FC236}">
                <a16:creationId xmlns:a16="http://schemas.microsoft.com/office/drawing/2014/main" id="{5FA8056A-2BAC-412B-9A3A-7792776D450A}"/>
              </a:ext>
            </a:extLst>
          </p:cNvPr>
          <p:cNvSpPr txBox="1"/>
          <p:nvPr/>
        </p:nvSpPr>
        <p:spPr>
          <a:xfrm>
            <a:off x="5567680" y="5658783"/>
            <a:ext cx="4775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entury Schoolbook" panose="02040604050505020304"/>
                <a:ea typeface="+mn-ea"/>
                <a:cs typeface="+mn-cs"/>
              </a:rPr>
              <a:t>Answer: C</a:t>
            </a:r>
          </a:p>
        </p:txBody>
      </p:sp>
      <p:pic>
        <p:nvPicPr>
          <p:cNvPr id="8" name="Picture 7">
            <a:extLst>
              <a:ext uri="{FF2B5EF4-FFF2-40B4-BE49-F238E27FC236}">
                <a16:creationId xmlns:a16="http://schemas.microsoft.com/office/drawing/2014/main" id="{9DC3ED9B-DFB9-4714-81F3-A1364A440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80" y="319758"/>
            <a:ext cx="5528114" cy="5333945"/>
          </a:xfrm>
          <a:prstGeom prst="rect">
            <a:avLst/>
          </a:prstGeom>
        </p:spPr>
      </p:pic>
    </p:spTree>
    <p:extLst>
      <p:ext uri="{BB962C8B-B14F-4D97-AF65-F5344CB8AC3E}">
        <p14:creationId xmlns:p14="http://schemas.microsoft.com/office/powerpoint/2010/main" val="307706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CD6F-7E75-462F-83E4-7FD34673339C}"/>
              </a:ext>
            </a:extLst>
          </p:cNvPr>
          <p:cNvSpPr>
            <a:spLocks noGrp="1"/>
          </p:cNvSpPr>
          <p:nvPr>
            <p:ph type="title"/>
          </p:nvPr>
        </p:nvSpPr>
        <p:spPr>
          <a:xfrm>
            <a:off x="1322832" y="1249238"/>
            <a:ext cx="9692640" cy="1397124"/>
          </a:xfrm>
        </p:spPr>
        <p:txBody>
          <a:bodyPr>
            <a:normAutofit fontScale="90000"/>
          </a:bodyPr>
          <a:lstStyle/>
          <a:p>
            <a:r>
              <a:rPr lang="en-GB" dirty="0"/>
              <a:t>				Mayfly</a:t>
            </a:r>
            <a:br>
              <a:rPr lang="en-GB" dirty="0"/>
            </a:br>
            <a:r>
              <a:rPr lang="en-US" sz="3100" b="1" i="0" dirty="0">
                <a:solidFill>
                  <a:srgbClr val="000000"/>
                </a:solidFill>
                <a:effectLst/>
                <a:latin typeface="Adelle"/>
              </a:rPr>
              <a:t>Also known as the 'Green drake mayfly', the Common mayfly can be found around unpolluted wetlands, such as lakes and rivers. It has transparent, lacy wings and three long 'tails'.</a:t>
            </a:r>
            <a:endParaRPr lang="en-GB" dirty="0"/>
          </a:p>
        </p:txBody>
      </p:sp>
      <p:pic>
        <p:nvPicPr>
          <p:cNvPr id="1026" name="Picture 2" descr="Common mayfly | The Wildlife Trusts">
            <a:extLst>
              <a:ext uri="{FF2B5EF4-FFF2-40B4-BE49-F238E27FC236}">
                <a16:creationId xmlns:a16="http://schemas.microsoft.com/office/drawing/2014/main" id="{E330CAC2-D3DF-47AE-9FC6-ACB6D9D182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3824" y="2962434"/>
            <a:ext cx="6636455" cy="373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67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0950-05C4-47FA-A8B5-50C276C825D2}"/>
              </a:ext>
            </a:extLst>
          </p:cNvPr>
          <p:cNvSpPr>
            <a:spLocks noGrp="1"/>
          </p:cNvSpPr>
          <p:nvPr>
            <p:ph type="title"/>
          </p:nvPr>
        </p:nvSpPr>
        <p:spPr>
          <a:xfrm>
            <a:off x="1249680" y="121920"/>
            <a:ext cx="9692640" cy="868362"/>
          </a:xfrm>
        </p:spPr>
        <p:txBody>
          <a:bodyPr/>
          <a:lstStyle/>
          <a:p>
            <a:r>
              <a:rPr lang="en-GB" dirty="0"/>
              <a:t>Name these minibeasts:</a:t>
            </a:r>
          </a:p>
        </p:txBody>
      </p:sp>
      <p:pic>
        <p:nvPicPr>
          <p:cNvPr id="5" name="Content Placeholder 4">
            <a:extLst>
              <a:ext uri="{FF2B5EF4-FFF2-40B4-BE49-F238E27FC236}">
                <a16:creationId xmlns:a16="http://schemas.microsoft.com/office/drawing/2014/main" id="{C098FDE9-F745-4529-B76C-2291B93743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 y="990283"/>
            <a:ext cx="10810240" cy="5867717"/>
          </a:xfrm>
        </p:spPr>
      </p:pic>
    </p:spTree>
    <p:extLst>
      <p:ext uri="{BB962C8B-B14F-4D97-AF65-F5344CB8AC3E}">
        <p14:creationId xmlns:p14="http://schemas.microsoft.com/office/powerpoint/2010/main" val="2616514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E43D-B720-4E4D-A2D0-0B518E4D4E38}"/>
              </a:ext>
            </a:extLst>
          </p:cNvPr>
          <p:cNvSpPr>
            <a:spLocks noGrp="1"/>
          </p:cNvSpPr>
          <p:nvPr>
            <p:ph type="title"/>
          </p:nvPr>
        </p:nvSpPr>
        <p:spPr>
          <a:xfrm>
            <a:off x="1249680" y="71120"/>
            <a:ext cx="9692640" cy="1163002"/>
          </a:xfrm>
        </p:spPr>
        <p:txBody>
          <a:bodyPr>
            <a:normAutofit fontScale="90000"/>
          </a:bodyPr>
          <a:lstStyle/>
          <a:p>
            <a:pPr algn="ctr"/>
            <a:r>
              <a:rPr lang="en-GB" dirty="0"/>
              <a:t>Answers</a:t>
            </a:r>
            <a:br>
              <a:rPr lang="en-GB" dirty="0"/>
            </a:br>
            <a:r>
              <a:rPr lang="en-GB" dirty="0"/>
              <a:t>How many did you get?</a:t>
            </a:r>
          </a:p>
        </p:txBody>
      </p:sp>
      <p:pic>
        <p:nvPicPr>
          <p:cNvPr id="5" name="Content Placeholder 4">
            <a:extLst>
              <a:ext uri="{FF2B5EF4-FFF2-40B4-BE49-F238E27FC236}">
                <a16:creationId xmlns:a16="http://schemas.microsoft.com/office/drawing/2014/main" id="{D7D57901-E037-4F17-8265-513DCC5E06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 y="1234122"/>
            <a:ext cx="10779760" cy="5552758"/>
          </a:xfrm>
        </p:spPr>
      </p:pic>
    </p:spTree>
    <p:extLst>
      <p:ext uri="{BB962C8B-B14F-4D97-AF65-F5344CB8AC3E}">
        <p14:creationId xmlns:p14="http://schemas.microsoft.com/office/powerpoint/2010/main" val="365637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83F6-36A8-489E-BC69-C4698EA49347}"/>
              </a:ext>
            </a:extLst>
          </p:cNvPr>
          <p:cNvSpPr>
            <a:spLocks noGrp="1"/>
          </p:cNvSpPr>
          <p:nvPr>
            <p:ph type="title"/>
          </p:nvPr>
        </p:nvSpPr>
        <p:spPr/>
        <p:txBody>
          <a:bodyPr/>
          <a:lstStyle/>
          <a:p>
            <a:r>
              <a:rPr lang="en-GB" dirty="0"/>
              <a:t>Name these Minibeasts:</a:t>
            </a:r>
          </a:p>
        </p:txBody>
      </p:sp>
      <p:pic>
        <p:nvPicPr>
          <p:cNvPr id="5" name="Content Placeholder 4">
            <a:extLst>
              <a:ext uri="{FF2B5EF4-FFF2-40B4-BE49-F238E27FC236}">
                <a16:creationId xmlns:a16="http://schemas.microsoft.com/office/drawing/2014/main" id="{DFBDB74E-109A-4D8A-B4A3-77B7352F30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520" y="1691322"/>
            <a:ext cx="10820400" cy="5166678"/>
          </a:xfrm>
        </p:spPr>
      </p:pic>
    </p:spTree>
    <p:extLst>
      <p:ext uri="{BB962C8B-B14F-4D97-AF65-F5344CB8AC3E}">
        <p14:creationId xmlns:p14="http://schemas.microsoft.com/office/powerpoint/2010/main" val="4006395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2F45-734F-40C4-8781-019EC51AC5CB}"/>
              </a:ext>
            </a:extLst>
          </p:cNvPr>
          <p:cNvSpPr>
            <a:spLocks noGrp="1"/>
          </p:cNvSpPr>
          <p:nvPr>
            <p:ph type="title"/>
          </p:nvPr>
        </p:nvSpPr>
        <p:spPr/>
        <p:txBody>
          <a:bodyPr/>
          <a:lstStyle/>
          <a:p>
            <a:pPr algn="ctr"/>
            <a:r>
              <a:rPr lang="en-GB" dirty="0"/>
              <a:t>Answers</a:t>
            </a:r>
            <a:br>
              <a:rPr lang="en-GB" dirty="0"/>
            </a:br>
            <a:r>
              <a:rPr lang="en-GB" dirty="0"/>
              <a:t>How many did you get?</a:t>
            </a:r>
          </a:p>
        </p:txBody>
      </p:sp>
      <p:pic>
        <p:nvPicPr>
          <p:cNvPr id="5" name="Content Placeholder 4">
            <a:extLst>
              <a:ext uri="{FF2B5EF4-FFF2-40B4-BE49-F238E27FC236}">
                <a16:creationId xmlns:a16="http://schemas.microsoft.com/office/drawing/2014/main" id="{43BCDA97-6966-4F67-81D2-9B66D5A8DF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208" y="1694658"/>
            <a:ext cx="10815072" cy="5163342"/>
          </a:xfrm>
        </p:spPr>
      </p:pic>
    </p:spTree>
    <p:extLst>
      <p:ext uri="{BB962C8B-B14F-4D97-AF65-F5344CB8AC3E}">
        <p14:creationId xmlns:p14="http://schemas.microsoft.com/office/powerpoint/2010/main" val="1911712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300671B-5E9A-41CB-9FCA-A3B69C3BF0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080" y="1691322"/>
            <a:ext cx="9265919" cy="5166678"/>
          </a:xfrm>
        </p:spPr>
      </p:pic>
      <p:sp>
        <p:nvSpPr>
          <p:cNvPr id="7" name="Title 6">
            <a:extLst>
              <a:ext uri="{FF2B5EF4-FFF2-40B4-BE49-F238E27FC236}">
                <a16:creationId xmlns:a16="http://schemas.microsoft.com/office/drawing/2014/main" id="{752FDD05-B6DF-4409-8680-3174329F8311}"/>
              </a:ext>
            </a:extLst>
          </p:cNvPr>
          <p:cNvSpPr>
            <a:spLocks noGrp="1"/>
          </p:cNvSpPr>
          <p:nvPr>
            <p:ph type="title"/>
          </p:nvPr>
        </p:nvSpPr>
        <p:spPr/>
        <p:txBody>
          <a:bodyPr/>
          <a:lstStyle/>
          <a:p>
            <a:r>
              <a:rPr lang="en-GB" dirty="0"/>
              <a:t>Bug Hotel Materials:</a:t>
            </a:r>
          </a:p>
        </p:txBody>
      </p:sp>
    </p:spTree>
    <p:extLst>
      <p:ext uri="{BB962C8B-B14F-4D97-AF65-F5344CB8AC3E}">
        <p14:creationId xmlns:p14="http://schemas.microsoft.com/office/powerpoint/2010/main" val="3747222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8D745A-A38D-42D9-B69A-081EE878D9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708" b="41760"/>
          <a:stretch/>
        </p:blipFill>
        <p:spPr>
          <a:xfrm>
            <a:off x="481702" y="-50801"/>
            <a:ext cx="10734938" cy="6814255"/>
          </a:xfrm>
        </p:spPr>
      </p:pic>
    </p:spTree>
    <p:extLst>
      <p:ext uri="{BB962C8B-B14F-4D97-AF65-F5344CB8AC3E}">
        <p14:creationId xmlns:p14="http://schemas.microsoft.com/office/powerpoint/2010/main" val="250278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A67739-E383-4A14-9BE0-017BB67719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320" y="106023"/>
            <a:ext cx="5489575" cy="5355136"/>
          </a:xfrm>
        </p:spPr>
      </p:pic>
      <p:sp>
        <p:nvSpPr>
          <p:cNvPr id="6" name="TextBox 5">
            <a:extLst>
              <a:ext uri="{FF2B5EF4-FFF2-40B4-BE49-F238E27FC236}">
                <a16:creationId xmlns:a16="http://schemas.microsoft.com/office/drawing/2014/main" id="{4EEECFAA-E173-4D21-B1D7-BB5D6EE0B1E8}"/>
              </a:ext>
            </a:extLst>
          </p:cNvPr>
          <p:cNvSpPr txBox="1"/>
          <p:nvPr/>
        </p:nvSpPr>
        <p:spPr>
          <a:xfrm>
            <a:off x="6174107" y="2164080"/>
            <a:ext cx="4775200" cy="2308324"/>
          </a:xfrm>
          <a:prstGeom prst="rect">
            <a:avLst/>
          </a:prstGeom>
          <a:noFill/>
        </p:spPr>
        <p:txBody>
          <a:bodyPr wrap="square" rtlCol="0">
            <a:spAutoFit/>
          </a:bodyPr>
          <a:lstStyle/>
          <a:p>
            <a:r>
              <a:rPr lang="en-GB" sz="4800" dirty="0"/>
              <a:t>A  2</a:t>
            </a:r>
          </a:p>
          <a:p>
            <a:r>
              <a:rPr lang="en-GB" sz="4800" dirty="0"/>
              <a:t>B  6</a:t>
            </a:r>
          </a:p>
          <a:p>
            <a:r>
              <a:rPr lang="en-GB" sz="4800" dirty="0"/>
              <a:t>C  8</a:t>
            </a:r>
          </a:p>
        </p:txBody>
      </p:sp>
      <p:sp>
        <p:nvSpPr>
          <p:cNvPr id="7" name="TextBox 6">
            <a:extLst>
              <a:ext uri="{FF2B5EF4-FFF2-40B4-BE49-F238E27FC236}">
                <a16:creationId xmlns:a16="http://schemas.microsoft.com/office/drawing/2014/main" id="{5FA8056A-2BAC-412B-9A3A-7792776D450A}"/>
              </a:ext>
            </a:extLst>
          </p:cNvPr>
          <p:cNvSpPr txBox="1"/>
          <p:nvPr/>
        </p:nvSpPr>
        <p:spPr>
          <a:xfrm>
            <a:off x="5567680" y="5658783"/>
            <a:ext cx="4775200" cy="646331"/>
          </a:xfrm>
          <a:prstGeom prst="rect">
            <a:avLst/>
          </a:prstGeom>
          <a:noFill/>
        </p:spPr>
        <p:txBody>
          <a:bodyPr wrap="square" rtlCol="0">
            <a:spAutoFit/>
          </a:bodyPr>
          <a:lstStyle/>
          <a:p>
            <a:r>
              <a:rPr lang="en-GB" sz="3600" dirty="0"/>
              <a:t>Answer: B</a:t>
            </a:r>
          </a:p>
        </p:txBody>
      </p:sp>
    </p:spTree>
    <p:extLst>
      <p:ext uri="{BB962C8B-B14F-4D97-AF65-F5344CB8AC3E}">
        <p14:creationId xmlns:p14="http://schemas.microsoft.com/office/powerpoint/2010/main" val="423837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18A3C8-37E5-487C-9BFE-15879EDFF8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6055" y="2125618"/>
            <a:ext cx="4994902" cy="3325178"/>
          </a:xfrm>
        </p:spPr>
      </p:pic>
      <p:pic>
        <p:nvPicPr>
          <p:cNvPr id="7" name="Picture 6">
            <a:extLst>
              <a:ext uri="{FF2B5EF4-FFF2-40B4-BE49-F238E27FC236}">
                <a16:creationId xmlns:a16="http://schemas.microsoft.com/office/drawing/2014/main" id="{E86034A0-587F-429F-A8A0-E5C1F93D2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39" y="1066256"/>
            <a:ext cx="3477425" cy="5240703"/>
          </a:xfrm>
          <a:prstGeom prst="rect">
            <a:avLst/>
          </a:prstGeom>
        </p:spPr>
      </p:pic>
      <p:pic>
        <p:nvPicPr>
          <p:cNvPr id="8" name="Picture 7">
            <a:extLst>
              <a:ext uri="{FF2B5EF4-FFF2-40B4-BE49-F238E27FC236}">
                <a16:creationId xmlns:a16="http://schemas.microsoft.com/office/drawing/2014/main" id="{DA1DB3DF-2944-4393-87B3-EB8617FAFE8D}"/>
              </a:ext>
            </a:extLst>
          </p:cNvPr>
          <p:cNvPicPr>
            <a:picLocks noChangeAspect="1"/>
          </p:cNvPicPr>
          <p:nvPr/>
        </p:nvPicPr>
        <p:blipFill>
          <a:blip r:embed="rId4"/>
          <a:stretch>
            <a:fillRect/>
          </a:stretch>
        </p:blipFill>
        <p:spPr>
          <a:xfrm>
            <a:off x="1452449" y="-622482"/>
            <a:ext cx="9937341" cy="1688738"/>
          </a:xfrm>
          <a:prstGeom prst="rect">
            <a:avLst/>
          </a:prstGeom>
        </p:spPr>
      </p:pic>
    </p:spTree>
    <p:extLst>
      <p:ext uri="{BB962C8B-B14F-4D97-AF65-F5344CB8AC3E}">
        <p14:creationId xmlns:p14="http://schemas.microsoft.com/office/powerpoint/2010/main" val="24795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EECFAA-E173-4D21-B1D7-BB5D6EE0B1E8}"/>
              </a:ext>
            </a:extLst>
          </p:cNvPr>
          <p:cNvSpPr txBox="1"/>
          <p:nvPr/>
        </p:nvSpPr>
        <p:spPr>
          <a:xfrm>
            <a:off x="6174107" y="2164080"/>
            <a:ext cx="47752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A  </a:t>
            </a:r>
            <a:r>
              <a:rPr lang="en-GB" sz="4800" dirty="0"/>
              <a:t>9,000,000</a:t>
            </a:r>
            <a:endPar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B  20,000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C  5,000</a:t>
            </a:r>
          </a:p>
        </p:txBody>
      </p:sp>
      <p:sp>
        <p:nvSpPr>
          <p:cNvPr id="7" name="TextBox 6">
            <a:extLst>
              <a:ext uri="{FF2B5EF4-FFF2-40B4-BE49-F238E27FC236}">
                <a16:creationId xmlns:a16="http://schemas.microsoft.com/office/drawing/2014/main" id="{5FA8056A-2BAC-412B-9A3A-7792776D450A}"/>
              </a:ext>
            </a:extLst>
          </p:cNvPr>
          <p:cNvSpPr txBox="1"/>
          <p:nvPr/>
        </p:nvSpPr>
        <p:spPr>
          <a:xfrm>
            <a:off x="5567680" y="5658783"/>
            <a:ext cx="4775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entury Schoolbook" panose="02040604050505020304"/>
                <a:ea typeface="+mn-ea"/>
                <a:cs typeface="+mn-cs"/>
              </a:rPr>
              <a:t>Answer: A</a:t>
            </a:r>
          </a:p>
        </p:txBody>
      </p:sp>
      <p:pic>
        <p:nvPicPr>
          <p:cNvPr id="8" name="Content Placeholder 7">
            <a:extLst>
              <a:ext uri="{FF2B5EF4-FFF2-40B4-BE49-F238E27FC236}">
                <a16:creationId xmlns:a16="http://schemas.microsoft.com/office/drawing/2014/main" id="{D665A949-06CC-4F07-9949-AD14057263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6940" y="438149"/>
            <a:ext cx="5179060" cy="4888451"/>
          </a:xfrm>
        </p:spPr>
      </p:pic>
    </p:spTree>
    <p:extLst>
      <p:ext uri="{BB962C8B-B14F-4D97-AF65-F5344CB8AC3E}">
        <p14:creationId xmlns:p14="http://schemas.microsoft.com/office/powerpoint/2010/main" val="40975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EECFAA-E173-4D21-B1D7-BB5D6EE0B1E8}"/>
              </a:ext>
            </a:extLst>
          </p:cNvPr>
          <p:cNvSpPr txBox="1"/>
          <p:nvPr/>
        </p:nvSpPr>
        <p:spPr>
          <a:xfrm>
            <a:off x="6174107" y="2164080"/>
            <a:ext cx="47752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A 500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B 20,000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C </a:t>
            </a:r>
            <a:r>
              <a:rPr lang="en-GB" sz="4800" dirty="0"/>
              <a:t>1,400,000</a:t>
            </a: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 </a:t>
            </a:r>
          </a:p>
        </p:txBody>
      </p:sp>
      <p:sp>
        <p:nvSpPr>
          <p:cNvPr id="7" name="TextBox 6">
            <a:extLst>
              <a:ext uri="{FF2B5EF4-FFF2-40B4-BE49-F238E27FC236}">
                <a16:creationId xmlns:a16="http://schemas.microsoft.com/office/drawing/2014/main" id="{5FA8056A-2BAC-412B-9A3A-7792776D450A}"/>
              </a:ext>
            </a:extLst>
          </p:cNvPr>
          <p:cNvSpPr txBox="1"/>
          <p:nvPr/>
        </p:nvSpPr>
        <p:spPr>
          <a:xfrm>
            <a:off x="5567680" y="5658783"/>
            <a:ext cx="4775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entury Schoolbook" panose="02040604050505020304"/>
                <a:ea typeface="+mn-ea"/>
                <a:cs typeface="+mn-cs"/>
              </a:rPr>
              <a:t>Answer: C</a:t>
            </a:r>
          </a:p>
        </p:txBody>
      </p:sp>
      <p:pic>
        <p:nvPicPr>
          <p:cNvPr id="8" name="Content Placeholder 7">
            <a:extLst>
              <a:ext uri="{FF2B5EF4-FFF2-40B4-BE49-F238E27FC236}">
                <a16:creationId xmlns:a16="http://schemas.microsoft.com/office/drawing/2014/main" id="{3BA609CB-C95C-4C10-BFF9-024BDD0ECB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994" y="126079"/>
            <a:ext cx="5422900" cy="5288725"/>
          </a:xfrm>
        </p:spPr>
      </p:pic>
    </p:spTree>
    <p:extLst>
      <p:ext uri="{BB962C8B-B14F-4D97-AF65-F5344CB8AC3E}">
        <p14:creationId xmlns:p14="http://schemas.microsoft.com/office/powerpoint/2010/main" val="9154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EECFAA-E173-4D21-B1D7-BB5D6EE0B1E8}"/>
              </a:ext>
            </a:extLst>
          </p:cNvPr>
          <p:cNvSpPr txBox="1"/>
          <p:nvPr/>
        </p:nvSpPr>
        <p:spPr>
          <a:xfrm>
            <a:off x="6174107" y="2164080"/>
            <a:ext cx="47752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A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B  101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C  38</a:t>
            </a:r>
          </a:p>
        </p:txBody>
      </p:sp>
      <p:sp>
        <p:nvSpPr>
          <p:cNvPr id="7" name="TextBox 6">
            <a:extLst>
              <a:ext uri="{FF2B5EF4-FFF2-40B4-BE49-F238E27FC236}">
                <a16:creationId xmlns:a16="http://schemas.microsoft.com/office/drawing/2014/main" id="{5FA8056A-2BAC-412B-9A3A-7792776D450A}"/>
              </a:ext>
            </a:extLst>
          </p:cNvPr>
          <p:cNvSpPr txBox="1"/>
          <p:nvPr/>
        </p:nvSpPr>
        <p:spPr>
          <a:xfrm>
            <a:off x="5567680" y="5658783"/>
            <a:ext cx="4775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entury Schoolbook" panose="02040604050505020304"/>
                <a:ea typeface="+mn-ea"/>
                <a:cs typeface="+mn-cs"/>
              </a:rPr>
              <a:t>Answer: C</a:t>
            </a:r>
          </a:p>
        </p:txBody>
      </p:sp>
      <p:pic>
        <p:nvPicPr>
          <p:cNvPr id="8" name="Content Placeholder 7">
            <a:extLst>
              <a:ext uri="{FF2B5EF4-FFF2-40B4-BE49-F238E27FC236}">
                <a16:creationId xmlns:a16="http://schemas.microsoft.com/office/drawing/2014/main" id="{E7661008-3D72-4172-8963-888D504A58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517" y="261014"/>
            <a:ext cx="5736590" cy="5397769"/>
          </a:xfrm>
        </p:spPr>
      </p:pic>
    </p:spTree>
    <p:extLst>
      <p:ext uri="{BB962C8B-B14F-4D97-AF65-F5344CB8AC3E}">
        <p14:creationId xmlns:p14="http://schemas.microsoft.com/office/powerpoint/2010/main" val="379032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EECFAA-E173-4D21-B1D7-BB5D6EE0B1E8}"/>
              </a:ext>
            </a:extLst>
          </p:cNvPr>
          <p:cNvSpPr txBox="1"/>
          <p:nvPr/>
        </p:nvSpPr>
        <p:spPr>
          <a:xfrm>
            <a:off x="6252845" y="2274838"/>
            <a:ext cx="47752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A  65%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B  90%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C  10%</a:t>
            </a:r>
          </a:p>
        </p:txBody>
      </p:sp>
      <p:sp>
        <p:nvSpPr>
          <p:cNvPr id="7" name="TextBox 6">
            <a:extLst>
              <a:ext uri="{FF2B5EF4-FFF2-40B4-BE49-F238E27FC236}">
                <a16:creationId xmlns:a16="http://schemas.microsoft.com/office/drawing/2014/main" id="{5FA8056A-2BAC-412B-9A3A-7792776D450A}"/>
              </a:ext>
            </a:extLst>
          </p:cNvPr>
          <p:cNvSpPr txBox="1"/>
          <p:nvPr/>
        </p:nvSpPr>
        <p:spPr>
          <a:xfrm>
            <a:off x="5567680" y="5658783"/>
            <a:ext cx="4775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entury Schoolbook" panose="02040604050505020304"/>
                <a:ea typeface="+mn-ea"/>
                <a:cs typeface="+mn-cs"/>
              </a:rPr>
              <a:t>Answer: B</a:t>
            </a:r>
          </a:p>
        </p:txBody>
      </p:sp>
      <p:pic>
        <p:nvPicPr>
          <p:cNvPr id="8" name="Content Placeholder 7">
            <a:extLst>
              <a:ext uri="{FF2B5EF4-FFF2-40B4-BE49-F238E27FC236}">
                <a16:creationId xmlns:a16="http://schemas.microsoft.com/office/drawing/2014/main" id="{DD2C0A8D-0975-4E8C-B2D0-216D9B3385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520" y="160674"/>
            <a:ext cx="5775325" cy="5498109"/>
          </a:xfrm>
        </p:spPr>
      </p:pic>
    </p:spTree>
    <p:extLst>
      <p:ext uri="{BB962C8B-B14F-4D97-AF65-F5344CB8AC3E}">
        <p14:creationId xmlns:p14="http://schemas.microsoft.com/office/powerpoint/2010/main" val="231073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EECFAA-E173-4D21-B1D7-BB5D6EE0B1E8}"/>
              </a:ext>
            </a:extLst>
          </p:cNvPr>
          <p:cNvSpPr txBox="1"/>
          <p:nvPr/>
        </p:nvSpPr>
        <p:spPr>
          <a:xfrm>
            <a:off x="6174107" y="2164080"/>
            <a:ext cx="47752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A  380,000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B  6,000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C  890</a:t>
            </a:r>
          </a:p>
        </p:txBody>
      </p:sp>
      <p:sp>
        <p:nvSpPr>
          <p:cNvPr id="7" name="TextBox 6">
            <a:extLst>
              <a:ext uri="{FF2B5EF4-FFF2-40B4-BE49-F238E27FC236}">
                <a16:creationId xmlns:a16="http://schemas.microsoft.com/office/drawing/2014/main" id="{5FA8056A-2BAC-412B-9A3A-7792776D450A}"/>
              </a:ext>
            </a:extLst>
          </p:cNvPr>
          <p:cNvSpPr txBox="1"/>
          <p:nvPr/>
        </p:nvSpPr>
        <p:spPr>
          <a:xfrm>
            <a:off x="5567680" y="5658783"/>
            <a:ext cx="4775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entury Schoolbook" panose="02040604050505020304"/>
                <a:ea typeface="+mn-ea"/>
                <a:cs typeface="+mn-cs"/>
              </a:rPr>
              <a:t>Answer: A</a:t>
            </a:r>
          </a:p>
        </p:txBody>
      </p:sp>
      <p:pic>
        <p:nvPicPr>
          <p:cNvPr id="8" name="Content Placeholder 7">
            <a:extLst>
              <a:ext uri="{FF2B5EF4-FFF2-40B4-BE49-F238E27FC236}">
                <a16:creationId xmlns:a16="http://schemas.microsoft.com/office/drawing/2014/main" id="{79DAF843-97DC-43AC-8B1C-F91F1A1936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2" y="0"/>
            <a:ext cx="5686425" cy="5430070"/>
          </a:xfrm>
        </p:spPr>
      </p:pic>
    </p:spTree>
    <p:extLst>
      <p:ext uri="{BB962C8B-B14F-4D97-AF65-F5344CB8AC3E}">
        <p14:creationId xmlns:p14="http://schemas.microsoft.com/office/powerpoint/2010/main" val="251817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EECFAA-E173-4D21-B1D7-BB5D6EE0B1E8}"/>
              </a:ext>
            </a:extLst>
          </p:cNvPr>
          <p:cNvSpPr txBox="1"/>
          <p:nvPr/>
        </p:nvSpPr>
        <p:spPr>
          <a:xfrm>
            <a:off x="6174107" y="2164080"/>
            <a:ext cx="47752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A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B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C  0</a:t>
            </a:r>
          </a:p>
        </p:txBody>
      </p:sp>
      <p:sp>
        <p:nvSpPr>
          <p:cNvPr id="7" name="TextBox 6">
            <a:extLst>
              <a:ext uri="{FF2B5EF4-FFF2-40B4-BE49-F238E27FC236}">
                <a16:creationId xmlns:a16="http://schemas.microsoft.com/office/drawing/2014/main" id="{5FA8056A-2BAC-412B-9A3A-7792776D450A}"/>
              </a:ext>
            </a:extLst>
          </p:cNvPr>
          <p:cNvSpPr txBox="1"/>
          <p:nvPr/>
        </p:nvSpPr>
        <p:spPr>
          <a:xfrm>
            <a:off x="965200" y="5330072"/>
            <a:ext cx="9428480" cy="15081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entury Schoolbook" panose="02040604050505020304"/>
                <a:ea typeface="+mn-ea"/>
                <a:cs typeface="+mn-cs"/>
              </a:rPr>
              <a:t>Answer: A</a:t>
            </a:r>
          </a:p>
          <a:p>
            <a:pPr lvl="0"/>
            <a:r>
              <a:rPr lang="en-US" sz="2800" dirty="0"/>
              <a:t>2 - a wingless midge and a louse that lives on the bodies of </a:t>
            </a:r>
            <a:r>
              <a:rPr lang="en-US" sz="2800" dirty="0" err="1"/>
              <a:t>Weddel</a:t>
            </a:r>
            <a:r>
              <a:rPr lang="en-US" sz="2800" dirty="0"/>
              <a:t> seals</a:t>
            </a:r>
            <a:endParaRPr kumimoji="0" lang="en-GB" sz="2800" b="0" i="0" u="none" strike="noStrike" kern="1200" cap="none" spc="0" normalizeH="0" baseline="0" noProof="0" dirty="0">
              <a:ln>
                <a:noFill/>
              </a:ln>
              <a:solidFill>
                <a:prstClr val="black"/>
              </a:solidFill>
              <a:effectLst/>
              <a:uLnTx/>
              <a:uFillTx/>
              <a:latin typeface="Century Schoolbook" panose="02040604050505020304"/>
            </a:endParaRPr>
          </a:p>
        </p:txBody>
      </p:sp>
      <p:pic>
        <p:nvPicPr>
          <p:cNvPr id="8" name="Content Placeholder 7">
            <a:extLst>
              <a:ext uri="{FF2B5EF4-FFF2-40B4-BE49-F238E27FC236}">
                <a16:creationId xmlns:a16="http://schemas.microsoft.com/office/drawing/2014/main" id="{DB068447-6836-40F5-9164-A2896390EE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760" y="102412"/>
            <a:ext cx="5398134" cy="5221508"/>
          </a:xfrm>
        </p:spPr>
      </p:pic>
    </p:spTree>
    <p:extLst>
      <p:ext uri="{BB962C8B-B14F-4D97-AF65-F5344CB8AC3E}">
        <p14:creationId xmlns:p14="http://schemas.microsoft.com/office/powerpoint/2010/main" val="24408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EECFAA-E173-4D21-B1D7-BB5D6EE0B1E8}"/>
              </a:ext>
            </a:extLst>
          </p:cNvPr>
          <p:cNvSpPr txBox="1"/>
          <p:nvPr/>
        </p:nvSpPr>
        <p:spPr>
          <a:xfrm>
            <a:off x="6174107" y="2164080"/>
            <a:ext cx="47752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A  2cm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B  26cm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entury Schoolbook" panose="02040604050505020304"/>
                <a:ea typeface="+mn-ea"/>
                <a:cs typeface="+mn-cs"/>
              </a:rPr>
              <a:t>C  57cm</a:t>
            </a:r>
          </a:p>
        </p:txBody>
      </p:sp>
      <p:sp>
        <p:nvSpPr>
          <p:cNvPr id="7" name="TextBox 6">
            <a:extLst>
              <a:ext uri="{FF2B5EF4-FFF2-40B4-BE49-F238E27FC236}">
                <a16:creationId xmlns:a16="http://schemas.microsoft.com/office/drawing/2014/main" id="{5FA8056A-2BAC-412B-9A3A-7792776D450A}"/>
              </a:ext>
            </a:extLst>
          </p:cNvPr>
          <p:cNvSpPr txBox="1"/>
          <p:nvPr/>
        </p:nvSpPr>
        <p:spPr>
          <a:xfrm>
            <a:off x="5567680" y="5658783"/>
            <a:ext cx="477520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entury Schoolbook" panose="02040604050505020304"/>
                <a:ea typeface="+mn-ea"/>
                <a:cs typeface="+mn-cs"/>
              </a:rPr>
              <a:t>Answer: C (Chans </a:t>
            </a:r>
            <a:r>
              <a:rPr kumimoji="0" lang="en-GB" sz="3600" b="0" i="0" u="none" strike="noStrike" kern="1200" cap="none" spc="0" normalizeH="0" baseline="0" noProof="0" dirty="0" err="1">
                <a:ln>
                  <a:noFill/>
                </a:ln>
                <a:solidFill>
                  <a:prstClr val="black"/>
                </a:solidFill>
                <a:effectLst/>
                <a:uLnTx/>
                <a:uFillTx/>
                <a:latin typeface="Century Schoolbook" panose="02040604050505020304"/>
                <a:ea typeface="+mn-ea"/>
                <a:cs typeface="+mn-cs"/>
              </a:rPr>
              <a:t>Megastick</a:t>
            </a:r>
            <a:r>
              <a:rPr kumimoji="0" lang="en-GB" sz="3600" b="0" i="0" u="none" strike="noStrike" kern="1200" cap="none" spc="0" normalizeH="0" baseline="0" noProof="0" dirty="0">
                <a:ln>
                  <a:noFill/>
                </a:ln>
                <a:solidFill>
                  <a:prstClr val="black"/>
                </a:solidFill>
                <a:effectLst/>
                <a:uLnTx/>
                <a:uFillTx/>
                <a:latin typeface="Century Schoolbook" panose="02040604050505020304"/>
                <a:ea typeface="+mn-ea"/>
                <a:cs typeface="+mn-cs"/>
              </a:rPr>
              <a:t>)</a:t>
            </a:r>
          </a:p>
        </p:txBody>
      </p:sp>
      <p:pic>
        <p:nvPicPr>
          <p:cNvPr id="8" name="Content Placeholder 7">
            <a:extLst>
              <a:ext uri="{FF2B5EF4-FFF2-40B4-BE49-F238E27FC236}">
                <a16:creationId xmlns:a16="http://schemas.microsoft.com/office/drawing/2014/main" id="{A54ECB75-9AEC-4A30-8D8D-6C9458701C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277" y="111698"/>
            <a:ext cx="5624830" cy="5441536"/>
          </a:xfrm>
        </p:spPr>
      </p:pic>
    </p:spTree>
    <p:extLst>
      <p:ext uri="{BB962C8B-B14F-4D97-AF65-F5344CB8AC3E}">
        <p14:creationId xmlns:p14="http://schemas.microsoft.com/office/powerpoint/2010/main" val="2073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Vie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106</TotalTime>
  <Words>232</Words>
  <Application>Microsoft Office PowerPoint</Application>
  <PresentationFormat>Widescreen</PresentationFormat>
  <Paragraphs>54</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Adelle</vt:lpstr>
      <vt:lpstr>Arial</vt:lpstr>
      <vt:lpstr>Calibri</vt:lpstr>
      <vt:lpstr>Century Schoolbook</vt:lpstr>
      <vt:lpstr>Roboto</vt:lpstr>
      <vt:lpstr>Wingdings 2</vt:lpstr>
      <vt:lpstr>View</vt:lpstr>
      <vt:lpstr>Bugs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Chan's megastick is the longest insect in the world. One specimen in the London Natural History Museum measures 567 mm (22.3 in). This is with the front legs fully extended!</vt:lpstr>
      <vt:lpstr>PowerPoint Presentation</vt:lpstr>
      <vt:lpstr>PowerPoint Presentation</vt:lpstr>
      <vt:lpstr>    Mayfly Also known as the 'Green drake mayfly', the Common mayfly can be found around unpolluted wetlands, such as lakes and rivers. It has transparent, lacy wings and three long 'tails'.</vt:lpstr>
      <vt:lpstr>Name these minibeasts:</vt:lpstr>
      <vt:lpstr>Answers How many did you get?</vt:lpstr>
      <vt:lpstr>Name these Minibeasts:</vt:lpstr>
      <vt:lpstr>Answers How many did you get?</vt:lpstr>
      <vt:lpstr>Bug Hotel Materials: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Insects</dc:title>
  <dc:creator>Cherie Marshall</dc:creator>
  <cp:lastModifiedBy>Julian Greer</cp:lastModifiedBy>
  <cp:revision>10</cp:revision>
  <dcterms:created xsi:type="dcterms:W3CDTF">2021-02-02T21:03:55Z</dcterms:created>
  <dcterms:modified xsi:type="dcterms:W3CDTF">2021-02-03T21:11:49Z</dcterms:modified>
</cp:coreProperties>
</file>