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58" r:id="rId6"/>
    <p:sldId id="259" r:id="rId7"/>
    <p:sldId id="261" r:id="rId8"/>
    <p:sldId id="262" r:id="rId9"/>
    <p:sldId id="263" r:id="rId10"/>
    <p:sldId id="264" r:id="rId11"/>
    <p:sldId id="267" r:id="rId12"/>
    <p:sldId id="268" r:id="rId13"/>
    <p:sldId id="269" r:id="rId14"/>
    <p:sldId id="270" r:id="rId15"/>
    <p:sldId id="271"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69253-847A-41FE-80B9-2556104112C7}" v="240" dt="2021-02-06T13:51:20.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462A-6576-4BCA-896F-C03B232B5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64EE10-3DD9-4089-A8B9-122BDEC8C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A732E-47CC-4623-9B38-8C6A89F30813}"/>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F37D671B-9454-4A01-9963-A5D21D7847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1D5C73-CBB2-467A-9B99-6CB35655F190}"/>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168127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F2B7-FAFD-488B-9C07-D8032426F8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9179D0-9680-42F8-B3E9-B199C00229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CF6EC-498B-4C4C-AB3F-509A75C2F109}"/>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1F08F0A3-932E-4948-B960-7B7BBC9148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32DB97-8857-4E3F-9C46-0DE222C625E4}"/>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95085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A477E-6745-4566-983A-BEBD6C2A5A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D1028C-4689-4308-9642-C92C4E778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819AC-F0E6-4CAA-A684-8BC0E564D079}"/>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F269F890-E8C3-4E60-956C-EB39EF75F7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1BF7E2-DB95-48DE-8C93-C059037FADA4}"/>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380762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9DF9-000F-4F5B-B6E8-583926C744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6A8D1-C4A9-4061-8F19-8F7E01AB9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C7E21F-479E-4251-AF33-F4A9569B35C1}"/>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9552710C-3C99-4E44-9CA9-159F1E22D9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B0FF42-CFA1-4AE1-9297-3F4C2505DB5F}"/>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377078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F6C-AD3F-49A0-BD05-78A9E93169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AA6472-FFA7-44B8-A12A-BB080A286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9C0F2-E4FF-4A36-B752-3603B0682CD6}"/>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34E2A89B-D4D4-4B27-8E50-59BCB708AA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50E26-7B62-4BAD-8243-975FA3C15968}"/>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106982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A7A6-6D6C-4A56-A135-5EB5CB32FB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219FC7-B522-49AD-82BC-6F2AEF988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305A75-C066-426C-ABA3-274B7394F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350440-D688-48A5-AA32-08C7967EE89C}"/>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6" name="Footer Placeholder 5">
            <a:extLst>
              <a:ext uri="{FF2B5EF4-FFF2-40B4-BE49-F238E27FC236}">
                <a16:creationId xmlns:a16="http://schemas.microsoft.com/office/drawing/2014/main" id="{BBB72AC5-BE7E-48F5-B16E-6E7074F1244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DF19313-5598-4237-9A4F-00B5BCA39ABC}"/>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283315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CB4F-A501-4CAC-960F-CB8F87F4FA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A64F0E-3399-4A03-9CD3-569EBD327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BE382-DFFD-4419-815A-3CFD346E0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E95F2-020A-4627-AC98-71B6B5108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466CA-CA16-4DEF-88A7-6FFB3F0A6D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587DEA-5A57-4D6A-A9DF-B7806FA338C2}"/>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8" name="Footer Placeholder 7">
            <a:extLst>
              <a:ext uri="{FF2B5EF4-FFF2-40B4-BE49-F238E27FC236}">
                <a16:creationId xmlns:a16="http://schemas.microsoft.com/office/drawing/2014/main" id="{CBC4FEEC-2505-43A1-BF95-A8579A6E07F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B1531C2-107B-4EAD-B8F8-A9105706E346}"/>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142555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F3F0-9A98-49DB-9CD8-DD4293BBBE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E75CDE-E3D6-4999-A2EC-761975682B2E}"/>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4" name="Footer Placeholder 3">
            <a:extLst>
              <a:ext uri="{FF2B5EF4-FFF2-40B4-BE49-F238E27FC236}">
                <a16:creationId xmlns:a16="http://schemas.microsoft.com/office/drawing/2014/main" id="{F80F6896-F7F4-4053-BB1D-1C6AEA11207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C0D497-4CE5-408D-A9E7-970B3C832D04}"/>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249048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587E6-887A-4819-BD8D-02EAF79F72C9}"/>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3" name="Footer Placeholder 2">
            <a:extLst>
              <a:ext uri="{FF2B5EF4-FFF2-40B4-BE49-F238E27FC236}">
                <a16:creationId xmlns:a16="http://schemas.microsoft.com/office/drawing/2014/main" id="{807C2D56-CE79-4196-BE5D-904B6A3288A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152F81A-1B4D-4D50-B6CE-EC2D70805991}"/>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397203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CEC1-AE25-424C-96C1-A0C50E9CF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F925A0-D460-4584-9110-4D704FDE6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9925D4-0B20-4585-87CA-3509EEBC5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68960-A77D-4C2A-A380-9D21998380FD}"/>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6" name="Footer Placeholder 5">
            <a:extLst>
              <a:ext uri="{FF2B5EF4-FFF2-40B4-BE49-F238E27FC236}">
                <a16:creationId xmlns:a16="http://schemas.microsoft.com/office/drawing/2014/main" id="{8BDBD0A2-B256-419B-9097-64B43D2033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71CC65-017A-4803-8CBA-35416B3C7F8D}"/>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351831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C78F-C08E-499A-BF42-8F0320ADE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72080B-0EDA-4440-AD32-ACF9F1D11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55B7185-6D2A-45F4-B278-1E81AA28D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14727-7880-456D-B54C-64BEAAC83E26}"/>
              </a:ext>
            </a:extLst>
          </p:cNvPr>
          <p:cNvSpPr>
            <a:spLocks noGrp="1"/>
          </p:cNvSpPr>
          <p:nvPr>
            <p:ph type="dt" sz="half" idx="10"/>
          </p:nvPr>
        </p:nvSpPr>
        <p:spPr/>
        <p:txBody>
          <a:bodyPr/>
          <a:lstStyle/>
          <a:p>
            <a:fld id="{94D29EF5-8CC1-43E9-9BA0-EE8651BBE238}" type="datetimeFigureOut">
              <a:rPr lang="en-GB" smtClean="0"/>
              <a:t>10/02/2021</a:t>
            </a:fld>
            <a:endParaRPr lang="en-GB" dirty="0"/>
          </a:p>
        </p:txBody>
      </p:sp>
      <p:sp>
        <p:nvSpPr>
          <p:cNvPr id="6" name="Footer Placeholder 5">
            <a:extLst>
              <a:ext uri="{FF2B5EF4-FFF2-40B4-BE49-F238E27FC236}">
                <a16:creationId xmlns:a16="http://schemas.microsoft.com/office/drawing/2014/main" id="{59D6FFF8-E2B8-44C6-B05A-1A30D114123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70D0E73-1682-4447-8196-255EB33A45F9}"/>
              </a:ext>
            </a:extLst>
          </p:cNvPr>
          <p:cNvSpPr>
            <a:spLocks noGrp="1"/>
          </p:cNvSpPr>
          <p:nvPr>
            <p:ph type="sldNum" sz="quarter" idx="12"/>
          </p:nvPr>
        </p:nvSpPr>
        <p:spPr/>
        <p:txBody>
          <a:bodyPr/>
          <a:lstStyle/>
          <a:p>
            <a:fld id="{1B0EAE23-44A1-4EAE-82E1-53AF613ACADB}" type="slidenum">
              <a:rPr lang="en-GB" smtClean="0"/>
              <a:t>‹#›</a:t>
            </a:fld>
            <a:endParaRPr lang="en-GB" dirty="0"/>
          </a:p>
        </p:txBody>
      </p:sp>
    </p:spTree>
    <p:extLst>
      <p:ext uri="{BB962C8B-B14F-4D97-AF65-F5344CB8AC3E}">
        <p14:creationId xmlns:p14="http://schemas.microsoft.com/office/powerpoint/2010/main" val="315153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2C1AB5-34C9-47EF-AD1F-FB0036662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AE6E3-AE7C-4FC9-9C41-4A3728919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25F5C-E359-4152-A981-42A2712AD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29EF5-8CC1-43E9-9BA0-EE8651BBE238}" type="datetimeFigureOut">
              <a:rPr lang="en-GB" smtClean="0"/>
              <a:t>10/02/2021</a:t>
            </a:fld>
            <a:endParaRPr lang="en-GB" dirty="0"/>
          </a:p>
        </p:txBody>
      </p:sp>
      <p:sp>
        <p:nvSpPr>
          <p:cNvPr id="5" name="Footer Placeholder 4">
            <a:extLst>
              <a:ext uri="{FF2B5EF4-FFF2-40B4-BE49-F238E27FC236}">
                <a16:creationId xmlns:a16="http://schemas.microsoft.com/office/drawing/2014/main" id="{0B1DB051-BB00-45A3-BBC4-226F09983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3E92FF-589E-47C2-9485-0599C1DB9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EAE23-44A1-4EAE-82E1-53AF613ACADB}" type="slidenum">
              <a:rPr lang="en-GB" smtClean="0"/>
              <a:t>‹#›</a:t>
            </a:fld>
            <a:endParaRPr lang="en-GB" dirty="0"/>
          </a:p>
        </p:txBody>
      </p:sp>
    </p:spTree>
    <p:extLst>
      <p:ext uri="{BB962C8B-B14F-4D97-AF65-F5344CB8AC3E}">
        <p14:creationId xmlns:p14="http://schemas.microsoft.com/office/powerpoint/2010/main" val="133435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4.wdp"/><Relationship Id="rId26" Type="http://schemas.openxmlformats.org/officeDocument/2006/relationships/image" Target="../media/image20.png"/><Relationship Id="rId3" Type="http://schemas.microsoft.com/office/2007/relationships/hdphoto" Target="../media/hdphoto5.wdp"/><Relationship Id="rId21" Type="http://schemas.microsoft.com/office/2007/relationships/hdphoto" Target="../media/hdphoto12.wdp"/><Relationship Id="rId34" Type="http://schemas.microsoft.com/office/2007/relationships/hdphoto" Target="../media/hdphoto15.wdp"/><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7.png"/><Relationship Id="rId25" Type="http://schemas.openxmlformats.org/officeDocument/2006/relationships/hyperlink" Target="http://outdoors.stackexchange.com/questions/11547/whippet-as-trekking-pole/11562" TargetMode="External"/><Relationship Id="rId33" Type="http://schemas.openxmlformats.org/officeDocument/2006/relationships/image" Target="../media/image22.png"/><Relationship Id="rId38" Type="http://schemas.openxmlformats.org/officeDocument/2006/relationships/slide" Target="slide11.xml"/><Relationship Id="rId2" Type="http://schemas.openxmlformats.org/officeDocument/2006/relationships/image" Target="../media/image8.png"/><Relationship Id="rId16" Type="http://schemas.microsoft.com/office/2007/relationships/hdphoto" Target="../media/hdphoto3.wdp"/><Relationship Id="rId20" Type="http://schemas.openxmlformats.org/officeDocument/2006/relationships/image" Target="../media/image18.png"/><Relationship Id="rId29"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microsoft.com/office/2007/relationships/hdphoto" Target="../media/hdphoto13.wdp"/><Relationship Id="rId32" Type="http://schemas.openxmlformats.org/officeDocument/2006/relationships/hyperlink" Target="https://www.freepngimg.com/png/18297-samsung-mobile-phone-png-hd" TargetMode="External"/><Relationship Id="rId37" Type="http://schemas.openxmlformats.org/officeDocument/2006/relationships/hyperlink" Target="http://merry-go-roundhandmade.blogspot.com.au/" TargetMode="External"/><Relationship Id="rId5" Type="http://schemas.microsoft.com/office/2007/relationships/hdphoto" Target="../media/hdphoto9.wdp"/><Relationship Id="rId15" Type="http://schemas.openxmlformats.org/officeDocument/2006/relationships/image" Target="../media/image6.png"/><Relationship Id="rId23" Type="http://schemas.openxmlformats.org/officeDocument/2006/relationships/image" Target="../media/image19.png"/><Relationship Id="rId28" Type="http://schemas.openxmlformats.org/officeDocument/2006/relationships/hyperlink" Target="http://momgoescamping.com/best-winter-hiking-gloves/" TargetMode="External"/><Relationship Id="rId36" Type="http://schemas.microsoft.com/office/2007/relationships/hdphoto" Target="../media/hdphoto8.wdp"/><Relationship Id="rId10" Type="http://schemas.openxmlformats.org/officeDocument/2006/relationships/image" Target="../media/image13.png"/><Relationship Id="rId19" Type="http://schemas.openxmlformats.org/officeDocument/2006/relationships/image" Target="../media/image4.png"/><Relationship Id="rId31"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hyperlink" Target="https://lifehacks.stackexchange.com/questions/2107/how-can-i-quickly-cool-a-water-bottle/2110" TargetMode="External"/><Relationship Id="rId27" Type="http://schemas.microsoft.com/office/2007/relationships/hdphoto" Target="../media/hdphoto14.wdp"/><Relationship Id="rId30" Type="http://schemas.openxmlformats.org/officeDocument/2006/relationships/hyperlink" Target="http://www.pngall.com/torch-png" TargetMode="External"/><Relationship Id="rId35"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4.wdp"/><Relationship Id="rId26" Type="http://schemas.openxmlformats.org/officeDocument/2006/relationships/image" Target="../media/image19.png"/><Relationship Id="rId3" Type="http://schemas.microsoft.com/office/2007/relationships/hdphoto" Target="../media/hdphoto5.wdp"/><Relationship Id="rId21" Type="http://schemas.microsoft.com/office/2007/relationships/hdphoto" Target="../media/hdphoto8.wdp"/><Relationship Id="rId34"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7.png"/><Relationship Id="rId25" Type="http://schemas.openxmlformats.org/officeDocument/2006/relationships/hyperlink" Target="https://lifehacks.stackexchange.com/questions/2107/how-can-i-quickly-cool-a-water-bottle/2110" TargetMode="External"/><Relationship Id="rId33" Type="http://schemas.openxmlformats.org/officeDocument/2006/relationships/hyperlink" Target="http://www.pngall.com/torch-png" TargetMode="External"/><Relationship Id="rId2" Type="http://schemas.openxmlformats.org/officeDocument/2006/relationships/image" Target="../media/image8.png"/><Relationship Id="rId16" Type="http://schemas.microsoft.com/office/2007/relationships/hdphoto" Target="../media/hdphoto3.wdp"/><Relationship Id="rId20" Type="http://schemas.openxmlformats.org/officeDocument/2006/relationships/image" Target="../media/image11.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microsoft.com/office/2007/relationships/hdphoto" Target="../media/hdphoto12.wdp"/><Relationship Id="rId32" Type="http://schemas.openxmlformats.org/officeDocument/2006/relationships/image" Target="../media/image21.png"/><Relationship Id="rId37" Type="http://schemas.microsoft.com/office/2007/relationships/hdphoto" Target="../media/hdphoto15.wdp"/><Relationship Id="rId5" Type="http://schemas.microsoft.com/office/2007/relationships/hdphoto" Target="../media/hdphoto9.wdp"/><Relationship Id="rId15" Type="http://schemas.openxmlformats.org/officeDocument/2006/relationships/image" Target="../media/image6.png"/><Relationship Id="rId23" Type="http://schemas.openxmlformats.org/officeDocument/2006/relationships/image" Target="../media/image18.png"/><Relationship Id="rId28" Type="http://schemas.openxmlformats.org/officeDocument/2006/relationships/hyperlink" Target="http://outdoors.stackexchange.com/questions/11547/whippet-as-trekking-pole/11562" TargetMode="External"/><Relationship Id="rId36"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4.png"/><Relationship Id="rId31" Type="http://schemas.openxmlformats.org/officeDocument/2006/relationships/hyperlink" Target="http://momgoescamping.com/best-winter-hiking-gloves/" TargetMode="External"/><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hyperlink" Target="http://merry-go-roundhandmade.blogspot.com.au/" TargetMode="External"/><Relationship Id="rId27" Type="http://schemas.microsoft.com/office/2007/relationships/hdphoto" Target="../media/hdphoto13.wdp"/><Relationship Id="rId30" Type="http://schemas.microsoft.com/office/2007/relationships/hdphoto" Target="../media/hdphoto14.wdp"/><Relationship Id="rId35" Type="http://schemas.openxmlformats.org/officeDocument/2006/relationships/hyperlink" Target="https://www.freepngimg.com/png/18297-samsung-mobile-phone-png-hd"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4.wdp"/><Relationship Id="rId26" Type="http://schemas.openxmlformats.org/officeDocument/2006/relationships/image" Target="../media/image19.png"/><Relationship Id="rId3" Type="http://schemas.microsoft.com/office/2007/relationships/hdphoto" Target="../media/hdphoto5.wdp"/><Relationship Id="rId21" Type="http://schemas.microsoft.com/office/2007/relationships/hdphoto" Target="../media/hdphoto8.wdp"/><Relationship Id="rId34"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7.png"/><Relationship Id="rId25" Type="http://schemas.openxmlformats.org/officeDocument/2006/relationships/hyperlink" Target="https://lifehacks.stackexchange.com/questions/2107/how-can-i-quickly-cool-a-water-bottle/2110" TargetMode="External"/><Relationship Id="rId33" Type="http://schemas.openxmlformats.org/officeDocument/2006/relationships/hyperlink" Target="http://www.pngall.com/torch-png" TargetMode="External"/><Relationship Id="rId38" Type="http://schemas.openxmlformats.org/officeDocument/2006/relationships/slide" Target="slide13.xml"/><Relationship Id="rId2" Type="http://schemas.openxmlformats.org/officeDocument/2006/relationships/image" Target="../media/image8.png"/><Relationship Id="rId16" Type="http://schemas.microsoft.com/office/2007/relationships/hdphoto" Target="../media/hdphoto3.wdp"/><Relationship Id="rId20" Type="http://schemas.openxmlformats.org/officeDocument/2006/relationships/image" Target="../media/image11.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microsoft.com/office/2007/relationships/hdphoto" Target="../media/hdphoto12.wdp"/><Relationship Id="rId32" Type="http://schemas.openxmlformats.org/officeDocument/2006/relationships/image" Target="../media/image21.png"/><Relationship Id="rId37" Type="http://schemas.microsoft.com/office/2007/relationships/hdphoto" Target="../media/hdphoto15.wdp"/><Relationship Id="rId5" Type="http://schemas.microsoft.com/office/2007/relationships/hdphoto" Target="../media/hdphoto9.wdp"/><Relationship Id="rId15" Type="http://schemas.openxmlformats.org/officeDocument/2006/relationships/image" Target="../media/image6.png"/><Relationship Id="rId23" Type="http://schemas.openxmlformats.org/officeDocument/2006/relationships/image" Target="../media/image18.png"/><Relationship Id="rId28" Type="http://schemas.openxmlformats.org/officeDocument/2006/relationships/hyperlink" Target="http://outdoors.stackexchange.com/questions/11547/whippet-as-trekking-pole/11562" TargetMode="External"/><Relationship Id="rId36"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4.png"/><Relationship Id="rId31" Type="http://schemas.openxmlformats.org/officeDocument/2006/relationships/hyperlink" Target="http://momgoescamping.com/best-winter-hiking-gloves/" TargetMode="External"/><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hyperlink" Target="http://merry-go-roundhandmade.blogspot.com.au/" TargetMode="External"/><Relationship Id="rId27" Type="http://schemas.microsoft.com/office/2007/relationships/hdphoto" Target="../media/hdphoto13.wdp"/><Relationship Id="rId30" Type="http://schemas.microsoft.com/office/2007/relationships/hdphoto" Target="../media/hdphoto14.wdp"/><Relationship Id="rId35" Type="http://schemas.openxmlformats.org/officeDocument/2006/relationships/hyperlink" Target="https://www.freepngimg.com/png/18297-samsung-mobile-phone-png-h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en.wikipedia.org/wiki/File:Red_x.svg" TargetMode="External"/><Relationship Id="rId5" Type="http://schemas.openxmlformats.org/officeDocument/2006/relationships/image" Target="../media/image26.png"/><Relationship Id="rId4" Type="http://schemas.openxmlformats.org/officeDocument/2006/relationships/hyperlink" Target="https://en.wikipedia.org/wiki/File:Green_tick.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File:Red_x.svg" TargetMode="External"/><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hyperlink" Target="https://en.wikipedia.org/wiki/File:Green_tick.svg"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control" Target="../activeX/activeX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openxmlformats.org/officeDocument/2006/relationships/hyperlink" Target="http://foottalk.blogspot.com/2013/03/are-flip-flops-bad-for-growing-feet-new.html" TargetMode="External"/><Relationship Id="rId26" Type="http://schemas.microsoft.com/office/2007/relationships/hdphoto" Target="../media/hdphoto10.wdp"/><Relationship Id="rId3" Type="http://schemas.microsoft.com/office/2007/relationships/hdphoto" Target="../media/hdphoto1.wdp"/><Relationship Id="rId21" Type="http://schemas.openxmlformats.org/officeDocument/2006/relationships/hyperlink" Target="http://merry-go-roundhandmade.blogspot.com.au/" TargetMode="External"/><Relationship Id="rId7" Type="http://schemas.openxmlformats.org/officeDocument/2006/relationships/image" Target="../media/image6.png"/><Relationship Id="rId12" Type="http://schemas.microsoft.com/office/2007/relationships/hdphoto" Target="../media/hdphoto5.wdp"/><Relationship Id="rId17" Type="http://schemas.microsoft.com/office/2007/relationships/hdphoto" Target="../media/hdphoto7.wdp"/><Relationship Id="rId25" Type="http://schemas.openxmlformats.org/officeDocument/2006/relationships/image" Target="../media/image13.png"/><Relationship Id="rId33" Type="http://schemas.openxmlformats.org/officeDocument/2006/relationships/hyperlink" Target="https://gadgetsin.com/the-compact-first-aid-kit-for-camping-hiking-home-and-more.htm" TargetMode="External"/><Relationship Id="rId2" Type="http://schemas.openxmlformats.org/officeDocument/2006/relationships/image" Target="../media/image3.png"/><Relationship Id="rId16" Type="http://schemas.openxmlformats.org/officeDocument/2006/relationships/image" Target="../media/image10.png"/><Relationship Id="rId20" Type="http://schemas.microsoft.com/office/2007/relationships/hdphoto" Target="../media/hdphoto8.wdp"/><Relationship Id="rId29"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24" Type="http://schemas.openxmlformats.org/officeDocument/2006/relationships/hyperlink" Target="http://www.mabapost.tn/201547/Organic-Cotton-Hat-Men-Summer-Cloth/" TargetMode="External"/><Relationship Id="rId32" Type="http://schemas.microsoft.com/office/2007/relationships/hdphoto" Target="../media/hdphoto11.wdp"/><Relationship Id="rId5" Type="http://schemas.openxmlformats.org/officeDocument/2006/relationships/image" Target="../media/image5.png"/><Relationship Id="rId15" Type="http://schemas.openxmlformats.org/officeDocument/2006/relationships/hyperlink" Target="http://www.publicdomainpictures.net/view-image.php?image=55505&amp;picture=walking-boots-on-white" TargetMode="External"/><Relationship Id="rId23" Type="http://schemas.microsoft.com/office/2007/relationships/hdphoto" Target="../media/hdphoto9.wdp"/><Relationship Id="rId28" Type="http://schemas.openxmlformats.org/officeDocument/2006/relationships/hyperlink" Target="https://www.freepngimg.com/png/18297-samsung-mobile-phone-png-hd" TargetMode="External"/><Relationship Id="rId10" Type="http://schemas.microsoft.com/office/2007/relationships/hdphoto" Target="../media/hdphoto4.wdp"/><Relationship Id="rId19" Type="http://schemas.openxmlformats.org/officeDocument/2006/relationships/image" Target="../media/image11.png"/><Relationship Id="rId31"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6.wdp"/><Relationship Id="rId22" Type="http://schemas.openxmlformats.org/officeDocument/2006/relationships/image" Target="../media/image12.png"/><Relationship Id="rId27" Type="http://schemas.openxmlformats.org/officeDocument/2006/relationships/image" Target="../media/image14.png"/><Relationship Id="rId30" Type="http://schemas.openxmlformats.org/officeDocument/2006/relationships/hyperlink" Target="https://en.wikipedia.org/wiki/File:Highball_Glass_(Tumbler).sv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control" Target="../activeX/activeX2.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3.wdp"/><Relationship Id="rId26" Type="http://schemas.microsoft.com/office/2007/relationships/hdphoto" Target="../media/hdphoto12.wdp"/><Relationship Id="rId3" Type="http://schemas.microsoft.com/office/2007/relationships/hdphoto" Target="../media/hdphoto5.wdp"/><Relationship Id="rId21" Type="http://schemas.openxmlformats.org/officeDocument/2006/relationships/image" Target="../media/image4.png"/><Relationship Id="rId34"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6.png"/><Relationship Id="rId25" Type="http://schemas.openxmlformats.org/officeDocument/2006/relationships/image" Target="../media/image18.png"/><Relationship Id="rId33" Type="http://schemas.openxmlformats.org/officeDocument/2006/relationships/hyperlink" Target="http://momgoescamping.com/best-winter-hiking-gloves/" TargetMode="External"/><Relationship Id="rId2" Type="http://schemas.openxmlformats.org/officeDocument/2006/relationships/image" Target="../media/image8.png"/><Relationship Id="rId16" Type="http://schemas.openxmlformats.org/officeDocument/2006/relationships/hyperlink" Target="https://www.freepngimg.com/png/18297-samsung-mobile-phone-png-hd" TargetMode="External"/><Relationship Id="rId20" Type="http://schemas.microsoft.com/office/2007/relationships/hdphoto" Target="../media/hdphoto4.wdp"/><Relationship Id="rId29" Type="http://schemas.microsoft.com/office/2007/relationships/hdphoto" Target="../media/hdphoto13.wdp"/><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openxmlformats.org/officeDocument/2006/relationships/hyperlink" Target="http://merry-go-roundhandmade.blogspot.com.au/" TargetMode="External"/><Relationship Id="rId32" Type="http://schemas.microsoft.com/office/2007/relationships/hdphoto" Target="../media/hdphoto14.wdp"/><Relationship Id="rId37" Type="http://schemas.microsoft.com/office/2007/relationships/hdphoto" Target="../media/hdphoto15.wdp"/><Relationship Id="rId5" Type="http://schemas.microsoft.com/office/2007/relationships/hdphoto" Target="../media/hdphoto9.wdp"/><Relationship Id="rId15" Type="http://schemas.openxmlformats.org/officeDocument/2006/relationships/image" Target="../media/image14.png"/><Relationship Id="rId23" Type="http://schemas.microsoft.com/office/2007/relationships/hdphoto" Target="../media/hdphoto8.wdp"/><Relationship Id="rId28" Type="http://schemas.openxmlformats.org/officeDocument/2006/relationships/image" Target="../media/image19.png"/><Relationship Id="rId36"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7.png"/><Relationship Id="rId31"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image" Target="../media/image11.png"/><Relationship Id="rId27" Type="http://schemas.openxmlformats.org/officeDocument/2006/relationships/hyperlink" Target="https://lifehacks.stackexchange.com/questions/2107/how-can-i-quickly-cool-a-water-bottle/2110" TargetMode="External"/><Relationship Id="rId30" Type="http://schemas.openxmlformats.org/officeDocument/2006/relationships/hyperlink" Target="http://outdoors.stackexchange.com/questions/11547/whippet-as-trekking-pole/11562" TargetMode="External"/><Relationship Id="rId35" Type="http://schemas.openxmlformats.org/officeDocument/2006/relationships/hyperlink" Target="http://www.pngall.com/torch-png"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4.wdp"/><Relationship Id="rId26" Type="http://schemas.openxmlformats.org/officeDocument/2006/relationships/image" Target="../media/image19.png"/><Relationship Id="rId3" Type="http://schemas.microsoft.com/office/2007/relationships/hdphoto" Target="../media/hdphoto5.wdp"/><Relationship Id="rId21" Type="http://schemas.microsoft.com/office/2007/relationships/hdphoto" Target="../media/hdphoto8.wdp"/><Relationship Id="rId34"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7.png"/><Relationship Id="rId25" Type="http://schemas.openxmlformats.org/officeDocument/2006/relationships/hyperlink" Target="https://lifehacks.stackexchange.com/questions/2107/how-can-i-quickly-cool-a-water-bottle/2110" TargetMode="External"/><Relationship Id="rId33" Type="http://schemas.openxmlformats.org/officeDocument/2006/relationships/hyperlink" Target="http://www.pngall.com/torch-png" TargetMode="External"/><Relationship Id="rId38" Type="http://schemas.openxmlformats.org/officeDocument/2006/relationships/slide" Target="slide9.xml"/><Relationship Id="rId2" Type="http://schemas.openxmlformats.org/officeDocument/2006/relationships/image" Target="../media/image8.png"/><Relationship Id="rId16" Type="http://schemas.microsoft.com/office/2007/relationships/hdphoto" Target="../media/hdphoto3.wdp"/><Relationship Id="rId20" Type="http://schemas.openxmlformats.org/officeDocument/2006/relationships/image" Target="../media/image11.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hyperlink" Target="https://www.freepngimg.com/png/18297-samsung-mobile-phone-png-hd" TargetMode="External"/><Relationship Id="rId5" Type="http://schemas.microsoft.com/office/2007/relationships/hdphoto" Target="../media/hdphoto9.wdp"/><Relationship Id="rId15" Type="http://schemas.openxmlformats.org/officeDocument/2006/relationships/image" Target="../media/image6.png"/><Relationship Id="rId23" Type="http://schemas.openxmlformats.org/officeDocument/2006/relationships/image" Target="../media/image18.png"/><Relationship Id="rId28" Type="http://schemas.openxmlformats.org/officeDocument/2006/relationships/hyperlink" Target="http://outdoors.stackexchange.com/questions/11547/whippet-as-trekking-pole/11562" TargetMode="External"/><Relationship Id="rId36" Type="http://schemas.openxmlformats.org/officeDocument/2006/relationships/image" Target="../media/image14.png"/><Relationship Id="rId10" Type="http://schemas.openxmlformats.org/officeDocument/2006/relationships/image" Target="../media/image13.png"/><Relationship Id="rId19" Type="http://schemas.openxmlformats.org/officeDocument/2006/relationships/image" Target="../media/image4.png"/><Relationship Id="rId31" Type="http://schemas.openxmlformats.org/officeDocument/2006/relationships/hyperlink" Target="http://momgoescamping.com/best-winter-hiking-gloves/" TargetMode="External"/><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hyperlink" Target="http://merry-go-roundhandmade.blogspot.com.au/" TargetMode="External"/><Relationship Id="rId27" Type="http://schemas.microsoft.com/office/2007/relationships/hdphoto" Target="../media/hdphoto13.wdp"/><Relationship Id="rId30" Type="http://schemas.microsoft.com/office/2007/relationships/hdphoto" Target="../media/hdphoto14.wdp"/><Relationship Id="rId35" Type="http://schemas.microsoft.com/office/2007/relationships/hdphoto" Target="../media/hdphoto16.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microsoft.com/office/2007/relationships/hdphoto" Target="../media/hdphoto4.wdp"/><Relationship Id="rId26" Type="http://schemas.openxmlformats.org/officeDocument/2006/relationships/image" Target="../media/image19.png"/><Relationship Id="rId3" Type="http://schemas.microsoft.com/office/2007/relationships/hdphoto" Target="../media/hdphoto5.wdp"/><Relationship Id="rId21" Type="http://schemas.microsoft.com/office/2007/relationships/hdphoto" Target="../media/hdphoto8.wdp"/><Relationship Id="rId34"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7.png"/><Relationship Id="rId25" Type="http://schemas.openxmlformats.org/officeDocument/2006/relationships/hyperlink" Target="https://lifehacks.stackexchange.com/questions/2107/how-can-i-quickly-cool-a-water-bottle/2110" TargetMode="External"/><Relationship Id="rId33" Type="http://schemas.openxmlformats.org/officeDocument/2006/relationships/hyperlink" Target="http://www.pngall.com/torch-png" TargetMode="External"/><Relationship Id="rId2" Type="http://schemas.openxmlformats.org/officeDocument/2006/relationships/image" Target="../media/image8.png"/><Relationship Id="rId16" Type="http://schemas.microsoft.com/office/2007/relationships/hdphoto" Target="../media/hdphoto3.wdp"/><Relationship Id="rId20" Type="http://schemas.openxmlformats.org/officeDocument/2006/relationships/image" Target="../media/image11.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www.mabapost.tn/201547/Organic-Cotton-Hat-Men-Summer-Cloth/" TargetMode="External"/><Relationship Id="rId11" Type="http://schemas.microsoft.com/office/2007/relationships/hdphoto" Target="../media/hdphoto10.wdp"/><Relationship Id="rId24" Type="http://schemas.microsoft.com/office/2007/relationships/hdphoto" Target="../media/hdphoto12.wdp"/><Relationship Id="rId32" Type="http://schemas.openxmlformats.org/officeDocument/2006/relationships/image" Target="../media/image21.png"/><Relationship Id="rId37" Type="http://schemas.microsoft.com/office/2007/relationships/hdphoto" Target="../media/hdphoto15.wdp"/><Relationship Id="rId5" Type="http://schemas.microsoft.com/office/2007/relationships/hdphoto" Target="../media/hdphoto9.wdp"/><Relationship Id="rId15" Type="http://schemas.openxmlformats.org/officeDocument/2006/relationships/image" Target="../media/image6.png"/><Relationship Id="rId23" Type="http://schemas.openxmlformats.org/officeDocument/2006/relationships/image" Target="../media/image18.png"/><Relationship Id="rId28" Type="http://schemas.openxmlformats.org/officeDocument/2006/relationships/hyperlink" Target="http://outdoors.stackexchange.com/questions/11547/whippet-as-trekking-pole/11562" TargetMode="External"/><Relationship Id="rId36"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4.png"/><Relationship Id="rId31" Type="http://schemas.openxmlformats.org/officeDocument/2006/relationships/hyperlink" Target="http://momgoescamping.com/best-winter-hiking-gloves/" TargetMode="External"/><Relationship Id="rId4" Type="http://schemas.openxmlformats.org/officeDocument/2006/relationships/image" Target="../media/image12.png"/><Relationship Id="rId9" Type="http://schemas.openxmlformats.org/officeDocument/2006/relationships/hyperlink" Target="http://www.publicdomainpictures.net/view-image.php?image=55505&amp;picture=walking-boots-on-white" TargetMode="External"/><Relationship Id="rId14" Type="http://schemas.openxmlformats.org/officeDocument/2006/relationships/hyperlink" Target="https://gadgetsin.com/the-compact-first-aid-kit-for-camping-hiking-home-and-more.htm" TargetMode="External"/><Relationship Id="rId22" Type="http://schemas.openxmlformats.org/officeDocument/2006/relationships/hyperlink" Target="http://merry-go-roundhandmade.blogspot.com.au/" TargetMode="External"/><Relationship Id="rId27" Type="http://schemas.microsoft.com/office/2007/relationships/hdphoto" Target="../media/hdphoto13.wdp"/><Relationship Id="rId30" Type="http://schemas.microsoft.com/office/2007/relationships/hdphoto" Target="../media/hdphoto14.wdp"/><Relationship Id="rId35" Type="http://schemas.openxmlformats.org/officeDocument/2006/relationships/hyperlink" Target="https://www.freepngimg.com/png/18297-samsung-mobile-phone-png-h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Hiking Cubs" descr="A group of people walking on a dirt road&#10;&#10;Description automatically generated with medium confidence">
            <a:extLst>
              <a:ext uri="{FF2B5EF4-FFF2-40B4-BE49-F238E27FC236}">
                <a16:creationId xmlns:a16="http://schemas.microsoft.com/office/drawing/2014/main" id="{D84958F7-7953-4850-96F1-40FEECAACB8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86BA3-E80D-40D2-B3D8-381826569B2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6600" b="1" dirty="0">
                <a:solidFill>
                  <a:srgbClr val="FFFFFF"/>
                </a:solidFill>
              </a:rPr>
              <a:t>Hike Preparation</a:t>
            </a:r>
          </a:p>
        </p:txBody>
      </p:sp>
      <p:sp>
        <p:nvSpPr>
          <p:cNvPr id="3" name="Subtitle 2">
            <a:extLst>
              <a:ext uri="{FF2B5EF4-FFF2-40B4-BE49-F238E27FC236}">
                <a16:creationId xmlns:a16="http://schemas.microsoft.com/office/drawing/2014/main" id="{F3F92954-DB24-4CAE-AFA0-986815C57A2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dirty="0">
                <a:solidFill>
                  <a:srgbClr val="FFFFFF"/>
                </a:solidFill>
              </a:rPr>
              <a:t>What to bring &amp; what to do</a:t>
            </a:r>
          </a:p>
        </p:txBody>
      </p:sp>
    </p:spTree>
    <p:extLst>
      <p:ext uri="{BB962C8B-B14F-4D97-AF65-F5344CB8AC3E}">
        <p14:creationId xmlns:p14="http://schemas.microsoft.com/office/powerpoint/2010/main" val="302786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13091022">
            <a:off x="590415" y="1676172"/>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1446731" y="3607189"/>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3975866" y="3526194"/>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3963678">
            <a:off x="5223025" y="1615620"/>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6943609" y="558675"/>
            <a:ext cx="1741935" cy="1393548"/>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6830895" y="3190954"/>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8599564" y="5372302"/>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rot="6860774">
            <a:off x="8725276" y="2171016"/>
            <a:ext cx="1607881" cy="1312030"/>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0" cstate="hqprint">
            <a:extLst>
              <a:ext uri="{BEBA8EAE-BF5A-486C-A8C5-ECC9F3942E4B}">
                <a14:imgProps xmlns:a14="http://schemas.microsoft.com/office/drawing/2010/main">
                  <a14:imgLayer r:embed="rId21">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rot="7599451">
            <a:off x="10530687" y="-127415"/>
            <a:ext cx="1816868" cy="1839579"/>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3" cstate="hqprint">
            <a:extLst>
              <a:ext uri="{BEBA8EAE-BF5A-486C-A8C5-ECC9F3942E4B}">
                <a14:imgProps xmlns:a14="http://schemas.microsoft.com/office/drawing/2010/main">
                  <a14:imgLayer r:embed="rId24">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5"/>
              </a:ext>
            </a:extLst>
          </a:blip>
          <a:srcRect l="35808" r="22767"/>
          <a:stretch/>
        </p:blipFill>
        <p:spPr>
          <a:xfrm rot="21285380">
            <a:off x="2437040" y="1146450"/>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26">
            <a:extLst>
              <a:ext uri="{BEBA8EAE-BF5A-486C-A8C5-ECC9F3942E4B}">
                <a14:imgProps xmlns:a14="http://schemas.microsoft.com/office/drawing/2010/main">
                  <a14:imgLayer r:embed="rId27">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8"/>
              </a:ext>
            </a:extLst>
          </a:blip>
          <a:stretch>
            <a:fillRect/>
          </a:stretch>
        </p:blipFill>
        <p:spPr>
          <a:xfrm>
            <a:off x="3273054" y="335305"/>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29" cstate="hqprint">
            <a:extLst>
              <a:ext uri="{28A0092B-C50C-407E-A947-70E740481C1C}">
                <a14:useLocalDpi xmlns:a14="http://schemas.microsoft.com/office/drawing/2010/main"/>
              </a:ext>
              <a:ext uri="{837473B0-CC2E-450A-ABE3-18F120FF3D39}">
                <a1611:picAttrSrcUrl xmlns:a1611="http://schemas.microsoft.com/office/drawing/2016/11/main" r:id="rId30"/>
              </a:ext>
            </a:extLst>
          </a:blip>
          <a:stretch>
            <a:fillRect/>
          </a:stretch>
        </p:blipFill>
        <p:spPr>
          <a:xfrm rot="11439585">
            <a:off x="2233622" y="5159367"/>
            <a:ext cx="2005948" cy="1505119"/>
          </a:xfrm>
          <a:prstGeom prst="rect">
            <a:avLst/>
          </a:prstGeom>
        </p:spPr>
      </p:pic>
      <p:pic>
        <p:nvPicPr>
          <p:cNvPr id="16" name="Phone" descr="Graphical user interface, application&#10;&#10;Description automatically generated">
            <a:extLst>
              <a:ext uri="{FF2B5EF4-FFF2-40B4-BE49-F238E27FC236}">
                <a16:creationId xmlns:a16="http://schemas.microsoft.com/office/drawing/2014/main" id="{44C4DBC1-EE2A-4DA9-B585-2ACFD71F1A52}"/>
              </a:ext>
            </a:extLst>
          </p:cNvPr>
          <p:cNvPicPr>
            <a:picLocks noChangeAspect="1"/>
          </p:cNvPicPr>
          <p:nvPr/>
        </p:nvPicPr>
        <p:blipFill>
          <a:blip r:embed="rId31">
            <a:extLst>
              <a:ext uri="{28A0092B-C50C-407E-A947-70E740481C1C}">
                <a14:useLocalDpi xmlns:a14="http://schemas.microsoft.com/office/drawing/2010/main"/>
              </a:ext>
              <a:ext uri="{837473B0-CC2E-450A-ABE3-18F120FF3D39}">
                <a1611:picAttrSrcUrl xmlns:a1611="http://schemas.microsoft.com/office/drawing/2016/11/main" r:id="rId32"/>
              </a:ext>
            </a:extLst>
          </a:blip>
          <a:stretch>
            <a:fillRect/>
          </a:stretch>
        </p:blipFill>
        <p:spPr>
          <a:xfrm>
            <a:off x="10670335" y="3504176"/>
            <a:ext cx="1387811" cy="1329986"/>
          </a:xfrm>
          <a:prstGeom prst="rect">
            <a:avLst/>
          </a:prstGeom>
        </p:spPr>
      </p:pic>
      <p:pic>
        <p:nvPicPr>
          <p:cNvPr id="17" name="Rucksack" descr="A picture containing black, yellow, bag&#10;&#10;Description automatically generated">
            <a:extLst>
              <a:ext uri="{FF2B5EF4-FFF2-40B4-BE49-F238E27FC236}">
                <a16:creationId xmlns:a16="http://schemas.microsoft.com/office/drawing/2014/main" id="{104303F9-5AE5-4634-882B-C8B96049D6E6}"/>
              </a:ext>
            </a:extLst>
          </p:cNvPr>
          <p:cNvPicPr>
            <a:picLocks noChangeAspect="1"/>
          </p:cNvPicPr>
          <p:nvPr/>
        </p:nvPicPr>
        <p:blipFill>
          <a:blip r:embed="rId33" cstate="hqprint">
            <a:extLst>
              <a:ext uri="{BEBA8EAE-BF5A-486C-A8C5-ECC9F3942E4B}">
                <a14:imgProps xmlns:a14="http://schemas.microsoft.com/office/drawing/2010/main">
                  <a14:imgLayer r:embed="rId34">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5677125" y="5148802"/>
            <a:ext cx="1353360" cy="1353360"/>
          </a:xfrm>
          <a:prstGeom prst="rect">
            <a:avLst/>
          </a:prstGeom>
        </p:spPr>
      </p:pic>
      <p:pic>
        <p:nvPicPr>
          <p:cNvPr id="19" name="Wolly Hat" descr="A close - up of a knit hat&#10;&#10;Description automatically generated with low confidence">
            <a:extLst>
              <a:ext uri="{FF2B5EF4-FFF2-40B4-BE49-F238E27FC236}">
                <a16:creationId xmlns:a16="http://schemas.microsoft.com/office/drawing/2014/main" id="{232DD91B-7D6B-4755-8D90-8EAB8C5C5007}"/>
              </a:ext>
            </a:extLst>
          </p:cNvPr>
          <p:cNvPicPr>
            <a:picLocks noChangeAspect="1"/>
          </p:cNvPicPr>
          <p:nvPr/>
        </p:nvPicPr>
        <p:blipFill>
          <a:blip r:embed="rId35" cstate="hqprint">
            <a:extLst>
              <a:ext uri="{BEBA8EAE-BF5A-486C-A8C5-ECC9F3942E4B}">
                <a14:imgProps xmlns:a14="http://schemas.microsoft.com/office/drawing/2010/main">
                  <a14:imgLayer r:embed="rId36">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7"/>
              </a:ext>
            </a:extLst>
          </a:blip>
          <a:stretch>
            <a:fillRect/>
          </a:stretch>
        </p:blipFill>
        <p:spPr>
          <a:xfrm>
            <a:off x="534240" y="334005"/>
            <a:ext cx="1284235" cy="1212519"/>
          </a:xfrm>
          <a:prstGeom prst="rect">
            <a:avLst/>
          </a:prstGeom>
        </p:spPr>
      </p:pic>
      <p:sp>
        <p:nvSpPr>
          <p:cNvPr id="20" name="Reveal">
            <a:extLst>
              <a:ext uri="{FF2B5EF4-FFF2-40B4-BE49-F238E27FC236}">
                <a16:creationId xmlns:a16="http://schemas.microsoft.com/office/drawing/2014/main" id="{850BE1C6-0711-4011-A7FF-7420365E8700}"/>
              </a:ext>
            </a:extLst>
          </p:cNvPr>
          <p:cNvSpPr txBox="1"/>
          <p:nvPr/>
        </p:nvSpPr>
        <p:spPr>
          <a:xfrm>
            <a:off x="260062" y="6182796"/>
            <a:ext cx="1826137" cy="369332"/>
          </a:xfrm>
          <a:prstGeom prst="rect">
            <a:avLst/>
          </a:prstGeom>
          <a:solidFill>
            <a:srgbClr val="7030A0"/>
          </a:solidFill>
        </p:spPr>
        <p:txBody>
          <a:bodyPr wrap="square" rtlCol="0">
            <a:spAutoFit/>
          </a:bodyPr>
          <a:lstStyle/>
          <a:p>
            <a:pPr algn="ctr"/>
            <a:r>
              <a:rPr lang="en-GB" b="1" dirty="0">
                <a:solidFill>
                  <a:schemeClr val="bg1"/>
                </a:solidFill>
              </a:rPr>
              <a:t>REVEAL</a:t>
            </a:r>
          </a:p>
        </p:txBody>
      </p:sp>
      <p:sp>
        <p:nvSpPr>
          <p:cNvPr id="21" name="Next">
            <a:hlinkClick r:id="rId38" action="ppaction://hlinksldjump"/>
            <a:extLst>
              <a:ext uri="{FF2B5EF4-FFF2-40B4-BE49-F238E27FC236}">
                <a16:creationId xmlns:a16="http://schemas.microsoft.com/office/drawing/2014/main" id="{718F81D9-FCE7-4836-A058-8A36EF383353}"/>
              </a:ext>
            </a:extLst>
          </p:cNvPr>
          <p:cNvSpPr txBox="1"/>
          <p:nvPr/>
        </p:nvSpPr>
        <p:spPr>
          <a:xfrm>
            <a:off x="10005047" y="6267354"/>
            <a:ext cx="1826137" cy="369332"/>
          </a:xfrm>
          <a:prstGeom prst="rect">
            <a:avLst/>
          </a:prstGeom>
          <a:solidFill>
            <a:srgbClr val="7030A0"/>
          </a:solidFill>
        </p:spPr>
        <p:txBody>
          <a:bodyPr wrap="square" rtlCol="0">
            <a:spAutoFit/>
          </a:bodyPr>
          <a:lstStyle/>
          <a:p>
            <a:pPr algn="ctr"/>
            <a:r>
              <a:rPr lang="en-GB" b="1" dirty="0">
                <a:solidFill>
                  <a:schemeClr val="bg1"/>
                </a:solidFill>
              </a:rPr>
              <a:t>NEXT</a:t>
            </a:r>
          </a:p>
        </p:txBody>
      </p:sp>
    </p:spTree>
    <p:extLst>
      <p:ext uri="{BB962C8B-B14F-4D97-AF65-F5344CB8AC3E}">
        <p14:creationId xmlns:p14="http://schemas.microsoft.com/office/powerpoint/2010/main" val="2935496997"/>
      </p:ext>
    </p:extLst>
  </p:cSld>
  <p:clrMapOvr>
    <a:masterClrMapping/>
  </p:clrMapOvr>
  <mc:AlternateContent xmlns:mc="http://schemas.openxmlformats.org/markup-compatibility/2006" xmlns:p14="http://schemas.microsoft.com/office/powerpoint/2010/main">
    <mc:Choice Requires="p14">
      <p:transition spd="slow" p14:dur="4400" advClick="0">
        <p14:honeycomb/>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nextCondLst>
                <p:cond evt="onClick" delay="0">
                  <p:tgtEl>
                    <p:spTgt spid="2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20480124">
            <a:off x="9527444" y="635207"/>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3151048" y="803386"/>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3062733" y="4543125"/>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1079845">
            <a:off x="1935053" y="2526860"/>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4695114" y="4864749"/>
            <a:ext cx="1741935" cy="1393548"/>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6761002" y="4316587"/>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1250721" y="4640820"/>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rot="16894669">
            <a:off x="8960321" y="4609745"/>
            <a:ext cx="1607881" cy="1312030"/>
          </a:xfrm>
          <a:prstGeom prst="rect">
            <a:avLst/>
          </a:prstGeom>
        </p:spPr>
      </p:pic>
      <p:pic>
        <p:nvPicPr>
          <p:cNvPr id="13" name="Wolly Hat" descr="A close - up of a knit hat&#10;&#10;Description automatically generated with low confidence">
            <a:extLst>
              <a:ext uri="{FF2B5EF4-FFF2-40B4-BE49-F238E27FC236}">
                <a16:creationId xmlns:a16="http://schemas.microsoft.com/office/drawing/2014/main" id="{3BE4EA89-3BEC-4B6D-9211-F056F13C5C80}"/>
              </a:ext>
            </a:extLst>
          </p:cNvPr>
          <p:cNvPicPr>
            <a:picLocks noChangeAspect="1"/>
          </p:cNvPicPr>
          <p:nvPr/>
        </p:nvPicPr>
        <p:blipFill>
          <a:blip r:embed="rId20" cstate="hqprint">
            <a:extLst>
              <a:ext uri="{BEBA8EAE-BF5A-486C-A8C5-ECC9F3942E4B}">
                <a14:imgProps xmlns:a14="http://schemas.microsoft.com/office/drawing/2010/main">
                  <a14:imgLayer r:embed="rId21">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9030910" y="3069807"/>
            <a:ext cx="1284235" cy="1212519"/>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3" cstate="hqprint">
            <a:extLst>
              <a:ext uri="{BEBA8EAE-BF5A-486C-A8C5-ECC9F3942E4B}">
                <a14:imgProps xmlns:a14="http://schemas.microsoft.com/office/drawing/2010/main">
                  <a14:imgLayer r:embed="rId24">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5"/>
              </a:ext>
            </a:extLst>
          </a:blip>
          <a:stretch>
            <a:fillRect/>
          </a:stretch>
        </p:blipFill>
        <p:spPr>
          <a:xfrm>
            <a:off x="1425301" y="548591"/>
            <a:ext cx="1816868" cy="1839579"/>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6" cstate="hqprint">
            <a:extLst>
              <a:ext uri="{BEBA8EAE-BF5A-486C-A8C5-ECC9F3942E4B}">
                <a14:imgProps xmlns:a14="http://schemas.microsoft.com/office/drawing/2010/main">
                  <a14:imgLayer r:embed="rId27">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8"/>
              </a:ext>
            </a:extLst>
          </a:blip>
          <a:srcRect l="35808" r="22767"/>
          <a:stretch/>
        </p:blipFill>
        <p:spPr>
          <a:xfrm rot="1688845">
            <a:off x="6485014" y="1985360"/>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1"/>
              </a:ext>
            </a:extLst>
          </a:blip>
          <a:stretch>
            <a:fillRect/>
          </a:stretch>
        </p:blipFill>
        <p:spPr>
          <a:xfrm>
            <a:off x="3914819" y="2720431"/>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32" cstate="hqprint">
            <a:extLs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rot="5400000">
            <a:off x="4703081" y="452136"/>
            <a:ext cx="2005948" cy="1505119"/>
          </a:xfrm>
          <a:prstGeom prst="rect">
            <a:avLst/>
          </a:prstGeom>
        </p:spPr>
      </p:pic>
      <p:pic>
        <p:nvPicPr>
          <p:cNvPr id="16" name="Phone" descr="Graphical user interface, application&#10;&#10;Description automatically generated">
            <a:extLst>
              <a:ext uri="{FF2B5EF4-FFF2-40B4-BE49-F238E27FC236}">
                <a16:creationId xmlns:a16="http://schemas.microsoft.com/office/drawing/2014/main" id="{44C4DBC1-EE2A-4DA9-B585-2ACFD71F1A52}"/>
              </a:ext>
            </a:extLst>
          </p:cNvPr>
          <p:cNvPicPr>
            <a:picLocks noChangeAspect="1"/>
          </p:cNvPicPr>
          <p:nvPr/>
        </p:nvPicPr>
        <p:blipFill>
          <a:blip r:embed="rId34">
            <a:extLst>
              <a:ext uri="{28A0092B-C50C-407E-A947-70E740481C1C}">
                <a14:useLocalDpi xmlns:a14="http://schemas.microsoft.com/office/drawing/2010/main"/>
              </a:ext>
              <a:ext uri="{837473B0-CC2E-450A-ABE3-18F120FF3D39}">
                <a1611:picAttrSrcUrl xmlns:a1611="http://schemas.microsoft.com/office/drawing/2016/11/main" r:id="rId35"/>
              </a:ext>
            </a:extLst>
          </a:blip>
          <a:stretch>
            <a:fillRect/>
          </a:stretch>
        </p:blipFill>
        <p:spPr>
          <a:xfrm>
            <a:off x="520372" y="3279759"/>
            <a:ext cx="1387811" cy="1329986"/>
          </a:xfrm>
          <a:prstGeom prst="rect">
            <a:avLst/>
          </a:prstGeom>
        </p:spPr>
      </p:pic>
      <p:pic>
        <p:nvPicPr>
          <p:cNvPr id="17" name="Rucksack" descr="A picture containing black, yellow, bag&#10;&#10;Description automatically generated">
            <a:extLst>
              <a:ext uri="{FF2B5EF4-FFF2-40B4-BE49-F238E27FC236}">
                <a16:creationId xmlns:a16="http://schemas.microsoft.com/office/drawing/2014/main" id="{B0F82016-79F5-4DA5-98B6-FF6120B3CE31}"/>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8169941" y="1158125"/>
            <a:ext cx="1353360" cy="1353360"/>
          </a:xfrm>
          <a:prstGeom prst="rect">
            <a:avLst/>
          </a:prstGeom>
        </p:spPr>
      </p:pic>
    </p:spTree>
    <p:extLst>
      <p:ext uri="{BB962C8B-B14F-4D97-AF65-F5344CB8AC3E}">
        <p14:creationId xmlns:p14="http://schemas.microsoft.com/office/powerpoint/2010/main" val="222043868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20480124">
            <a:off x="3282752" y="4092804"/>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982269" y="2885049"/>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4917829" y="2621697"/>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1079845">
            <a:off x="8352360" y="2070653"/>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1265361" y="4504458"/>
            <a:ext cx="1741935" cy="1393548"/>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8883672" y="4308673"/>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6997911" y="447171"/>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rot="12310919">
            <a:off x="6066720" y="4365666"/>
            <a:ext cx="1607881" cy="1312030"/>
          </a:xfrm>
          <a:prstGeom prst="rect">
            <a:avLst/>
          </a:prstGeom>
        </p:spPr>
      </p:pic>
      <p:pic>
        <p:nvPicPr>
          <p:cNvPr id="13" name="Wolly Hat" descr="A close - up of a knit hat&#10;&#10;Description automatically generated with low confidence">
            <a:extLst>
              <a:ext uri="{FF2B5EF4-FFF2-40B4-BE49-F238E27FC236}">
                <a16:creationId xmlns:a16="http://schemas.microsoft.com/office/drawing/2014/main" id="{3BE4EA89-3BEC-4B6D-9211-F056F13C5C80}"/>
              </a:ext>
            </a:extLst>
          </p:cNvPr>
          <p:cNvPicPr>
            <a:picLocks noChangeAspect="1"/>
          </p:cNvPicPr>
          <p:nvPr/>
        </p:nvPicPr>
        <p:blipFill>
          <a:blip r:embed="rId20" cstate="hqprint">
            <a:extLst>
              <a:ext uri="{BEBA8EAE-BF5A-486C-A8C5-ECC9F3942E4B}">
                <a14:imgProps xmlns:a14="http://schemas.microsoft.com/office/drawing/2010/main">
                  <a14:imgLayer r:embed="rId21">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10310485" y="255860"/>
            <a:ext cx="1284235" cy="1212519"/>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3" cstate="hqprint">
            <a:extLst>
              <a:ext uri="{BEBA8EAE-BF5A-486C-A8C5-ECC9F3942E4B}">
                <a14:imgProps xmlns:a14="http://schemas.microsoft.com/office/drawing/2010/main">
                  <a14:imgLayer r:embed="rId24">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5"/>
              </a:ext>
            </a:extLst>
          </a:blip>
          <a:stretch>
            <a:fillRect/>
          </a:stretch>
        </p:blipFill>
        <p:spPr>
          <a:xfrm>
            <a:off x="2910554" y="334483"/>
            <a:ext cx="1816868" cy="1839579"/>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6" cstate="hqprint">
            <a:extLst>
              <a:ext uri="{BEBA8EAE-BF5A-486C-A8C5-ECC9F3942E4B}">
                <a14:imgProps xmlns:a14="http://schemas.microsoft.com/office/drawing/2010/main">
                  <a14:imgLayer r:embed="rId27">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8"/>
              </a:ext>
            </a:extLst>
          </a:blip>
          <a:srcRect l="35808" r="22767"/>
          <a:stretch/>
        </p:blipFill>
        <p:spPr>
          <a:xfrm rot="1688845">
            <a:off x="1190766" y="373118"/>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1"/>
              </a:ext>
            </a:extLst>
          </a:blip>
          <a:stretch>
            <a:fillRect/>
          </a:stretch>
        </p:blipFill>
        <p:spPr>
          <a:xfrm>
            <a:off x="2604018" y="2318379"/>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32" cstate="hqprint">
            <a:extLs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rot="5400000">
            <a:off x="4703081" y="452136"/>
            <a:ext cx="2005948" cy="1505119"/>
          </a:xfrm>
          <a:prstGeom prst="rect">
            <a:avLst/>
          </a:prstGeom>
        </p:spPr>
      </p:pic>
      <p:pic>
        <p:nvPicPr>
          <p:cNvPr id="16" name="Phone" descr="Graphical user interface, application&#10;&#10;Description automatically generated">
            <a:extLst>
              <a:ext uri="{FF2B5EF4-FFF2-40B4-BE49-F238E27FC236}">
                <a16:creationId xmlns:a16="http://schemas.microsoft.com/office/drawing/2014/main" id="{44C4DBC1-EE2A-4DA9-B585-2ACFD71F1A52}"/>
              </a:ext>
            </a:extLst>
          </p:cNvPr>
          <p:cNvPicPr>
            <a:picLocks noChangeAspect="1"/>
          </p:cNvPicPr>
          <p:nvPr/>
        </p:nvPicPr>
        <p:blipFill>
          <a:blip r:embed="rId34">
            <a:extLst>
              <a:ext uri="{28A0092B-C50C-407E-A947-70E740481C1C}">
                <a14:useLocalDpi xmlns:a14="http://schemas.microsoft.com/office/drawing/2010/main"/>
              </a:ext>
              <a:ext uri="{837473B0-CC2E-450A-ABE3-18F120FF3D39}">
                <a1611:picAttrSrcUrl xmlns:a1611="http://schemas.microsoft.com/office/drawing/2016/11/main" r:id="rId35"/>
              </a:ext>
            </a:extLst>
          </a:blip>
          <a:stretch>
            <a:fillRect/>
          </a:stretch>
        </p:blipFill>
        <p:spPr>
          <a:xfrm>
            <a:off x="6941769" y="2252805"/>
            <a:ext cx="1387811" cy="1329986"/>
          </a:xfrm>
          <a:prstGeom prst="rect">
            <a:avLst/>
          </a:prstGeom>
        </p:spPr>
      </p:pic>
      <p:pic>
        <p:nvPicPr>
          <p:cNvPr id="17" name="Rucksack" descr="A picture containing black, yellow, bag&#10;&#10;Description automatically generated">
            <a:extLst>
              <a:ext uri="{FF2B5EF4-FFF2-40B4-BE49-F238E27FC236}">
                <a16:creationId xmlns:a16="http://schemas.microsoft.com/office/drawing/2014/main" id="{B0F82016-79F5-4DA5-98B6-FF6120B3CE31}"/>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10241360" y="3064835"/>
            <a:ext cx="1353360" cy="1353360"/>
          </a:xfrm>
          <a:prstGeom prst="rect">
            <a:avLst/>
          </a:prstGeom>
        </p:spPr>
      </p:pic>
      <p:sp>
        <p:nvSpPr>
          <p:cNvPr id="19" name="Reveal">
            <a:extLst>
              <a:ext uri="{FF2B5EF4-FFF2-40B4-BE49-F238E27FC236}">
                <a16:creationId xmlns:a16="http://schemas.microsoft.com/office/drawing/2014/main" id="{0E1401B9-E569-414B-9A8F-90234FFBE018}"/>
              </a:ext>
            </a:extLst>
          </p:cNvPr>
          <p:cNvSpPr txBox="1"/>
          <p:nvPr/>
        </p:nvSpPr>
        <p:spPr>
          <a:xfrm>
            <a:off x="260062" y="6182796"/>
            <a:ext cx="1826137" cy="369332"/>
          </a:xfrm>
          <a:prstGeom prst="rect">
            <a:avLst/>
          </a:prstGeom>
          <a:solidFill>
            <a:srgbClr val="7030A0"/>
          </a:solidFill>
        </p:spPr>
        <p:txBody>
          <a:bodyPr wrap="square" rtlCol="0">
            <a:spAutoFit/>
          </a:bodyPr>
          <a:lstStyle/>
          <a:p>
            <a:pPr algn="ctr"/>
            <a:r>
              <a:rPr lang="en-GB" b="1" dirty="0">
                <a:solidFill>
                  <a:schemeClr val="bg1"/>
                </a:solidFill>
              </a:rPr>
              <a:t>REVEAL</a:t>
            </a:r>
          </a:p>
        </p:txBody>
      </p:sp>
      <p:sp>
        <p:nvSpPr>
          <p:cNvPr id="20" name="Next">
            <a:hlinkClick r:id="rId38" action="ppaction://hlinksldjump"/>
            <a:extLst>
              <a:ext uri="{FF2B5EF4-FFF2-40B4-BE49-F238E27FC236}">
                <a16:creationId xmlns:a16="http://schemas.microsoft.com/office/drawing/2014/main" id="{09F9C589-3617-4567-A369-DB07507688B5}"/>
              </a:ext>
            </a:extLst>
          </p:cNvPr>
          <p:cNvSpPr txBox="1"/>
          <p:nvPr/>
        </p:nvSpPr>
        <p:spPr>
          <a:xfrm>
            <a:off x="10005047" y="6267354"/>
            <a:ext cx="1826137" cy="369332"/>
          </a:xfrm>
          <a:prstGeom prst="rect">
            <a:avLst/>
          </a:prstGeom>
          <a:solidFill>
            <a:srgbClr val="7030A0"/>
          </a:solidFill>
        </p:spPr>
        <p:txBody>
          <a:bodyPr wrap="square" rtlCol="0">
            <a:spAutoFit/>
          </a:bodyPr>
          <a:lstStyle/>
          <a:p>
            <a:pPr algn="ctr"/>
            <a:r>
              <a:rPr lang="en-GB" b="1" dirty="0">
                <a:solidFill>
                  <a:schemeClr val="bg1"/>
                </a:solidFill>
              </a:rPr>
              <a:t>NEXT</a:t>
            </a:r>
          </a:p>
        </p:txBody>
      </p:sp>
    </p:spTree>
    <p:extLst>
      <p:ext uri="{BB962C8B-B14F-4D97-AF65-F5344CB8AC3E}">
        <p14:creationId xmlns:p14="http://schemas.microsoft.com/office/powerpoint/2010/main" val="5994027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nextCondLst>
                <p:cond evt="onClick" delay="0">
                  <p:tgtEl>
                    <p:spTgt spid="1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8B87EF-658E-4F29-A03E-4FC0F357AC69}"/>
              </a:ext>
            </a:extLst>
          </p:cNvPr>
          <p:cNvSpPr txBox="1"/>
          <p:nvPr/>
        </p:nvSpPr>
        <p:spPr>
          <a:xfrm>
            <a:off x="2151321" y="654581"/>
            <a:ext cx="7889358" cy="923330"/>
          </a:xfrm>
          <a:prstGeom prst="rect">
            <a:avLst/>
          </a:prstGeom>
          <a:noFill/>
        </p:spPr>
        <p:txBody>
          <a:bodyPr wrap="square" rtlCol="0">
            <a:spAutoFit/>
          </a:bodyPr>
          <a:lstStyle/>
          <a:p>
            <a:pPr algn="ctr"/>
            <a:r>
              <a:rPr lang="en-GB" sz="5400" b="1" dirty="0"/>
              <a:t>HOW WELL DID YOU DO?</a:t>
            </a:r>
          </a:p>
        </p:txBody>
      </p:sp>
      <p:sp>
        <p:nvSpPr>
          <p:cNvPr id="4" name="TextBox 3">
            <a:extLst>
              <a:ext uri="{FF2B5EF4-FFF2-40B4-BE49-F238E27FC236}">
                <a16:creationId xmlns:a16="http://schemas.microsoft.com/office/drawing/2014/main" id="{FA13337B-985B-4CE0-AA1A-5DE48E25150E}"/>
              </a:ext>
            </a:extLst>
          </p:cNvPr>
          <p:cNvSpPr txBox="1"/>
          <p:nvPr/>
        </p:nvSpPr>
        <p:spPr>
          <a:xfrm>
            <a:off x="1292087" y="2639448"/>
            <a:ext cx="9607826" cy="646331"/>
          </a:xfrm>
          <a:prstGeom prst="rect">
            <a:avLst/>
          </a:prstGeom>
          <a:noFill/>
        </p:spPr>
        <p:txBody>
          <a:bodyPr wrap="square" rtlCol="0">
            <a:spAutoFit/>
          </a:bodyPr>
          <a:lstStyle/>
          <a:p>
            <a:pPr algn="ctr"/>
            <a:r>
              <a:rPr lang="en-GB" sz="3600" b="1" dirty="0"/>
              <a:t>We will now look at the type of food to take</a:t>
            </a:r>
          </a:p>
        </p:txBody>
      </p:sp>
      <p:sp>
        <p:nvSpPr>
          <p:cNvPr id="5" name="Content Placeholder 2">
            <a:extLst>
              <a:ext uri="{FF2B5EF4-FFF2-40B4-BE49-F238E27FC236}">
                <a16:creationId xmlns:a16="http://schemas.microsoft.com/office/drawing/2014/main" id="{5B1DA7AB-1756-48C8-9644-766D9C0ABA09}"/>
              </a:ext>
            </a:extLst>
          </p:cNvPr>
          <p:cNvSpPr txBox="1">
            <a:spLocks/>
          </p:cNvSpPr>
          <p:nvPr/>
        </p:nvSpPr>
        <p:spPr>
          <a:xfrm>
            <a:off x="1076739" y="3870238"/>
            <a:ext cx="10515600" cy="157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On the next slide you are going to have a go at selecting the type of food to take on your hike in addition to your lunch</a:t>
            </a:r>
          </a:p>
          <a:p>
            <a:pPr marL="0" indent="0">
              <a:buFont typeface="Arial" panose="020B0604020202020204" pitchFamily="34" charset="0"/>
              <a:buNone/>
            </a:pPr>
            <a:r>
              <a:rPr lang="en-GB" dirty="0"/>
              <a:t>We will click on each picture to see if it is suitable for taking on a hike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00734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iking Food">
            <a:extLst>
              <a:ext uri="{FF2B5EF4-FFF2-40B4-BE49-F238E27FC236}">
                <a16:creationId xmlns:a16="http://schemas.microsoft.com/office/drawing/2014/main" id="{0E013B1D-8E30-45F0-A24E-4A7E91E673A4}"/>
              </a:ext>
            </a:extLst>
          </p:cNvPr>
          <p:cNvPicPr/>
          <p:nvPr/>
        </p:nvPicPr>
        <p:blipFill>
          <a:blip r:embed="rId2"/>
          <a:stretch>
            <a:fillRect/>
          </a:stretch>
        </p:blipFill>
        <p:spPr>
          <a:xfrm>
            <a:off x="2974085" y="380200"/>
            <a:ext cx="6243831" cy="6097601"/>
          </a:xfrm>
          <a:prstGeom prst="rect">
            <a:avLst/>
          </a:prstGeom>
        </p:spPr>
      </p:pic>
      <p:sp>
        <p:nvSpPr>
          <p:cNvPr id="4" name="Mint Cake">
            <a:extLst>
              <a:ext uri="{FF2B5EF4-FFF2-40B4-BE49-F238E27FC236}">
                <a16:creationId xmlns:a16="http://schemas.microsoft.com/office/drawing/2014/main" id="{BE8F20CC-34C7-4CF4-A690-68E789597C39}"/>
              </a:ext>
            </a:extLst>
          </p:cNvPr>
          <p:cNvSpPr/>
          <p:nvPr/>
        </p:nvSpPr>
        <p:spPr>
          <a:xfrm>
            <a:off x="3138459" y="476059"/>
            <a:ext cx="1707776" cy="13581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ick - Mint" descr="Shape, arrow&#10;&#10;Description automatically generated">
            <a:extLst>
              <a:ext uri="{FF2B5EF4-FFF2-40B4-BE49-F238E27FC236}">
                <a16:creationId xmlns:a16="http://schemas.microsoft.com/office/drawing/2014/main" id="{8CFFFED6-8C74-40EE-BC62-258EC51AF9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1234" y="658906"/>
            <a:ext cx="1139483" cy="1139483"/>
          </a:xfrm>
          <a:prstGeom prst="rect">
            <a:avLst/>
          </a:prstGeom>
        </p:spPr>
      </p:pic>
      <p:sp>
        <p:nvSpPr>
          <p:cNvPr id="8" name="Raw Chicken">
            <a:extLst>
              <a:ext uri="{FF2B5EF4-FFF2-40B4-BE49-F238E27FC236}">
                <a16:creationId xmlns:a16="http://schemas.microsoft.com/office/drawing/2014/main" id="{50F9D2BE-7781-458D-BE4F-8A63061E06B7}"/>
              </a:ext>
            </a:extLst>
          </p:cNvPr>
          <p:cNvSpPr/>
          <p:nvPr/>
        </p:nvSpPr>
        <p:spPr>
          <a:xfrm>
            <a:off x="3634228" y="1798389"/>
            <a:ext cx="2134169" cy="147113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ross - chicken" descr="Icon&#10;&#10;Description automatically generated with medium confidence">
            <a:extLst>
              <a:ext uri="{FF2B5EF4-FFF2-40B4-BE49-F238E27FC236}">
                <a16:creationId xmlns:a16="http://schemas.microsoft.com/office/drawing/2014/main" id="{C9F6C25C-7CD7-44B5-82E8-B250E06A680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81644" y="1904849"/>
            <a:ext cx="1139483" cy="1139483"/>
          </a:xfrm>
          <a:prstGeom prst="rect">
            <a:avLst/>
          </a:prstGeom>
        </p:spPr>
      </p:pic>
      <p:sp>
        <p:nvSpPr>
          <p:cNvPr id="12" name="Fruit">
            <a:extLst>
              <a:ext uri="{FF2B5EF4-FFF2-40B4-BE49-F238E27FC236}">
                <a16:creationId xmlns:a16="http://schemas.microsoft.com/office/drawing/2014/main" id="{D1990B2E-9223-4FA8-8F58-D472772DE60A}"/>
              </a:ext>
            </a:extLst>
          </p:cNvPr>
          <p:cNvSpPr/>
          <p:nvPr/>
        </p:nvSpPr>
        <p:spPr>
          <a:xfrm>
            <a:off x="3321233" y="3269528"/>
            <a:ext cx="1823104" cy="13411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Tick - Fruit" descr="Shape, arrow&#10;&#10;Description automatically generated">
            <a:extLst>
              <a:ext uri="{FF2B5EF4-FFF2-40B4-BE49-F238E27FC236}">
                <a16:creationId xmlns:a16="http://schemas.microsoft.com/office/drawing/2014/main" id="{169A4622-E4AA-4282-8371-0E65A529B2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26646" y="3499785"/>
            <a:ext cx="1139483" cy="1139483"/>
          </a:xfrm>
          <a:prstGeom prst="rect">
            <a:avLst/>
          </a:prstGeom>
        </p:spPr>
      </p:pic>
      <p:sp>
        <p:nvSpPr>
          <p:cNvPr id="14" name="Nuts">
            <a:extLst>
              <a:ext uri="{FF2B5EF4-FFF2-40B4-BE49-F238E27FC236}">
                <a16:creationId xmlns:a16="http://schemas.microsoft.com/office/drawing/2014/main" id="{2033D509-4C36-4E6D-B090-472DE7F7CCB8}"/>
              </a:ext>
            </a:extLst>
          </p:cNvPr>
          <p:cNvSpPr/>
          <p:nvPr/>
        </p:nvSpPr>
        <p:spPr>
          <a:xfrm>
            <a:off x="5469012" y="3009482"/>
            <a:ext cx="1914121" cy="161361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Tick - Nuts" descr="Shape, arrow&#10;&#10;Description automatically generated">
            <a:extLst>
              <a:ext uri="{FF2B5EF4-FFF2-40B4-BE49-F238E27FC236}">
                <a16:creationId xmlns:a16="http://schemas.microsoft.com/office/drawing/2014/main" id="{83C372CF-5C47-42B9-815F-0B23AF1F3F6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81413" y="3384454"/>
            <a:ext cx="1139483" cy="1139483"/>
          </a:xfrm>
          <a:prstGeom prst="rect">
            <a:avLst/>
          </a:prstGeom>
        </p:spPr>
      </p:pic>
      <p:sp>
        <p:nvSpPr>
          <p:cNvPr id="16" name="Chocolate">
            <a:extLst>
              <a:ext uri="{FF2B5EF4-FFF2-40B4-BE49-F238E27FC236}">
                <a16:creationId xmlns:a16="http://schemas.microsoft.com/office/drawing/2014/main" id="{D0B490DD-60EB-4B10-9B16-836B097034DF}"/>
              </a:ext>
            </a:extLst>
          </p:cNvPr>
          <p:cNvSpPr/>
          <p:nvPr/>
        </p:nvSpPr>
        <p:spPr>
          <a:xfrm>
            <a:off x="6662635" y="5023747"/>
            <a:ext cx="1533379" cy="70338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Tick - Chocolate" descr="Shape, arrow&#10;&#10;Description automatically generated">
            <a:extLst>
              <a:ext uri="{FF2B5EF4-FFF2-40B4-BE49-F238E27FC236}">
                <a16:creationId xmlns:a16="http://schemas.microsoft.com/office/drawing/2014/main" id="{C5B04724-32AE-4718-A08F-1ACCCEBEA2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30944" y="4873002"/>
            <a:ext cx="1139483" cy="1139483"/>
          </a:xfrm>
          <a:prstGeom prst="rect">
            <a:avLst/>
          </a:prstGeom>
        </p:spPr>
      </p:pic>
      <p:sp>
        <p:nvSpPr>
          <p:cNvPr id="18" name="Water Bottle">
            <a:extLst>
              <a:ext uri="{FF2B5EF4-FFF2-40B4-BE49-F238E27FC236}">
                <a16:creationId xmlns:a16="http://schemas.microsoft.com/office/drawing/2014/main" id="{A51934EA-0AE0-4441-8158-3477B1666D7E}"/>
              </a:ext>
            </a:extLst>
          </p:cNvPr>
          <p:cNvSpPr/>
          <p:nvPr/>
        </p:nvSpPr>
        <p:spPr>
          <a:xfrm>
            <a:off x="8095388" y="723772"/>
            <a:ext cx="964084" cy="156151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Tick - Water" descr="Shape, arrow&#10;&#10;Description automatically generated">
            <a:extLst>
              <a:ext uri="{FF2B5EF4-FFF2-40B4-BE49-F238E27FC236}">
                <a16:creationId xmlns:a16="http://schemas.microsoft.com/office/drawing/2014/main" id="{433F2259-AAFF-4ECD-9A49-9E6CA780FF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5976" y="1110705"/>
            <a:ext cx="1139483" cy="1139483"/>
          </a:xfrm>
          <a:prstGeom prst="rect">
            <a:avLst/>
          </a:prstGeom>
        </p:spPr>
      </p:pic>
      <p:sp>
        <p:nvSpPr>
          <p:cNvPr id="20" name="Spag Bol">
            <a:extLst>
              <a:ext uri="{FF2B5EF4-FFF2-40B4-BE49-F238E27FC236}">
                <a16:creationId xmlns:a16="http://schemas.microsoft.com/office/drawing/2014/main" id="{E8B42F30-014B-4EB3-B0D7-AE2541FAA008}"/>
              </a:ext>
            </a:extLst>
          </p:cNvPr>
          <p:cNvSpPr/>
          <p:nvPr/>
        </p:nvSpPr>
        <p:spPr>
          <a:xfrm>
            <a:off x="5611751" y="520505"/>
            <a:ext cx="2101768" cy="1881973"/>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cross - spag bol" descr="Icon&#10;&#10;Description automatically generated with medium confidence">
            <a:extLst>
              <a:ext uri="{FF2B5EF4-FFF2-40B4-BE49-F238E27FC236}">
                <a16:creationId xmlns:a16="http://schemas.microsoft.com/office/drawing/2014/main" id="{3CBC6E96-7F30-430D-B796-793E95FC72D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71268" y="1016237"/>
            <a:ext cx="1139483" cy="1139483"/>
          </a:xfrm>
          <a:prstGeom prst="rect">
            <a:avLst/>
          </a:prstGeom>
        </p:spPr>
      </p:pic>
      <p:sp>
        <p:nvSpPr>
          <p:cNvPr id="22" name="Ice Cream">
            <a:extLst>
              <a:ext uri="{FF2B5EF4-FFF2-40B4-BE49-F238E27FC236}">
                <a16:creationId xmlns:a16="http://schemas.microsoft.com/office/drawing/2014/main" id="{4DDF02C1-29FF-40B4-BD6E-36C9DEE375A1}"/>
              </a:ext>
            </a:extLst>
          </p:cNvPr>
          <p:cNvSpPr/>
          <p:nvPr/>
        </p:nvSpPr>
        <p:spPr>
          <a:xfrm>
            <a:off x="7390999" y="2289482"/>
            <a:ext cx="1022470" cy="141194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cross - ice cream" descr="Icon&#10;&#10;Description automatically generated with medium confidence">
            <a:extLst>
              <a:ext uri="{FF2B5EF4-FFF2-40B4-BE49-F238E27FC236}">
                <a16:creationId xmlns:a16="http://schemas.microsoft.com/office/drawing/2014/main" id="{B1249A97-DC13-4977-A7ED-6C8DFDE437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73986" y="2566136"/>
            <a:ext cx="1139483" cy="1139483"/>
          </a:xfrm>
          <a:prstGeom prst="rect">
            <a:avLst/>
          </a:prstGeom>
        </p:spPr>
      </p:pic>
      <p:sp>
        <p:nvSpPr>
          <p:cNvPr id="24" name="Fried Egg">
            <a:extLst>
              <a:ext uri="{FF2B5EF4-FFF2-40B4-BE49-F238E27FC236}">
                <a16:creationId xmlns:a16="http://schemas.microsoft.com/office/drawing/2014/main" id="{88E9E434-11CB-4F0D-A895-84FEA2135331}"/>
              </a:ext>
            </a:extLst>
          </p:cNvPr>
          <p:cNvSpPr/>
          <p:nvPr/>
        </p:nvSpPr>
        <p:spPr>
          <a:xfrm>
            <a:off x="4940069" y="4591858"/>
            <a:ext cx="1350158" cy="141194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cross - fried egg" descr="Icon&#10;&#10;Description automatically generated with medium confidence">
            <a:extLst>
              <a:ext uri="{FF2B5EF4-FFF2-40B4-BE49-F238E27FC236}">
                <a16:creationId xmlns:a16="http://schemas.microsoft.com/office/drawing/2014/main" id="{2F1DBAB5-6ADC-431F-BE0A-98F1615CF7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1785" y="4728088"/>
            <a:ext cx="1139483" cy="1139483"/>
          </a:xfrm>
          <a:prstGeom prst="rect">
            <a:avLst/>
          </a:prstGeom>
        </p:spPr>
      </p:pic>
      <p:sp>
        <p:nvSpPr>
          <p:cNvPr id="26" name="Sweets">
            <a:extLst>
              <a:ext uri="{FF2B5EF4-FFF2-40B4-BE49-F238E27FC236}">
                <a16:creationId xmlns:a16="http://schemas.microsoft.com/office/drawing/2014/main" id="{2D158E37-664D-453E-AA0A-817D1A4495E6}"/>
              </a:ext>
            </a:extLst>
          </p:cNvPr>
          <p:cNvSpPr/>
          <p:nvPr/>
        </p:nvSpPr>
        <p:spPr>
          <a:xfrm>
            <a:off x="3376246" y="4704713"/>
            <a:ext cx="1350158" cy="141194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Tick - Sweets" descr="Shape, arrow&#10;&#10;Description automatically generated">
            <a:extLst>
              <a:ext uri="{FF2B5EF4-FFF2-40B4-BE49-F238E27FC236}">
                <a16:creationId xmlns:a16="http://schemas.microsoft.com/office/drawing/2014/main" id="{48EDFC04-4B8C-43F5-B1BE-87D74805B5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0896" y="4840942"/>
            <a:ext cx="1139483" cy="1139483"/>
          </a:xfrm>
          <a:prstGeom prst="rect">
            <a:avLst/>
          </a:prstGeom>
        </p:spPr>
      </p:pic>
    </p:spTree>
    <p:extLst>
      <p:ext uri="{BB962C8B-B14F-4D97-AF65-F5344CB8AC3E}">
        <p14:creationId xmlns:p14="http://schemas.microsoft.com/office/powerpoint/2010/main" val="164386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47" restart="whenNotActive" fill="hold" evtFilter="cancelBubble" nodeType="interactiveSeq">
                <p:stCondLst>
                  <p:cond evt="onClick" delay="0">
                    <p:tgtEl>
                      <p:spTgt spid="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B437-D25F-4490-92D3-014E7D5372BA}"/>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THE REASONS</a:t>
            </a:r>
          </a:p>
        </p:txBody>
      </p:sp>
      <p:sp>
        <p:nvSpPr>
          <p:cNvPr id="4" name="Tick Reasons Text">
            <a:extLst>
              <a:ext uri="{FF2B5EF4-FFF2-40B4-BE49-F238E27FC236}">
                <a16:creationId xmlns:a16="http://schemas.microsoft.com/office/drawing/2014/main" id="{133B0CF2-2F03-4701-8638-A315153051CF}"/>
              </a:ext>
            </a:extLst>
          </p:cNvPr>
          <p:cNvSpPr txBox="1"/>
          <p:nvPr/>
        </p:nvSpPr>
        <p:spPr>
          <a:xfrm>
            <a:off x="2940148" y="1825573"/>
            <a:ext cx="7359474"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All High Energy Foods</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Easy to Carry</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Water needed to keep you Hydrated</a:t>
            </a:r>
          </a:p>
        </p:txBody>
      </p:sp>
      <p:pic>
        <p:nvPicPr>
          <p:cNvPr id="5" name="cross - Reasons" descr="Icon&#10;&#10;Description automatically generated with medium confidence">
            <a:extLst>
              <a:ext uri="{FF2B5EF4-FFF2-40B4-BE49-F238E27FC236}">
                <a16:creationId xmlns:a16="http://schemas.microsoft.com/office/drawing/2014/main" id="{1C429E77-6848-467A-9372-B394261082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3399" y="4415905"/>
            <a:ext cx="1139483" cy="1139483"/>
          </a:xfrm>
          <a:prstGeom prst="rect">
            <a:avLst/>
          </a:prstGeom>
        </p:spPr>
      </p:pic>
      <p:sp>
        <p:nvSpPr>
          <p:cNvPr id="6" name="Cross Reasons Text">
            <a:extLst>
              <a:ext uri="{FF2B5EF4-FFF2-40B4-BE49-F238E27FC236}">
                <a16:creationId xmlns:a16="http://schemas.microsoft.com/office/drawing/2014/main" id="{14D6F151-5658-4DFA-A5EB-3AC258B37496}"/>
              </a:ext>
            </a:extLst>
          </p:cNvPr>
          <p:cNvSpPr txBox="1"/>
          <p:nvPr/>
        </p:nvSpPr>
        <p:spPr>
          <a:xfrm>
            <a:off x="2940148" y="4322480"/>
            <a:ext cx="7359474"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Difficult to Carry</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No means of cooking</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Ice Cream Melts !!!!!</a:t>
            </a:r>
          </a:p>
        </p:txBody>
      </p:sp>
      <p:pic>
        <p:nvPicPr>
          <p:cNvPr id="3" name="Tick - Reasons" descr="Shape, arrow&#10;&#10;Description automatically generated">
            <a:extLst>
              <a:ext uri="{FF2B5EF4-FFF2-40B4-BE49-F238E27FC236}">
                <a16:creationId xmlns:a16="http://schemas.microsoft.com/office/drawing/2014/main" id="{5A39DE82-E738-4D97-B62C-17CAFEC9D09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73400" y="1918614"/>
            <a:ext cx="1139483" cy="1139483"/>
          </a:xfrm>
          <a:prstGeom prst="rect">
            <a:avLst/>
          </a:prstGeom>
        </p:spPr>
      </p:pic>
    </p:spTree>
    <p:extLst>
      <p:ext uri="{BB962C8B-B14F-4D97-AF65-F5344CB8AC3E}">
        <p14:creationId xmlns:p14="http://schemas.microsoft.com/office/powerpoint/2010/main" val="29747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9619-46AF-49DD-B56F-E9B0E7CD2ABA}"/>
              </a:ext>
            </a:extLst>
          </p:cNvPr>
          <p:cNvSpPr>
            <a:spLocks noGrp="1"/>
          </p:cNvSpPr>
          <p:nvPr>
            <p:ph type="title"/>
          </p:nvPr>
        </p:nvSpPr>
        <p:spPr>
          <a:xfrm>
            <a:off x="838200" y="365126"/>
            <a:ext cx="10914529" cy="818216"/>
          </a:xfrm>
        </p:spPr>
        <p:txBody>
          <a:bodyPr/>
          <a:lstStyle/>
          <a:p>
            <a:pPr algn="ctr"/>
            <a:r>
              <a:rPr lang="en-GB" dirty="0"/>
              <a:t>Any other foods you could take?</a:t>
            </a:r>
          </a:p>
        </p:txBody>
      </p:sp>
    </p:spTree>
    <p:controls>
      <mc:AlternateContent xmlns:mc="http://schemas.openxmlformats.org/markup-compatibility/2006">
        <mc:Choice xmlns:v="urn:schemas-microsoft-com:vml" Requires="v">
          <p:control name="TextBox1" r:id="rId1" imgW="8185320" imgH="3930480"/>
        </mc:Choice>
        <mc:Fallback>
          <p:control name="TextBox1" r:id="rId1" imgW="8185320" imgH="3930480">
            <p:pic>
              <p:nvPicPr>
                <p:cNvPr id="4" name="TextBox1">
                  <a:extLst>
                    <a:ext uri="{FF2B5EF4-FFF2-40B4-BE49-F238E27FC236}">
                      <a16:creationId xmlns:a16="http://schemas.microsoft.com/office/drawing/2014/main" id="{464732D9-B36D-49A4-AC2B-45E3A7E45EDE}"/>
                    </a:ext>
                  </a:extLst>
                </p:cNvPr>
                <p:cNvPicPr>
                  <a:picLocks/>
                </p:cNvPicPr>
                <p:nvPr/>
              </p:nvPicPr>
              <p:blipFill>
                <a:blip r:embed="rId3"/>
                <a:stretch>
                  <a:fillRect/>
                </a:stretch>
              </p:blipFill>
              <p:spPr>
                <a:xfrm>
                  <a:off x="1976717" y="1502429"/>
                  <a:ext cx="8187699" cy="3930962"/>
                </a:xfrm>
                <a:prstGeom prst="rect">
                  <a:avLst/>
                </a:prstGeom>
              </p:spPr>
            </p:pic>
          </p:control>
        </mc:Fallback>
      </mc:AlternateContent>
    </p:controls>
    <p:extLst>
      <p:ext uri="{BB962C8B-B14F-4D97-AF65-F5344CB8AC3E}">
        <p14:creationId xmlns:p14="http://schemas.microsoft.com/office/powerpoint/2010/main" val="182883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3FDC98-C2BA-4EEC-B286-1FA84DD877F7}"/>
              </a:ext>
            </a:extLst>
          </p:cNvPr>
          <p:cNvGrpSpPr/>
          <p:nvPr/>
        </p:nvGrpSpPr>
        <p:grpSpPr>
          <a:xfrm>
            <a:off x="1129034" y="1836402"/>
            <a:ext cx="9933932" cy="3185196"/>
            <a:chOff x="1129034" y="1836402"/>
            <a:chExt cx="9933932" cy="3185196"/>
          </a:xfrm>
        </p:grpSpPr>
        <p:sp>
          <p:nvSpPr>
            <p:cNvPr id="3" name="TextBox 2">
              <a:extLst>
                <a:ext uri="{FF2B5EF4-FFF2-40B4-BE49-F238E27FC236}">
                  <a16:creationId xmlns:a16="http://schemas.microsoft.com/office/drawing/2014/main" id="{758B87EF-658E-4F29-A03E-4FC0F357AC69}"/>
                </a:ext>
              </a:extLst>
            </p:cNvPr>
            <p:cNvSpPr txBox="1"/>
            <p:nvPr/>
          </p:nvSpPr>
          <p:spPr>
            <a:xfrm>
              <a:off x="2151321" y="1836402"/>
              <a:ext cx="7889358" cy="923330"/>
            </a:xfrm>
            <a:prstGeom prst="rect">
              <a:avLst/>
            </a:prstGeom>
            <a:noFill/>
          </p:spPr>
          <p:txBody>
            <a:bodyPr wrap="square" rtlCol="0">
              <a:spAutoFit/>
            </a:bodyPr>
            <a:lstStyle/>
            <a:p>
              <a:pPr algn="ctr"/>
              <a:r>
                <a:rPr lang="en-GB" sz="5400" b="1" dirty="0"/>
                <a:t>HOW WELL DID YOU DO?</a:t>
              </a:r>
            </a:p>
          </p:txBody>
        </p:sp>
        <p:sp>
          <p:nvSpPr>
            <p:cNvPr id="4" name="TextBox 3">
              <a:extLst>
                <a:ext uri="{FF2B5EF4-FFF2-40B4-BE49-F238E27FC236}">
                  <a16:creationId xmlns:a16="http://schemas.microsoft.com/office/drawing/2014/main" id="{FA13337B-985B-4CE0-AA1A-5DE48E25150E}"/>
                </a:ext>
              </a:extLst>
            </p:cNvPr>
            <p:cNvSpPr txBox="1"/>
            <p:nvPr/>
          </p:nvSpPr>
          <p:spPr>
            <a:xfrm>
              <a:off x="1129034" y="3821269"/>
              <a:ext cx="9933932" cy="1200329"/>
            </a:xfrm>
            <a:prstGeom prst="rect">
              <a:avLst/>
            </a:prstGeom>
            <a:noFill/>
          </p:spPr>
          <p:txBody>
            <a:bodyPr wrap="square" rtlCol="0">
              <a:spAutoFit/>
            </a:bodyPr>
            <a:lstStyle/>
            <a:p>
              <a:pPr algn="ctr"/>
              <a:r>
                <a:rPr lang="en-GB" sz="3600" b="1" dirty="0"/>
                <a:t>ARE YOU READY, </a:t>
              </a:r>
              <a:br>
                <a:rPr lang="en-GB" sz="3600" b="1" dirty="0"/>
              </a:br>
              <a:r>
                <a:rPr lang="en-GB" sz="3600" b="1" dirty="0"/>
                <a:t>TO HEAD OFF TO THE GREAT OUTDOORS?</a:t>
              </a:r>
            </a:p>
          </p:txBody>
        </p:sp>
      </p:grpSp>
    </p:spTree>
    <p:extLst>
      <p:ext uri="{BB962C8B-B14F-4D97-AF65-F5344CB8AC3E}">
        <p14:creationId xmlns:p14="http://schemas.microsoft.com/office/powerpoint/2010/main" val="284309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6C2C-0848-4338-A98D-F7B1EC2F4750}"/>
              </a:ext>
            </a:extLst>
          </p:cNvPr>
          <p:cNvSpPr>
            <a:spLocks noGrp="1"/>
          </p:cNvSpPr>
          <p:nvPr>
            <p:ph type="title"/>
          </p:nvPr>
        </p:nvSpPr>
        <p:spPr/>
        <p:txBody>
          <a:bodyPr/>
          <a:lstStyle/>
          <a:p>
            <a:pPr algn="ctr"/>
            <a:r>
              <a:rPr lang="en-GB" b="1" dirty="0">
                <a:latin typeface="Abadi" panose="020B0604020104020204" pitchFamily="34" charset="0"/>
              </a:rPr>
              <a:t>HIKE PREPERATION</a:t>
            </a:r>
          </a:p>
        </p:txBody>
      </p:sp>
      <p:sp>
        <p:nvSpPr>
          <p:cNvPr id="3" name="Content Placeholder 2">
            <a:extLst>
              <a:ext uri="{FF2B5EF4-FFF2-40B4-BE49-F238E27FC236}">
                <a16:creationId xmlns:a16="http://schemas.microsoft.com/office/drawing/2014/main" id="{3B87FFC0-FB45-4A6B-A523-F0C15272C6BA}"/>
              </a:ext>
            </a:extLst>
          </p:cNvPr>
          <p:cNvSpPr>
            <a:spLocks noGrp="1"/>
          </p:cNvSpPr>
          <p:nvPr>
            <p:ph idx="1"/>
          </p:nvPr>
        </p:nvSpPr>
        <p:spPr>
          <a:xfrm>
            <a:off x="838200" y="1892860"/>
            <a:ext cx="10515600" cy="2006787"/>
          </a:xfrm>
        </p:spPr>
        <p:txBody>
          <a:bodyPr/>
          <a:lstStyle/>
          <a:p>
            <a:pPr marL="0" indent="0">
              <a:buNone/>
            </a:pPr>
            <a:r>
              <a:rPr lang="en-GB" dirty="0"/>
              <a:t>We are planning on going on a hike, but before we can go, we have a lot of planning we need to do.</a:t>
            </a:r>
          </a:p>
          <a:p>
            <a:pPr marL="0" indent="0">
              <a:buNone/>
            </a:pPr>
            <a:endParaRPr lang="en-GB" dirty="0"/>
          </a:p>
          <a:p>
            <a:pPr marL="0" indent="0">
              <a:buNone/>
            </a:pPr>
            <a:r>
              <a:rPr lang="en-GB" dirty="0"/>
              <a:t>Can you think of the preparations steps we have to take?</a:t>
            </a:r>
          </a:p>
          <a:p>
            <a:pPr marL="0" indent="0">
              <a:buNone/>
            </a:pPr>
            <a:endParaRPr lang="en-GB" dirty="0"/>
          </a:p>
          <a:p>
            <a:pPr marL="0" indent="0">
              <a:buNone/>
            </a:pPr>
            <a:endParaRPr lang="en-GB" dirty="0"/>
          </a:p>
          <a:p>
            <a:pPr marL="0" indent="0">
              <a:buNone/>
            </a:pPr>
            <a:endParaRPr lang="en-GB" dirty="0"/>
          </a:p>
        </p:txBody>
      </p:sp>
    </p:spTree>
    <p:controls>
      <mc:AlternateContent xmlns:mc="http://schemas.openxmlformats.org/markup-compatibility/2006">
        <mc:Choice xmlns:v="urn:schemas-microsoft-com:vml" Requires="v">
          <p:control name="TextBox1" r:id="rId1" imgW="10172880" imgH="2006640"/>
        </mc:Choice>
        <mc:Fallback>
          <p:control name="TextBox1" r:id="rId1" imgW="10172880" imgH="2006640">
            <p:pic>
              <p:nvPicPr>
                <p:cNvPr id="5" name="TextBox1">
                  <a:extLst>
                    <a:ext uri="{FF2B5EF4-FFF2-40B4-BE49-F238E27FC236}">
                      <a16:creationId xmlns:a16="http://schemas.microsoft.com/office/drawing/2014/main" id="{2F336D85-FD95-4B15-97B7-43AC0FE163A4}"/>
                    </a:ext>
                  </a:extLst>
                </p:cNvPr>
                <p:cNvPicPr>
                  <a:picLocks/>
                </p:cNvPicPr>
                <p:nvPr/>
              </p:nvPicPr>
              <p:blipFill>
                <a:blip r:embed="rId3"/>
                <a:stretch>
                  <a:fillRect/>
                </a:stretch>
              </p:blipFill>
              <p:spPr>
                <a:xfrm>
                  <a:off x="838200" y="4101819"/>
                  <a:ext cx="10174357" cy="2006787"/>
                </a:xfrm>
                <a:prstGeom prst="rect">
                  <a:avLst/>
                </a:prstGeom>
              </p:spPr>
            </p:pic>
          </p:control>
        </mc:Fallback>
      </mc:AlternateContent>
    </p:controls>
    <p:extLst>
      <p:ext uri="{BB962C8B-B14F-4D97-AF65-F5344CB8AC3E}">
        <p14:creationId xmlns:p14="http://schemas.microsoft.com/office/powerpoint/2010/main" val="409905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6C2C-0848-4338-A98D-F7B1EC2F4750}"/>
              </a:ext>
            </a:extLst>
          </p:cNvPr>
          <p:cNvSpPr>
            <a:spLocks noGrp="1"/>
          </p:cNvSpPr>
          <p:nvPr>
            <p:ph type="title"/>
          </p:nvPr>
        </p:nvSpPr>
        <p:spPr/>
        <p:txBody>
          <a:bodyPr/>
          <a:lstStyle/>
          <a:p>
            <a:pPr algn="ctr"/>
            <a:r>
              <a:rPr lang="en-GB" b="1" dirty="0">
                <a:latin typeface="Abadi" panose="020B0604020104020204" pitchFamily="34" charset="0"/>
              </a:rPr>
              <a:t>WHAT DO YOU NEED TO TAKE</a:t>
            </a:r>
          </a:p>
        </p:txBody>
      </p:sp>
      <p:sp>
        <p:nvSpPr>
          <p:cNvPr id="3" name="Content Placeholder 2">
            <a:extLst>
              <a:ext uri="{FF2B5EF4-FFF2-40B4-BE49-F238E27FC236}">
                <a16:creationId xmlns:a16="http://schemas.microsoft.com/office/drawing/2014/main" id="{3B87FFC0-FB45-4A6B-A523-F0C15272C6BA}"/>
              </a:ext>
            </a:extLst>
          </p:cNvPr>
          <p:cNvSpPr>
            <a:spLocks noGrp="1"/>
          </p:cNvSpPr>
          <p:nvPr>
            <p:ph idx="1"/>
          </p:nvPr>
        </p:nvSpPr>
        <p:spPr>
          <a:xfrm>
            <a:off x="838200" y="1892860"/>
            <a:ext cx="10515600" cy="2006787"/>
          </a:xfrm>
        </p:spPr>
        <p:txBody>
          <a:bodyPr/>
          <a:lstStyle/>
          <a:p>
            <a:pPr marL="0" indent="0">
              <a:buNone/>
            </a:pPr>
            <a:r>
              <a:rPr lang="en-GB" dirty="0"/>
              <a:t>On the next slide you are going to have a go at packing a Day Rucksack ready for your Hike, but be careful there are some items you don’t need to take</a:t>
            </a:r>
          </a:p>
          <a:p>
            <a:pPr marL="0" indent="0">
              <a:buNone/>
            </a:pPr>
            <a:r>
              <a:rPr lang="en-GB" dirty="0"/>
              <a:t>You need to click on each picture to try and put it in your Pack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Rucksack" descr="A picture containing black, yellow, bag&#10;&#10;Description automatically generated">
            <a:extLst>
              <a:ext uri="{FF2B5EF4-FFF2-40B4-BE49-F238E27FC236}">
                <a16:creationId xmlns:a16="http://schemas.microsoft.com/office/drawing/2014/main" id="{0137D4AF-A820-47A9-8E18-FC60E17738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4465981" y="3850674"/>
            <a:ext cx="2428461" cy="2428461"/>
          </a:xfrm>
          <a:prstGeom prst="rect">
            <a:avLst/>
          </a:prstGeom>
        </p:spPr>
      </p:pic>
    </p:spTree>
    <p:extLst>
      <p:ext uri="{BB962C8B-B14F-4D97-AF65-F5344CB8AC3E}">
        <p14:creationId xmlns:p14="http://schemas.microsoft.com/office/powerpoint/2010/main" val="36552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ucksack" descr="A picture containing black, yellow, bag&#10;&#10;Description automatically generated">
            <a:extLst>
              <a:ext uri="{FF2B5EF4-FFF2-40B4-BE49-F238E27FC236}">
                <a16:creationId xmlns:a16="http://schemas.microsoft.com/office/drawing/2014/main" id="{C492E06A-A586-4BE4-A837-099A4C412FE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5076054" y="2631635"/>
            <a:ext cx="2199817" cy="2199817"/>
          </a:xfrm>
        </p:spPr>
      </p:pic>
      <p:pic>
        <p:nvPicPr>
          <p:cNvPr id="7" name="Lunch" descr="A lunch box with food&#10;&#10;Description automatically generated with low confidence">
            <a:extLst>
              <a:ext uri="{FF2B5EF4-FFF2-40B4-BE49-F238E27FC236}">
                <a16:creationId xmlns:a16="http://schemas.microsoft.com/office/drawing/2014/main" id="{821E550C-ACF0-481F-B557-727D4E10888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2361" y="992410"/>
            <a:ext cx="1607881" cy="1312030"/>
          </a:xfrm>
          <a:prstGeom prst="rect">
            <a:avLst/>
          </a:prstGeom>
        </p:spPr>
      </p:pic>
      <p:pic>
        <p:nvPicPr>
          <p:cNvPr id="9" name="Nintendo Switch" descr="A close - up of a gaming console&#10;&#10;Description automatically generated with low confidence">
            <a:extLst>
              <a:ext uri="{FF2B5EF4-FFF2-40B4-BE49-F238E27FC236}">
                <a16:creationId xmlns:a16="http://schemas.microsoft.com/office/drawing/2014/main" id="{FE86712C-C4D4-4962-92F7-2EC8E7C95EFC}"/>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247" b="89247" l="7625" r="94000">
                        <a14:foregroundMark x1="89125" y1="35054" x2="86750" y2="78065"/>
                        <a14:foregroundMark x1="88375" y1="26882" x2="91500" y2="50323"/>
                        <a14:foregroundMark x1="11000" y1="22581" x2="8500" y2="58710"/>
                        <a14:foregroundMark x1="11750" y1="12903" x2="7625" y2="56989"/>
                        <a14:foregroundMark x1="7625" y1="56989" x2="11000" y2="72473"/>
                        <a14:foregroundMark x1="90750" y1="33763" x2="91500" y2="83656"/>
                        <a14:foregroundMark x1="94000" y1="36559" x2="94000" y2="50323"/>
                        <a14:foregroundMark x1="89125" y1="22581" x2="94000" y2="33763"/>
                      </a14:backgroundRemoval>
                    </a14:imgEffect>
                  </a14:imgLayer>
                </a14:imgProps>
              </a:ext>
              <a:ext uri="{28A0092B-C50C-407E-A947-70E740481C1C}">
                <a14:useLocalDpi xmlns:a14="http://schemas.microsoft.com/office/drawing/2010/main"/>
              </a:ext>
            </a:extLst>
          </a:blip>
          <a:stretch>
            <a:fillRect/>
          </a:stretch>
        </p:blipFill>
        <p:spPr>
          <a:xfrm>
            <a:off x="5755933" y="262677"/>
            <a:ext cx="1519938" cy="883464"/>
          </a:xfrm>
          <a:prstGeom prst="rect">
            <a:avLst/>
          </a:prstGeom>
        </p:spPr>
      </p:pic>
      <p:grpSp>
        <p:nvGrpSpPr>
          <p:cNvPr id="18" name="Map &amp; Compas">
            <a:extLst>
              <a:ext uri="{FF2B5EF4-FFF2-40B4-BE49-F238E27FC236}">
                <a16:creationId xmlns:a16="http://schemas.microsoft.com/office/drawing/2014/main" id="{62ADC863-9AE3-4B88-8799-0B3F96084159}"/>
              </a:ext>
            </a:extLst>
          </p:cNvPr>
          <p:cNvGrpSpPr/>
          <p:nvPr/>
        </p:nvGrpSpPr>
        <p:grpSpPr>
          <a:xfrm>
            <a:off x="9109168" y="1108800"/>
            <a:ext cx="1729841" cy="1744604"/>
            <a:chOff x="9109168" y="1124720"/>
            <a:chExt cx="1666913" cy="1420727"/>
          </a:xfrm>
        </p:grpSpPr>
        <p:pic>
          <p:nvPicPr>
            <p:cNvPr id="17" name="Picture 16" descr="A picture containing graphical user interface&#10;&#10;Description automatically generated">
              <a:extLst>
                <a:ext uri="{FF2B5EF4-FFF2-40B4-BE49-F238E27FC236}">
                  <a16:creationId xmlns:a16="http://schemas.microsoft.com/office/drawing/2014/main" id="{7700405E-8B1F-41BF-BC00-61AC359918DE}"/>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9565925" y="1335291"/>
              <a:ext cx="1210156" cy="1210156"/>
            </a:xfrm>
            <a:prstGeom prst="rect">
              <a:avLst/>
            </a:prstGeom>
          </p:spPr>
        </p:pic>
        <p:pic>
          <p:nvPicPr>
            <p:cNvPr id="13" name="Picture 12" descr="A close - up of a compass&#10;&#10;Description automatically generated with medium confidence">
              <a:extLst>
                <a:ext uri="{FF2B5EF4-FFF2-40B4-BE49-F238E27FC236}">
                  <a16:creationId xmlns:a16="http://schemas.microsoft.com/office/drawing/2014/main" id="{BCB35364-139A-46FB-847D-A4068E202603}"/>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a:off x="9109168" y="1124720"/>
              <a:ext cx="1327632" cy="878893"/>
            </a:xfrm>
            <a:prstGeom prst="rect">
              <a:avLst/>
            </a:prstGeom>
          </p:spPr>
        </p:pic>
      </p:grpSp>
      <p:pic>
        <p:nvPicPr>
          <p:cNvPr id="20" name="Coat" descr="A picture containing person, person, clothing, jacket&#10;&#10;Description automatically generated">
            <a:extLst>
              <a:ext uri="{FF2B5EF4-FFF2-40B4-BE49-F238E27FC236}">
                <a16:creationId xmlns:a16="http://schemas.microsoft.com/office/drawing/2014/main" id="{9941FB95-5281-49D7-AD8A-53D7E9C0239A}"/>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a:off x="649296" y="2853404"/>
            <a:ext cx="1756280" cy="1756280"/>
          </a:xfrm>
          <a:prstGeom prst="rect">
            <a:avLst/>
          </a:prstGeom>
        </p:spPr>
      </p:pic>
      <p:pic>
        <p:nvPicPr>
          <p:cNvPr id="22" name="Boots" descr="A picture containing footwear, shoes, clothes&#10;&#10;Description automatically generated">
            <a:extLst>
              <a:ext uri="{FF2B5EF4-FFF2-40B4-BE49-F238E27FC236}">
                <a16:creationId xmlns:a16="http://schemas.microsoft.com/office/drawing/2014/main" id="{9BA1676D-86E4-48B6-BE77-6CE3154A37AF}"/>
              </a:ext>
            </a:extLst>
          </p:cNvPr>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741425" y="4893040"/>
            <a:ext cx="1607881" cy="1614609"/>
          </a:xfrm>
          <a:prstGeom prst="rect">
            <a:avLst/>
          </a:prstGeom>
        </p:spPr>
      </p:pic>
      <p:pic>
        <p:nvPicPr>
          <p:cNvPr id="24" name="Flip-Flops" descr="A picture containing footwear&#10;&#10;Description automatically generated">
            <a:extLst>
              <a:ext uri="{FF2B5EF4-FFF2-40B4-BE49-F238E27FC236}">
                <a16:creationId xmlns:a16="http://schemas.microsoft.com/office/drawing/2014/main" id="{035612E9-FFC6-4C2C-A773-0AAC0FF95553}"/>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3438" l="9689" r="92388">
                        <a14:foregroundMark x1="20069" y1="47188" x2="52595" y2="21875"/>
                        <a14:foregroundMark x1="52595" y1="21875" x2="70242" y2="16250"/>
                        <a14:foregroundMark x1="88581" y1="32813" x2="88581" y2="42500"/>
                        <a14:foregroundMark x1="32180" y1="89688" x2="50432" y2="92779"/>
                        <a14:foregroundMark x1="92388" y1="30625" x2="92388" y2="38750"/>
                        <a14:backgroundMark x1="52941" y1="93438" x2="52941" y2="93438"/>
                        <a14:backgroundMark x1="55709" y1="94375" x2="51557" y2="94375"/>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9689663" y="4659300"/>
            <a:ext cx="1201144" cy="1329986"/>
          </a:xfrm>
          <a:prstGeom prst="rect">
            <a:avLst/>
          </a:prstGeom>
        </p:spPr>
      </p:pic>
      <p:pic>
        <p:nvPicPr>
          <p:cNvPr id="27" name="Wolly Hat" descr="A close - up of a knit hat&#10;&#10;Description automatically generated with low confidence">
            <a:extLst>
              <a:ext uri="{FF2B5EF4-FFF2-40B4-BE49-F238E27FC236}">
                <a16:creationId xmlns:a16="http://schemas.microsoft.com/office/drawing/2014/main" id="{A02CB60B-8071-451E-B9A2-945A8298B39C}"/>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3291353" y="5316498"/>
            <a:ext cx="1284235" cy="1212519"/>
          </a:xfrm>
          <a:prstGeom prst="rect">
            <a:avLst/>
          </a:prstGeom>
        </p:spPr>
      </p:pic>
      <p:pic>
        <p:nvPicPr>
          <p:cNvPr id="30" name="Hat" descr="A brown hat on a white background&#10;&#10;Description automatically generated with medium confidence">
            <a:extLst>
              <a:ext uri="{FF2B5EF4-FFF2-40B4-BE49-F238E27FC236}">
                <a16:creationId xmlns:a16="http://schemas.microsoft.com/office/drawing/2014/main" id="{116247FB-C077-4AA9-95C6-4552434AFE6D}"/>
              </a:ext>
            </a:extLst>
          </p:cNvPr>
          <p:cNvPicPr>
            <a:picLocks noChangeAspect="1"/>
          </p:cNvPicPr>
          <p:nvPr/>
        </p:nvPicPr>
        <p:blipFill>
          <a:blip r:embed="rId22" cstate="hqprint">
            <a:extLst>
              <a:ext uri="{BEBA8EAE-BF5A-486C-A8C5-ECC9F3942E4B}">
                <a14:imgProps xmlns:a14="http://schemas.microsoft.com/office/drawing/2010/main">
                  <a14:imgLayer r:embed="rId23">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a:off x="7951819" y="0"/>
            <a:ext cx="1329987" cy="1329987"/>
          </a:xfrm>
          <a:prstGeom prst="rect">
            <a:avLst/>
          </a:prstGeom>
        </p:spPr>
      </p:pic>
      <p:pic>
        <p:nvPicPr>
          <p:cNvPr id="38" name="sun Tan Lotion" descr="A picture containing text, toiletry&#10;&#10;Description automatically generated">
            <a:extLst>
              <a:ext uri="{FF2B5EF4-FFF2-40B4-BE49-F238E27FC236}">
                <a16:creationId xmlns:a16="http://schemas.microsoft.com/office/drawing/2014/main" id="{D78E39D9-B70E-43B8-AAC1-E039B90D5E18}"/>
              </a:ext>
            </a:extLst>
          </p:cNvPr>
          <p:cNvPicPr>
            <a:picLocks noChangeAspect="1"/>
          </p:cNvPicPr>
          <p:nvPr/>
        </p:nvPicPr>
        <p:blipFill>
          <a:blip r:embed="rId25" cstate="hqprint">
            <a:extLst>
              <a:ext uri="{BEBA8EAE-BF5A-486C-A8C5-ECC9F3942E4B}">
                <a14:imgProps xmlns:a14="http://schemas.microsoft.com/office/drawing/2010/main">
                  <a14:imgLayer r:embed="rId26">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a:off x="7799589" y="5291110"/>
            <a:ext cx="1284235" cy="1396351"/>
          </a:xfrm>
          <a:prstGeom prst="rect">
            <a:avLst/>
          </a:prstGeom>
        </p:spPr>
      </p:pic>
      <p:pic>
        <p:nvPicPr>
          <p:cNvPr id="40" name="Phone" descr="Graphical user interface, application&#10;&#10;Description automatically generated">
            <a:extLst>
              <a:ext uri="{FF2B5EF4-FFF2-40B4-BE49-F238E27FC236}">
                <a16:creationId xmlns:a16="http://schemas.microsoft.com/office/drawing/2014/main" id="{F5E1F6D3-F4E6-470A-874C-6B3CB98B2180}"/>
              </a:ext>
            </a:extLst>
          </p:cNvPr>
          <p:cNvPicPr>
            <a:picLocks noChangeAspect="1"/>
          </p:cNvPicPr>
          <p:nvPr/>
        </p:nvPicPr>
        <p:blipFill>
          <a:blip r:embed="rId27">
            <a:extLst>
              <a:ext uri="{28A0092B-C50C-407E-A947-70E740481C1C}">
                <a14:useLocalDpi xmlns:a14="http://schemas.microsoft.com/office/drawing/2010/main"/>
              </a:ext>
              <a:ext uri="{837473B0-CC2E-450A-ABE3-18F120FF3D39}">
                <a1611:picAttrSrcUrl xmlns:a1611="http://schemas.microsoft.com/office/drawing/2016/11/main" r:id="rId28"/>
              </a:ext>
            </a:extLst>
          </a:blip>
          <a:stretch>
            <a:fillRect/>
          </a:stretch>
        </p:blipFill>
        <p:spPr>
          <a:xfrm>
            <a:off x="10424810" y="3074638"/>
            <a:ext cx="1387811" cy="1329986"/>
          </a:xfrm>
          <a:prstGeom prst="rect">
            <a:avLst/>
          </a:prstGeom>
        </p:spPr>
      </p:pic>
      <p:pic>
        <p:nvPicPr>
          <p:cNvPr id="43" name="Glass">
            <a:extLst>
              <a:ext uri="{FF2B5EF4-FFF2-40B4-BE49-F238E27FC236}">
                <a16:creationId xmlns:a16="http://schemas.microsoft.com/office/drawing/2014/main" id="{5DADB58C-10C4-4F32-A313-BD3D2F065502}"/>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rcRect/>
          <a:stretch/>
        </p:blipFill>
        <p:spPr>
          <a:xfrm>
            <a:off x="3291353" y="304101"/>
            <a:ext cx="692621" cy="1284235"/>
          </a:xfrm>
          <a:prstGeom prst="rect">
            <a:avLst/>
          </a:prstGeom>
        </p:spPr>
      </p:pic>
      <p:pic>
        <p:nvPicPr>
          <p:cNvPr id="46" name="First Aid Kit" descr="A picture containing first-aid kit&#10;&#10;Description automatically generated">
            <a:extLst>
              <a:ext uri="{FF2B5EF4-FFF2-40B4-BE49-F238E27FC236}">
                <a16:creationId xmlns:a16="http://schemas.microsoft.com/office/drawing/2014/main" id="{57C62BA9-E771-436F-83E7-5C20EFF59E02}"/>
              </a:ext>
            </a:extLst>
          </p:cNvPr>
          <p:cNvPicPr>
            <a:picLocks noChangeAspect="1"/>
          </p:cNvPicPr>
          <p:nvPr/>
        </p:nvPicPr>
        <p:blipFill>
          <a:blip r:embed="rId31">
            <a:extLst>
              <a:ext uri="{BEBA8EAE-BF5A-486C-A8C5-ECC9F3942E4B}">
                <a14:imgProps xmlns:a14="http://schemas.microsoft.com/office/drawing/2010/main">
                  <a14:imgLayer r:embed="rId32">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a:off x="5451815" y="5293913"/>
            <a:ext cx="1741935" cy="1393548"/>
          </a:xfrm>
          <a:prstGeom prst="rect">
            <a:avLst/>
          </a:prstGeom>
        </p:spPr>
      </p:pic>
    </p:spTree>
    <p:extLst>
      <p:ext uri="{BB962C8B-B14F-4D97-AF65-F5344CB8AC3E}">
        <p14:creationId xmlns:p14="http://schemas.microsoft.com/office/powerpoint/2010/main" val="260629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16667E-7 2.22222E-6 L 0.33255 0.32916 " pathEditMode="relative" rAng="0" ptsTypes="AA">
                                      <p:cBhvr>
                                        <p:cTn id="6" dur="2000" fill="hold"/>
                                        <p:tgtEl>
                                          <p:spTgt spid="7"/>
                                        </p:tgtEl>
                                        <p:attrNameLst>
                                          <p:attrName>ppt_x</p:attrName>
                                          <p:attrName>ppt_y</p:attrName>
                                        </p:attrNameLst>
                                      </p:cBhvr>
                                      <p:rCtr x="16628" y="16458"/>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E-6 0.00023 L -0.00704 0.39514 " pathEditMode="relative" rAng="0" ptsTypes="AA">
                                      <p:cBhvr>
                                        <p:cTn id="14" dur="2000" fill="hold"/>
                                        <p:tgtEl>
                                          <p:spTgt spid="9"/>
                                        </p:tgtEl>
                                        <p:attrNameLst>
                                          <p:attrName>ppt_x</p:attrName>
                                          <p:attrName>ppt_y</p:attrName>
                                        </p:attrNameLst>
                                      </p:cBhvr>
                                      <p:rCtr x="-352" y="19745"/>
                                    </p:animMotion>
                                  </p:childTnLst>
                                </p:cTn>
                              </p:par>
                            </p:childTnLst>
                          </p:cTn>
                        </p:par>
                        <p:par>
                          <p:cTn id="15" fill="hold">
                            <p:stCondLst>
                              <p:cond delay="2000"/>
                            </p:stCondLst>
                            <p:childTnLst>
                              <p:par>
                                <p:cTn id="16" presetID="49" presetClass="path" presetSubtype="0" accel="50000" decel="50000" fill="hold" nodeType="afterEffect">
                                  <p:stCondLst>
                                    <p:cond delay="0"/>
                                  </p:stCondLst>
                                  <p:childTnLst>
                                    <p:animMotion origin="layout" path="M -0.00391 -0.00209 L -0.00704 0.39282 " pathEditMode="relative" rAng="0" ptsTypes="AA">
                                      <p:cBhvr>
                                        <p:cTn id="17" dur="2000" spd="-100000" fill="hold"/>
                                        <p:tgtEl>
                                          <p:spTgt spid="9"/>
                                        </p:tgtEl>
                                        <p:attrNameLst>
                                          <p:attrName>ppt_x</p:attrName>
                                          <p:attrName>ppt_y</p:attrName>
                                        </p:attrNameLst>
                                      </p:cBhvr>
                                      <p:rCtr x="-156" y="19745"/>
                                    </p:animMotion>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04167E-6 2.59259E-6 L -0.30117 0.28773 " pathEditMode="relative" rAng="0" ptsTypes="AA">
                                      <p:cBhvr>
                                        <p:cTn id="22" dur="2000" fill="hold"/>
                                        <p:tgtEl>
                                          <p:spTgt spid="18"/>
                                        </p:tgtEl>
                                        <p:attrNameLst>
                                          <p:attrName>ppt_x</p:attrName>
                                          <p:attrName>ppt_y</p:attrName>
                                        </p:attrNameLst>
                                      </p:cBhvr>
                                      <p:rCtr x="-15065" y="14375"/>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16667E-7 -1.48148E-6 L 0.38711 0.00787 " pathEditMode="relative" rAng="0" ptsTypes="AA">
                                      <p:cBhvr>
                                        <p:cTn id="30" dur="2000" fill="hold"/>
                                        <p:tgtEl>
                                          <p:spTgt spid="20"/>
                                        </p:tgtEl>
                                        <p:attrNameLst>
                                          <p:attrName>ppt_x</p:attrName>
                                          <p:attrName>ppt_y</p:attrName>
                                        </p:attrNameLst>
                                      </p:cBhvr>
                                      <p:rCtr x="19349" y="394"/>
                                    </p:animMotion>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2.70833E-6 1.48148E-6 L 0.39479 -0.30787 " pathEditMode="relative" rAng="0" ptsTypes="AA">
                                      <p:cBhvr>
                                        <p:cTn id="38" dur="2000" fill="hold"/>
                                        <p:tgtEl>
                                          <p:spTgt spid="22"/>
                                        </p:tgtEl>
                                        <p:attrNameLst>
                                          <p:attrName>ppt_x</p:attrName>
                                          <p:attrName>ppt_y</p:attrName>
                                        </p:attrNameLst>
                                      </p:cBhvr>
                                      <p:rCtr x="19740" y="-15394"/>
                                    </p:animMotion>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4.16667E-7 1.11111E-6 L -0.37109 -0.3007 " pathEditMode="relative" rAng="0" ptsTypes="AA">
                                      <p:cBhvr>
                                        <p:cTn id="46" dur="2000" fill="hold"/>
                                        <p:tgtEl>
                                          <p:spTgt spid="24"/>
                                        </p:tgtEl>
                                        <p:attrNameLst>
                                          <p:attrName>ppt_x</p:attrName>
                                          <p:attrName>ppt_y</p:attrName>
                                        </p:attrNameLst>
                                      </p:cBhvr>
                                      <p:rCtr x="-18555" y="-15046"/>
                                    </p:animMotion>
                                  </p:childTnLst>
                                </p:cTn>
                              </p:par>
                            </p:childTnLst>
                          </p:cTn>
                        </p:par>
                        <p:par>
                          <p:cTn id="47" fill="hold">
                            <p:stCondLst>
                              <p:cond delay="2000"/>
                            </p:stCondLst>
                            <p:childTnLst>
                              <p:par>
                                <p:cTn id="48" presetID="35" presetClass="path" presetSubtype="0" accel="50000" decel="50000" fill="hold" nodeType="afterEffect">
                                  <p:stCondLst>
                                    <p:cond delay="0"/>
                                  </p:stCondLst>
                                  <p:childTnLst>
                                    <p:animMotion origin="layout" path="M -4.16667E-7 1.11111E-6 L -0.36549 -0.3007 " pathEditMode="relative" rAng="0" ptsTypes="AA">
                                      <p:cBhvr>
                                        <p:cTn id="49" dur="2000" spd="-100000" fill="hold"/>
                                        <p:tgtEl>
                                          <p:spTgt spid="24"/>
                                        </p:tgtEl>
                                        <p:attrNameLst>
                                          <p:attrName>ppt_x</p:attrName>
                                          <p:attrName>ppt_y</p:attrName>
                                        </p:attrNameLst>
                                      </p:cBhvr>
                                      <p:rCtr x="-18281" y="-15046"/>
                                    </p:animMotion>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56" presetClass="path" presetSubtype="0" accel="50000" decel="50000" fill="hold" nodeType="clickEffect">
                                  <p:stCondLst>
                                    <p:cond delay="0"/>
                                  </p:stCondLst>
                                  <p:childTnLst>
                                    <p:animMotion origin="layout" path="M 3.95833E-6 2.59259E-6 L 0.16627 -0.325 " pathEditMode="relative" rAng="0" ptsTypes="AA">
                                      <p:cBhvr>
                                        <p:cTn id="54" dur="2000" fill="hold"/>
                                        <p:tgtEl>
                                          <p:spTgt spid="27"/>
                                        </p:tgtEl>
                                        <p:attrNameLst>
                                          <p:attrName>ppt_x</p:attrName>
                                          <p:attrName>ppt_y</p:attrName>
                                        </p:attrNameLst>
                                      </p:cBhvr>
                                      <p:rCtr x="8307" y="-16250"/>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8.33333E-7 0.03495 L -0.18047 0.43634 " pathEditMode="relative" rAng="0" ptsTypes="AA">
                                      <p:cBhvr>
                                        <p:cTn id="62" dur="2000" fill="hold"/>
                                        <p:tgtEl>
                                          <p:spTgt spid="30"/>
                                        </p:tgtEl>
                                        <p:attrNameLst>
                                          <p:attrName>ppt_x</p:attrName>
                                          <p:attrName>ppt_y</p:attrName>
                                        </p:attrNameLst>
                                      </p:cBhvr>
                                      <p:rCtr x="-9023" y="20069"/>
                                    </p:animMotion>
                                  </p:childTnLst>
                                </p:cTn>
                              </p:par>
                            </p:childTnLst>
                          </p:cTn>
                        </p:par>
                        <p:par>
                          <p:cTn id="63" fill="hold">
                            <p:stCondLst>
                              <p:cond delay="2000"/>
                            </p:stCondLst>
                            <p:childTnLst>
                              <p:par>
                                <p:cTn id="64" presetID="1" presetClass="exit" presetSubtype="0" fill="hold" nodeType="afterEffect">
                                  <p:stCondLst>
                                    <p:cond delay="0"/>
                                  </p:stCondLst>
                                  <p:childTnLst>
                                    <p:set>
                                      <p:cBhvr>
                                        <p:cTn id="65"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8"/>
                    </p:tgtEl>
                  </p:cond>
                </p:stCondLst>
                <p:endSync evt="end" delay="0">
                  <p:rtn val="all"/>
                </p:endSync>
                <p:childTnLst>
                  <p:par>
                    <p:cTn id="67" fill="hold">
                      <p:stCondLst>
                        <p:cond delay="0"/>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2.29167E-6 3.7037E-7 L -0.16719 -0.34815 " pathEditMode="relative" rAng="0" ptsTypes="AA">
                                      <p:cBhvr>
                                        <p:cTn id="70" dur="2000" fill="hold"/>
                                        <p:tgtEl>
                                          <p:spTgt spid="38"/>
                                        </p:tgtEl>
                                        <p:attrNameLst>
                                          <p:attrName>ppt_x</p:attrName>
                                          <p:attrName>ppt_y</p:attrName>
                                        </p:attrNameLst>
                                      </p:cBhvr>
                                      <p:rCtr x="-8359" y="-17407"/>
                                    </p:animMotion>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40"/>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8.33333E-7 -3.7037E-7 L -0.38815 0.00486 " pathEditMode="relative" rAng="0" ptsTypes="AA">
                                      <p:cBhvr>
                                        <p:cTn id="78" dur="2000" fill="hold"/>
                                        <p:tgtEl>
                                          <p:spTgt spid="40"/>
                                        </p:tgtEl>
                                        <p:attrNameLst>
                                          <p:attrName>ppt_x</p:attrName>
                                          <p:attrName>ppt_y</p:attrName>
                                        </p:attrNameLst>
                                      </p:cBhvr>
                                      <p:rCtr x="-19414" y="231"/>
                                    </p:animMotion>
                                  </p:childTnLst>
                                </p:cTn>
                              </p:par>
                            </p:childTnLst>
                          </p:cTn>
                        </p:par>
                        <p:par>
                          <p:cTn id="79" fill="hold">
                            <p:stCondLst>
                              <p:cond delay="2000"/>
                            </p:stCondLst>
                            <p:childTnLst>
                              <p:par>
                                <p:cTn id="80" presetID="1" presetClass="exit" presetSubtype="0" fill="hold" nodeType="afterEffect">
                                  <p:stCondLst>
                                    <p:cond delay="0"/>
                                  </p:stCondLst>
                                  <p:childTnLst>
                                    <p:set>
                                      <p:cBhvr>
                                        <p:cTn id="8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2" restart="whenNotActive" fill="hold" evtFilter="cancelBubble" nodeType="interactiveSeq">
                <p:stCondLst>
                  <p:cond evt="onClick" delay="0">
                    <p:tgtEl>
                      <p:spTgt spid="43"/>
                    </p:tgtEl>
                  </p:cond>
                </p:stCondLst>
                <p:endSync evt="end" delay="0">
                  <p:rtn val="all"/>
                </p:endSync>
                <p:childTnLst>
                  <p:par>
                    <p:cTn id="83" fill="hold">
                      <p:stCondLst>
                        <p:cond delay="0"/>
                      </p:stCondLst>
                      <p:childTnLst>
                        <p:par>
                          <p:cTn id="84" fill="hold">
                            <p:stCondLst>
                              <p:cond delay="0"/>
                            </p:stCondLst>
                            <p:childTnLst>
                              <p:par>
                                <p:cTn id="85" presetID="49" presetClass="path" presetSubtype="0" accel="50000" decel="50000" fill="hold" nodeType="clickEffect">
                                  <p:stCondLst>
                                    <p:cond delay="0"/>
                                  </p:stCondLst>
                                  <p:childTnLst>
                                    <p:animMotion origin="layout" path="M 0.00495 0.00579 L 0.22448 0.42385 " pathEditMode="relative" rAng="0" ptsTypes="AA">
                                      <p:cBhvr>
                                        <p:cTn id="86" dur="2000" fill="hold"/>
                                        <p:tgtEl>
                                          <p:spTgt spid="43"/>
                                        </p:tgtEl>
                                        <p:attrNameLst>
                                          <p:attrName>ppt_x</p:attrName>
                                          <p:attrName>ppt_y</p:attrName>
                                        </p:attrNameLst>
                                      </p:cBhvr>
                                      <p:rCtr x="10977" y="20903"/>
                                    </p:animMotion>
                                  </p:childTnLst>
                                </p:cTn>
                              </p:par>
                            </p:childTnLst>
                          </p:cTn>
                        </p:par>
                        <p:par>
                          <p:cTn id="87" fill="hold">
                            <p:stCondLst>
                              <p:cond delay="2000"/>
                            </p:stCondLst>
                            <p:childTnLst>
                              <p:par>
                                <p:cTn id="88" presetID="49" presetClass="path" presetSubtype="0" accel="50000" decel="50000" fill="hold" nodeType="afterEffect">
                                  <p:stCondLst>
                                    <p:cond delay="0"/>
                                  </p:stCondLst>
                                  <p:childTnLst>
                                    <p:animMotion origin="layout" path="M 2.70833E-6 -2.96296E-6 L 0.21445 0.39098 " pathEditMode="relative" rAng="0" ptsTypes="AA">
                                      <p:cBhvr>
                                        <p:cTn id="89" dur="2000" spd="-100000" fill="hold"/>
                                        <p:tgtEl>
                                          <p:spTgt spid="43"/>
                                        </p:tgtEl>
                                        <p:attrNameLst>
                                          <p:attrName>ppt_x</p:attrName>
                                          <p:attrName>ppt_y</p:attrName>
                                        </p:attrNameLst>
                                      </p:cBhvr>
                                      <p:rCtr x="10716" y="19537"/>
                                    </p:animMotion>
                                  </p:childTnLst>
                                </p:cTn>
                              </p:par>
                            </p:childTnLst>
                          </p:cTn>
                        </p:par>
                      </p:childTnLst>
                    </p:cTn>
                  </p:par>
                </p:childTnLst>
              </p:cTn>
              <p:nextCondLst>
                <p:cond evt="onClick" delay="0">
                  <p:tgtEl>
                    <p:spTgt spid="43"/>
                  </p:tgtEl>
                </p:cond>
              </p:nextCondLst>
            </p:seq>
            <p:seq concurrent="1" nextAc="seek">
              <p:cTn id="90" restart="whenNotActive" fill="hold" evtFilter="cancelBubble" nodeType="interactiveSeq">
                <p:stCondLst>
                  <p:cond evt="onClick" delay="0">
                    <p:tgtEl>
                      <p:spTgt spid="46"/>
                    </p:tgtEl>
                  </p:cond>
                </p:stCondLst>
                <p:endSync evt="end" delay="0">
                  <p:rtn val="all"/>
                </p:endSync>
                <p:childTnLst>
                  <p:par>
                    <p:cTn id="91" fill="hold">
                      <p:stCondLst>
                        <p:cond delay="0"/>
                      </p:stCondLst>
                      <p:childTnLst>
                        <p:par>
                          <p:cTn id="92" fill="hold">
                            <p:stCondLst>
                              <p:cond delay="0"/>
                            </p:stCondLst>
                            <p:childTnLst>
                              <p:par>
                                <p:cTn id="93" presetID="64" presetClass="path" presetSubtype="0" accel="50000" decel="50000" fill="hold" nodeType="clickEffect">
                                  <p:stCondLst>
                                    <p:cond delay="0"/>
                                  </p:stCondLst>
                                  <p:childTnLst>
                                    <p:animMotion origin="layout" path="M 4.16667E-7 -1.11111E-6 L 0.00195 -0.33611 " pathEditMode="relative" rAng="0" ptsTypes="AA">
                                      <p:cBhvr>
                                        <p:cTn id="94" dur="2000" fill="hold"/>
                                        <p:tgtEl>
                                          <p:spTgt spid="46"/>
                                        </p:tgtEl>
                                        <p:attrNameLst>
                                          <p:attrName>ppt_x</p:attrName>
                                          <p:attrName>ppt_y</p:attrName>
                                        </p:attrNameLst>
                                      </p:cBhvr>
                                      <p:rCtr x="91" y="-16806"/>
                                    </p:animMotion>
                                  </p:childTnLst>
                                </p:cTn>
                              </p:par>
                            </p:childTnLst>
                          </p:cTn>
                        </p:par>
                        <p:par>
                          <p:cTn id="95" fill="hold">
                            <p:stCondLst>
                              <p:cond delay="2000"/>
                            </p:stCondLst>
                            <p:childTnLst>
                              <p:par>
                                <p:cTn id="96" presetID="1" presetClass="exit" presetSubtype="0" fill="hold" nodeType="afterEffect">
                                  <p:stCondLst>
                                    <p:cond delay="0"/>
                                  </p:stCondLst>
                                  <p:childTnLst>
                                    <p:set>
                                      <p:cBhvr>
                                        <p:cTn id="97"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9619-46AF-49DD-B56F-E9B0E7CD2ABA}"/>
              </a:ext>
            </a:extLst>
          </p:cNvPr>
          <p:cNvSpPr>
            <a:spLocks noGrp="1"/>
          </p:cNvSpPr>
          <p:nvPr>
            <p:ph type="title"/>
          </p:nvPr>
        </p:nvSpPr>
        <p:spPr>
          <a:xfrm>
            <a:off x="838200" y="365126"/>
            <a:ext cx="10914529" cy="818216"/>
          </a:xfrm>
        </p:spPr>
        <p:txBody>
          <a:bodyPr/>
          <a:lstStyle/>
          <a:p>
            <a:pPr algn="ctr"/>
            <a:r>
              <a:rPr lang="en-GB" dirty="0"/>
              <a:t>What else do you need? </a:t>
            </a:r>
          </a:p>
        </p:txBody>
      </p:sp>
      <p:sp>
        <p:nvSpPr>
          <p:cNvPr id="5" name="Title 1">
            <a:extLst>
              <a:ext uri="{FF2B5EF4-FFF2-40B4-BE49-F238E27FC236}">
                <a16:creationId xmlns:a16="http://schemas.microsoft.com/office/drawing/2014/main" id="{A2429556-13F6-48D7-B941-8799A4328968}"/>
              </a:ext>
            </a:extLst>
          </p:cNvPr>
          <p:cNvSpPr txBox="1">
            <a:spLocks/>
          </p:cNvSpPr>
          <p:nvPr/>
        </p:nvSpPr>
        <p:spPr>
          <a:xfrm>
            <a:off x="838200" y="3697942"/>
            <a:ext cx="10914529" cy="818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What else shouldn’t you take? </a:t>
            </a:r>
          </a:p>
        </p:txBody>
      </p:sp>
    </p:spTree>
    <p:controls>
      <mc:AlternateContent xmlns:mc="http://schemas.openxmlformats.org/markup-compatibility/2006">
        <mc:Choice xmlns:v="urn:schemas-microsoft-com:vml" Requires="v">
          <p:control name="TextBox1" r:id="rId1" imgW="8185320" imgH="1657440"/>
        </mc:Choice>
        <mc:Fallback>
          <p:control name="TextBox1" r:id="rId1" imgW="8185320" imgH="1657440">
            <p:pic>
              <p:nvPicPr>
                <p:cNvPr id="4" name="TextBox1">
                  <a:extLst>
                    <a:ext uri="{FF2B5EF4-FFF2-40B4-BE49-F238E27FC236}">
                      <a16:creationId xmlns:a16="http://schemas.microsoft.com/office/drawing/2014/main" id="{464732D9-B36D-49A4-AC2B-45E3A7E45EDE}"/>
                    </a:ext>
                  </a:extLst>
                </p:cNvPr>
                <p:cNvPicPr>
                  <a:picLocks/>
                </p:cNvPicPr>
                <p:nvPr/>
              </p:nvPicPr>
              <p:blipFill>
                <a:blip r:embed="rId4"/>
                <a:stretch>
                  <a:fillRect/>
                </a:stretch>
              </p:blipFill>
              <p:spPr>
                <a:xfrm>
                  <a:off x="1976717" y="1502429"/>
                  <a:ext cx="8187699" cy="1657629"/>
                </a:xfrm>
                <a:prstGeom prst="rect">
                  <a:avLst/>
                </a:prstGeom>
              </p:spPr>
            </p:pic>
          </p:control>
        </mc:Fallback>
      </mc:AlternateContent>
      <mc:AlternateContent xmlns:mc="http://schemas.openxmlformats.org/markup-compatibility/2006">
        <mc:Choice xmlns:v="urn:schemas-microsoft-com:vml" Requires="v">
          <p:control name="TextBox3" r:id="rId2" imgW="8185320" imgH="1657440"/>
        </mc:Choice>
        <mc:Fallback>
          <p:control name="TextBox3" r:id="rId2" imgW="8185320" imgH="1657440">
            <p:pic>
              <p:nvPicPr>
                <p:cNvPr id="7" name="TextBox3">
                  <a:extLst>
                    <a:ext uri="{FF2B5EF4-FFF2-40B4-BE49-F238E27FC236}">
                      <a16:creationId xmlns:a16="http://schemas.microsoft.com/office/drawing/2014/main" id="{1EA55DFF-2ADD-4EAF-92CB-F6DDC76359F5}"/>
                    </a:ext>
                  </a:extLst>
                </p:cNvPr>
                <p:cNvPicPr>
                  <a:picLocks/>
                </p:cNvPicPr>
                <p:nvPr/>
              </p:nvPicPr>
              <p:blipFill>
                <a:blip r:embed="rId4"/>
                <a:stretch>
                  <a:fillRect/>
                </a:stretch>
              </p:blipFill>
              <p:spPr>
                <a:xfrm>
                  <a:off x="1976716" y="4723299"/>
                  <a:ext cx="8187699" cy="1657629"/>
                </a:xfrm>
                <a:prstGeom prst="rect">
                  <a:avLst/>
                </a:prstGeom>
              </p:spPr>
            </p:pic>
          </p:control>
        </mc:Fallback>
      </mc:AlternateContent>
    </p:controls>
    <p:extLst>
      <p:ext uri="{BB962C8B-B14F-4D97-AF65-F5344CB8AC3E}">
        <p14:creationId xmlns:p14="http://schemas.microsoft.com/office/powerpoint/2010/main" val="29511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725EA0-E4ED-40D6-8199-0BDE49CB4AA4}"/>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Can you remember what you have Packed?</a:t>
            </a:r>
          </a:p>
        </p:txBody>
      </p:sp>
      <p:sp>
        <p:nvSpPr>
          <p:cNvPr id="29" name="Content Placeholder 2">
            <a:extLst>
              <a:ext uri="{FF2B5EF4-FFF2-40B4-BE49-F238E27FC236}">
                <a16:creationId xmlns:a16="http://schemas.microsoft.com/office/drawing/2014/main" id="{2D82965C-278B-4282-8332-D21B17F6E088}"/>
              </a:ext>
            </a:extLst>
          </p:cNvPr>
          <p:cNvSpPr>
            <a:spLocks noGrp="1"/>
          </p:cNvSpPr>
          <p:nvPr>
            <p:ph idx="1"/>
          </p:nvPr>
        </p:nvSpPr>
        <p:spPr>
          <a:xfrm>
            <a:off x="4810259" y="649480"/>
            <a:ext cx="6555347" cy="5546047"/>
          </a:xfrm>
        </p:spPr>
        <p:txBody>
          <a:bodyPr anchor="ctr">
            <a:normAutofit/>
          </a:bodyPr>
          <a:lstStyle/>
          <a:p>
            <a:pPr marL="0" indent="0">
              <a:buNone/>
            </a:pPr>
            <a:r>
              <a:rPr lang="en-GB" sz="2000" b="1" dirty="0"/>
              <a:t>When you go on a hike, you have to remember what’s in you Rucksack in case you need it.</a:t>
            </a:r>
          </a:p>
          <a:p>
            <a:pPr marL="0" indent="0">
              <a:buNone/>
            </a:pPr>
            <a:r>
              <a:rPr lang="en-GB" sz="2000" b="1" dirty="0"/>
              <a:t>So, we are know going to play a game to test your observation skills</a:t>
            </a:r>
          </a:p>
          <a:p>
            <a:pPr marL="0" indent="0">
              <a:buNone/>
            </a:pPr>
            <a:r>
              <a:rPr lang="en-GB" sz="2000" b="1" dirty="0"/>
              <a:t>On the next slides you will see an image of items you have packed for your hike, you will have 10 seconds to look at the image before it changes   to the next slide you have to work out what item has been removed.</a:t>
            </a:r>
          </a:p>
          <a:p>
            <a:pPr marL="0" indent="0">
              <a:buNone/>
            </a:pPr>
            <a:r>
              <a:rPr lang="en-GB" sz="2000" b="1" dirty="0"/>
              <a:t>Can you guess what item is missing?</a:t>
            </a:r>
          </a:p>
          <a:p>
            <a:pPr marL="0" indent="0">
              <a:buNone/>
            </a:pPr>
            <a:endParaRPr lang="en-GB" sz="2000" b="1" dirty="0"/>
          </a:p>
          <a:p>
            <a:pPr marL="0" indent="0">
              <a:buNone/>
            </a:pPr>
            <a:r>
              <a:rPr lang="en-GB" sz="2000" b="1" dirty="0"/>
              <a:t>GOOD LUCK</a:t>
            </a:r>
          </a:p>
        </p:txBody>
      </p:sp>
    </p:spTree>
    <p:extLst>
      <p:ext uri="{BB962C8B-B14F-4D97-AF65-F5344CB8AC3E}">
        <p14:creationId xmlns:p14="http://schemas.microsoft.com/office/powerpoint/2010/main" val="5305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20480124">
            <a:off x="1892207" y="923740"/>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4542979" y="691609"/>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7416177" y="463364"/>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1079845">
            <a:off x="8003498" y="2510081"/>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5800289" y="2459268"/>
            <a:ext cx="1741935" cy="1393548"/>
          </a:xfrm>
          <a:prstGeom prst="rect">
            <a:avLst/>
          </a:prstGeom>
        </p:spPr>
      </p:pic>
      <p:pic>
        <p:nvPicPr>
          <p:cNvPr id="7" name="Phone" descr="Graphical user interface, application&#10;&#10;Description automatically generated">
            <a:extLst>
              <a:ext uri="{FF2B5EF4-FFF2-40B4-BE49-F238E27FC236}">
                <a16:creationId xmlns:a16="http://schemas.microsoft.com/office/drawing/2014/main" id="{7684DE0D-93AF-4E7B-85ED-227AC0CFABEA}"/>
              </a:ext>
            </a:extLst>
          </p:cNvPr>
          <p:cNvPicPr>
            <a:picLocks noChangeAspect="1"/>
          </p:cNvPicPr>
          <p:nvPr/>
        </p:nvPicPr>
        <p:blipFill>
          <a:blip r:embed="rId15">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6483687" y="4975918"/>
            <a:ext cx="1387811" cy="1329986"/>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9825726" y="2212375"/>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2088890" y="3967354"/>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3827397" y="4992944"/>
            <a:ext cx="1607881" cy="1312030"/>
          </a:xfrm>
          <a:prstGeom prst="rect">
            <a:avLst/>
          </a:prstGeom>
        </p:spPr>
      </p:pic>
      <p:pic>
        <p:nvPicPr>
          <p:cNvPr id="13" name="Wolly Hat" descr="A close - up of a knit hat&#10;&#10;Description automatically generated with low confidence">
            <a:extLst>
              <a:ext uri="{FF2B5EF4-FFF2-40B4-BE49-F238E27FC236}">
                <a16:creationId xmlns:a16="http://schemas.microsoft.com/office/drawing/2014/main" id="{3BE4EA89-3BEC-4B6D-9211-F056F13C5C80}"/>
              </a:ext>
            </a:extLst>
          </p:cNvPr>
          <p:cNvPicPr>
            <a:picLocks noChangeAspect="1"/>
          </p:cNvPicPr>
          <p:nvPr/>
        </p:nvPicPr>
        <p:blipFill>
          <a:blip r:embed="rId22" cstate="hqprint">
            <a:extLst>
              <a:ext uri="{BEBA8EAE-BF5A-486C-A8C5-ECC9F3942E4B}">
                <a14:imgProps xmlns:a14="http://schemas.microsoft.com/office/drawing/2010/main">
                  <a14:imgLayer r:embed="rId23">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a:off x="9379680" y="4582484"/>
            <a:ext cx="1284235" cy="1212519"/>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5" cstate="hqprint">
            <a:extLst>
              <a:ext uri="{BEBA8EAE-BF5A-486C-A8C5-ECC9F3942E4B}">
                <a14:imgProps xmlns:a14="http://schemas.microsoft.com/office/drawing/2010/main">
                  <a14:imgLayer r:embed="rId26">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7"/>
              </a:ext>
            </a:extLst>
          </a:blip>
          <a:stretch>
            <a:fillRect/>
          </a:stretch>
        </p:blipFill>
        <p:spPr>
          <a:xfrm>
            <a:off x="3470725" y="2276391"/>
            <a:ext cx="2203048" cy="2230586"/>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8" cstate="hqprint">
            <a:extLst>
              <a:ext uri="{BEBA8EAE-BF5A-486C-A8C5-ECC9F3942E4B}">
                <a14:imgProps xmlns:a14="http://schemas.microsoft.com/office/drawing/2010/main">
                  <a14:imgLayer r:embed="rId29">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0"/>
              </a:ext>
            </a:extLst>
          </a:blip>
          <a:srcRect l="35808" r="22767"/>
          <a:stretch/>
        </p:blipFill>
        <p:spPr>
          <a:xfrm rot="5051952">
            <a:off x="5873780" y="3357815"/>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31">
            <a:extLst>
              <a:ext uri="{BEBA8EAE-BF5A-486C-A8C5-ECC9F3942E4B}">
                <a14:imgProps xmlns:a14="http://schemas.microsoft.com/office/drawing/2010/main">
                  <a14:imgLayer r:embed="rId32">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a:off x="8889052" y="549953"/>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34" cstate="hqprint">
            <a:extLst>
              <a:ext uri="{28A0092B-C50C-407E-A947-70E740481C1C}">
                <a14:useLocalDpi xmlns:a14="http://schemas.microsoft.com/office/drawing/2010/main"/>
              </a:ext>
              <a:ext uri="{837473B0-CC2E-450A-ABE3-18F120FF3D39}">
                <a1611:picAttrSrcUrl xmlns:a1611="http://schemas.microsoft.com/office/drawing/2016/11/main" r:id="rId35"/>
              </a:ext>
            </a:extLst>
          </a:blip>
          <a:stretch>
            <a:fillRect/>
          </a:stretch>
        </p:blipFill>
        <p:spPr>
          <a:xfrm rot="5400000">
            <a:off x="7793169" y="4789183"/>
            <a:ext cx="2005948" cy="1505119"/>
          </a:xfrm>
          <a:prstGeom prst="rect">
            <a:avLst/>
          </a:prstGeom>
        </p:spPr>
      </p:pic>
      <p:pic>
        <p:nvPicPr>
          <p:cNvPr id="29" name="Rucksack" descr="A picture containing black, yellow, bag&#10;&#10;Description automatically generated">
            <a:extLst>
              <a:ext uri="{FF2B5EF4-FFF2-40B4-BE49-F238E27FC236}">
                <a16:creationId xmlns:a16="http://schemas.microsoft.com/office/drawing/2014/main" id="{FB07CE50-F0D3-45C9-B19D-78643EE3DFFE}"/>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754680" y="2803038"/>
            <a:ext cx="1353360" cy="1353360"/>
          </a:xfrm>
          <a:prstGeom prst="rect">
            <a:avLst/>
          </a:prstGeom>
        </p:spPr>
      </p:pic>
    </p:spTree>
    <p:extLst>
      <p:ext uri="{BB962C8B-B14F-4D97-AF65-F5344CB8AC3E}">
        <p14:creationId xmlns:p14="http://schemas.microsoft.com/office/powerpoint/2010/main" val="185306662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20480124">
            <a:off x="9877283" y="607728"/>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3410468" y="4460877"/>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7416177" y="463364"/>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1079845">
            <a:off x="805777" y="714546"/>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5973096" y="1835520"/>
            <a:ext cx="1741935" cy="1393548"/>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6439240" y="4382855"/>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8698848" y="2686347"/>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9064548" y="4574703"/>
            <a:ext cx="1607881" cy="1312030"/>
          </a:xfrm>
          <a:prstGeom prst="rect">
            <a:avLst/>
          </a:prstGeom>
        </p:spPr>
      </p:pic>
      <p:pic>
        <p:nvPicPr>
          <p:cNvPr id="13" name="Wolly Hat" descr="A close - up of a knit hat&#10;&#10;Description automatically generated with low confidence">
            <a:extLst>
              <a:ext uri="{FF2B5EF4-FFF2-40B4-BE49-F238E27FC236}">
                <a16:creationId xmlns:a16="http://schemas.microsoft.com/office/drawing/2014/main" id="{3BE4EA89-3BEC-4B6D-9211-F056F13C5C80}"/>
              </a:ext>
            </a:extLst>
          </p:cNvPr>
          <p:cNvPicPr>
            <a:picLocks noChangeAspect="1"/>
          </p:cNvPicPr>
          <p:nvPr/>
        </p:nvPicPr>
        <p:blipFill>
          <a:blip r:embed="rId20" cstate="hqprint">
            <a:extLst>
              <a:ext uri="{BEBA8EAE-BF5A-486C-A8C5-ECC9F3942E4B}">
                <a14:imgProps xmlns:a14="http://schemas.microsoft.com/office/drawing/2010/main">
                  <a14:imgLayer r:embed="rId21">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1444082" y="4624459"/>
            <a:ext cx="1284235" cy="1212519"/>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3" cstate="hqprint">
            <a:extLst>
              <a:ext uri="{BEBA8EAE-BF5A-486C-A8C5-ECC9F3942E4B}">
                <a14:imgProps xmlns:a14="http://schemas.microsoft.com/office/drawing/2010/main">
                  <a14:imgLayer r:embed="rId24">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5"/>
              </a:ext>
            </a:extLst>
          </a:blip>
          <a:stretch>
            <a:fillRect/>
          </a:stretch>
        </p:blipFill>
        <p:spPr>
          <a:xfrm>
            <a:off x="1551942" y="1843844"/>
            <a:ext cx="1816868" cy="1839579"/>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6" cstate="hqprint">
            <a:extLst>
              <a:ext uri="{BEBA8EAE-BF5A-486C-A8C5-ECC9F3942E4B}">
                <a14:imgProps xmlns:a14="http://schemas.microsoft.com/office/drawing/2010/main">
                  <a14:imgLayer r:embed="rId27">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8"/>
              </a:ext>
            </a:extLst>
          </a:blip>
          <a:srcRect l="35808" r="22767"/>
          <a:stretch/>
        </p:blipFill>
        <p:spPr>
          <a:xfrm rot="5051952">
            <a:off x="5687784" y="4808830"/>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1"/>
              </a:ext>
            </a:extLst>
          </a:blip>
          <a:stretch>
            <a:fillRect/>
          </a:stretch>
        </p:blipFill>
        <p:spPr>
          <a:xfrm>
            <a:off x="3495975" y="812741"/>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32" cstate="hqprint">
            <a:extLs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rot="5400000">
            <a:off x="3605962" y="3014049"/>
            <a:ext cx="2005948" cy="1505119"/>
          </a:xfrm>
          <a:prstGeom prst="rect">
            <a:avLst/>
          </a:prstGeom>
        </p:spPr>
      </p:pic>
      <p:pic>
        <p:nvPicPr>
          <p:cNvPr id="16" name="Rucksack" descr="A picture containing black, yellow, bag&#10;&#10;Description automatically generated">
            <a:extLst>
              <a:ext uri="{FF2B5EF4-FFF2-40B4-BE49-F238E27FC236}">
                <a16:creationId xmlns:a16="http://schemas.microsoft.com/office/drawing/2014/main" id="{839C90E4-9259-40DB-96AB-328511033938}"/>
              </a:ext>
            </a:extLst>
          </p:cNvPr>
          <p:cNvPicPr>
            <a:picLocks noChangeAspect="1"/>
          </p:cNvPicPr>
          <p:nvPr/>
        </p:nvPicPr>
        <p:blipFill>
          <a:blip r:embed="rId34" cstate="hqprint">
            <a:extLst>
              <a:ext uri="{BEBA8EAE-BF5A-486C-A8C5-ECC9F3942E4B}">
                <a14:imgProps xmlns:a14="http://schemas.microsoft.com/office/drawing/2010/main">
                  <a14:imgLayer r:embed="rId35">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10334559" y="3251504"/>
            <a:ext cx="1212519" cy="1212519"/>
          </a:xfrm>
          <a:prstGeom prst="rect">
            <a:avLst/>
          </a:prstGeom>
        </p:spPr>
      </p:pic>
      <p:pic>
        <p:nvPicPr>
          <p:cNvPr id="17" name="Phone" descr="Graphical user interface, application&#10;&#10;Description automatically generated">
            <a:extLst>
              <a:ext uri="{FF2B5EF4-FFF2-40B4-BE49-F238E27FC236}">
                <a16:creationId xmlns:a16="http://schemas.microsoft.com/office/drawing/2014/main" id="{54A6F6F2-C998-4714-85DF-4DA480D3F00E}"/>
              </a:ext>
            </a:extLst>
          </p:cNvPr>
          <p:cNvPicPr>
            <a:picLocks noChangeAspect="1"/>
          </p:cNvPicPr>
          <p:nvPr/>
        </p:nvPicPr>
        <p:blipFill>
          <a:blip r:embed="rId36">
            <a:extLst>
              <a:ext uri="{28A0092B-C50C-407E-A947-70E740481C1C}">
                <a14:useLocalDpi xmlns:a14="http://schemas.microsoft.com/office/drawing/2010/main"/>
              </a:ext>
              <a:ext uri="{837473B0-CC2E-450A-ABE3-18F120FF3D39}">
                <a1611:picAttrSrcUrl xmlns:a1611="http://schemas.microsoft.com/office/drawing/2016/11/main" r:id="rId37"/>
              </a:ext>
            </a:extLst>
          </a:blip>
          <a:stretch>
            <a:fillRect/>
          </a:stretch>
        </p:blipFill>
        <p:spPr>
          <a:xfrm>
            <a:off x="5392849" y="3422915"/>
            <a:ext cx="1387811" cy="1329986"/>
          </a:xfrm>
          <a:prstGeom prst="rect">
            <a:avLst/>
          </a:prstGeom>
        </p:spPr>
      </p:pic>
      <p:sp>
        <p:nvSpPr>
          <p:cNvPr id="11" name="Reveal">
            <a:extLst>
              <a:ext uri="{FF2B5EF4-FFF2-40B4-BE49-F238E27FC236}">
                <a16:creationId xmlns:a16="http://schemas.microsoft.com/office/drawing/2014/main" id="{24DF54A8-3578-4057-9EC0-47E0ECC9DA78}"/>
              </a:ext>
            </a:extLst>
          </p:cNvPr>
          <p:cNvSpPr txBox="1"/>
          <p:nvPr/>
        </p:nvSpPr>
        <p:spPr>
          <a:xfrm>
            <a:off x="260062" y="6182796"/>
            <a:ext cx="1826137" cy="369332"/>
          </a:xfrm>
          <a:prstGeom prst="rect">
            <a:avLst/>
          </a:prstGeom>
          <a:solidFill>
            <a:srgbClr val="7030A0"/>
          </a:solidFill>
        </p:spPr>
        <p:txBody>
          <a:bodyPr wrap="square" rtlCol="0">
            <a:spAutoFit/>
          </a:bodyPr>
          <a:lstStyle/>
          <a:p>
            <a:pPr algn="ctr"/>
            <a:r>
              <a:rPr lang="en-GB" b="1" dirty="0">
                <a:solidFill>
                  <a:schemeClr val="bg1"/>
                </a:solidFill>
              </a:rPr>
              <a:t>REVEAL</a:t>
            </a:r>
          </a:p>
        </p:txBody>
      </p:sp>
      <p:sp>
        <p:nvSpPr>
          <p:cNvPr id="20" name="Next">
            <a:hlinkClick r:id="rId38" action="ppaction://hlinksldjump"/>
            <a:extLst>
              <a:ext uri="{FF2B5EF4-FFF2-40B4-BE49-F238E27FC236}">
                <a16:creationId xmlns:a16="http://schemas.microsoft.com/office/drawing/2014/main" id="{6BA505D9-B911-456C-A79D-CB00F6BCCDFC}"/>
              </a:ext>
            </a:extLst>
          </p:cNvPr>
          <p:cNvSpPr txBox="1"/>
          <p:nvPr/>
        </p:nvSpPr>
        <p:spPr>
          <a:xfrm>
            <a:off x="10005047" y="6267354"/>
            <a:ext cx="1826137" cy="369332"/>
          </a:xfrm>
          <a:prstGeom prst="rect">
            <a:avLst/>
          </a:prstGeom>
          <a:solidFill>
            <a:srgbClr val="7030A0"/>
          </a:solidFill>
        </p:spPr>
        <p:txBody>
          <a:bodyPr wrap="square" rtlCol="0">
            <a:spAutoFit/>
          </a:bodyPr>
          <a:lstStyle/>
          <a:p>
            <a:pPr algn="ctr"/>
            <a:r>
              <a:rPr lang="en-GB" b="1" dirty="0">
                <a:solidFill>
                  <a:schemeClr val="bg1"/>
                </a:solidFill>
              </a:rPr>
              <a:t>NEXT</a:t>
            </a:r>
          </a:p>
        </p:txBody>
      </p:sp>
    </p:spTree>
    <p:extLst>
      <p:ext uri="{BB962C8B-B14F-4D97-AF65-F5344CB8AC3E}">
        <p14:creationId xmlns:p14="http://schemas.microsoft.com/office/powerpoint/2010/main" val="2510255313"/>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at" descr="A picture containing person, person, clothing, jacket&#10;&#10;Description automatically generated">
            <a:extLst>
              <a:ext uri="{FF2B5EF4-FFF2-40B4-BE49-F238E27FC236}">
                <a16:creationId xmlns:a16="http://schemas.microsoft.com/office/drawing/2014/main" id="{9C14D01D-ECAD-4DB0-83E0-12AF39038BF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6563" y1="10234" x2="54766" y2="12266"/>
                        <a14:foregroundMark x1="51172" y1="18906" x2="51172" y2="25625"/>
                        <a14:foregroundMark x1="46563" y1="28125" x2="56328" y2="27656"/>
                      </a14:backgroundRemoval>
                    </a14:imgEffect>
                  </a14:imgLayer>
                </a14:imgProps>
              </a:ext>
              <a:ext uri="{28A0092B-C50C-407E-A947-70E740481C1C}">
                <a14:useLocalDpi xmlns:a14="http://schemas.microsoft.com/office/drawing/2010/main"/>
              </a:ext>
            </a:extLst>
          </a:blip>
          <a:stretch>
            <a:fillRect/>
          </a:stretch>
        </p:blipFill>
        <p:spPr>
          <a:xfrm rot="20480124">
            <a:off x="9877283" y="607728"/>
            <a:ext cx="2081667" cy="2081667"/>
          </a:xfrm>
          <a:prstGeom prst="rect">
            <a:avLst/>
          </a:prstGeom>
        </p:spPr>
      </p:pic>
      <p:pic>
        <p:nvPicPr>
          <p:cNvPr id="3" name="Hat" descr="A brown hat on a white background&#10;&#10;Description automatically generated with medium confidence">
            <a:extLst>
              <a:ext uri="{FF2B5EF4-FFF2-40B4-BE49-F238E27FC236}">
                <a16:creationId xmlns:a16="http://schemas.microsoft.com/office/drawing/2014/main" id="{68378565-16AD-4686-B917-2DF48461092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3900" r="96500">
                        <a14:foregroundMark x1="3900" y1="59700" x2="3900" y2="73400"/>
                        <a14:foregroundMark x1="94800" y1="62300" x2="93900" y2="61400"/>
                        <a14:foregroundMark x1="96500" y1="63100" x2="96500" y2="691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978185">
            <a:off x="3410468" y="4460877"/>
            <a:ext cx="1329987" cy="1329987"/>
          </a:xfrm>
          <a:prstGeom prst="rect">
            <a:avLst/>
          </a:prstGeom>
        </p:spPr>
      </p:pic>
      <p:pic>
        <p:nvPicPr>
          <p:cNvPr id="4" name="Boots" descr="A picture containing footwear, shoes, clothes&#10;&#10;Description automatically generated">
            <a:extLst>
              <a:ext uri="{FF2B5EF4-FFF2-40B4-BE49-F238E27FC236}">
                <a16:creationId xmlns:a16="http://schemas.microsoft.com/office/drawing/2014/main" id="{132C4739-CA2C-4E14-AE78-76AE88C6DCE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732088">
            <a:off x="7416177" y="463364"/>
            <a:ext cx="1607881" cy="1614609"/>
          </a:xfrm>
          <a:prstGeom prst="rect">
            <a:avLst/>
          </a:prstGeom>
        </p:spPr>
      </p:pic>
      <p:pic>
        <p:nvPicPr>
          <p:cNvPr id="5" name="sun Tan Lotion" descr="A picture containing text, toiletry&#10;&#10;Description automatically generated">
            <a:extLst>
              <a:ext uri="{FF2B5EF4-FFF2-40B4-BE49-F238E27FC236}">
                <a16:creationId xmlns:a16="http://schemas.microsoft.com/office/drawing/2014/main" id="{A18C0B3F-D77E-4427-8CBE-F56325994E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394" b="93066" l="9921" r="89881">
                        <a14:foregroundMark x1="40873" y1="90693" x2="54365" y2="93066"/>
                        <a14:foregroundMark x1="43254" y1="8394" x2="53175" y2="8394"/>
                      </a14:backgroundRemoval>
                    </a14:imgEffect>
                  </a14:imgLayer>
                </a14:imgProps>
              </a:ext>
              <a:ext uri="{28A0092B-C50C-407E-A947-70E740481C1C}">
                <a14:useLocalDpi xmlns:a14="http://schemas.microsoft.com/office/drawing/2010/main"/>
              </a:ext>
            </a:extLst>
          </a:blip>
          <a:stretch>
            <a:fillRect/>
          </a:stretch>
        </p:blipFill>
        <p:spPr>
          <a:xfrm rot="1079845">
            <a:off x="539239" y="708406"/>
            <a:ext cx="1492329" cy="1622612"/>
          </a:xfrm>
          <a:prstGeom prst="rect">
            <a:avLst/>
          </a:prstGeom>
        </p:spPr>
      </p:pic>
      <p:pic>
        <p:nvPicPr>
          <p:cNvPr id="6" name="First Aid Kit" descr="A picture containing first-aid kit&#10;&#10;Description automatically generated">
            <a:extLst>
              <a:ext uri="{FF2B5EF4-FFF2-40B4-BE49-F238E27FC236}">
                <a16:creationId xmlns:a16="http://schemas.microsoft.com/office/drawing/2014/main" id="{FA1B9291-7244-48A5-A708-C6F1E5BDC1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1833" y1="65000" x2="71500" y2="5854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rot="3124233">
            <a:off x="5867520" y="1777502"/>
            <a:ext cx="1741935" cy="1393548"/>
          </a:xfrm>
          <a:prstGeom prst="rect">
            <a:avLst/>
          </a:prstGeom>
        </p:spPr>
      </p:pic>
      <p:pic>
        <p:nvPicPr>
          <p:cNvPr id="9" name="Map" descr="A picture containing graphical user interface&#10;&#10;Description automatically generated">
            <a:extLst>
              <a:ext uri="{FF2B5EF4-FFF2-40B4-BE49-F238E27FC236}">
                <a16:creationId xmlns:a16="http://schemas.microsoft.com/office/drawing/2014/main" id="{5F5050D0-1032-4C2F-ABD6-1B1A5D083C4C}"/>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7396" b="95365" l="10000" r="90000">
                        <a14:foregroundMark x1="24844" y1="92656" x2="37969" y2="92656"/>
                        <a14:foregroundMark x1="37969" y1="92656" x2="65313" y2="90417"/>
                        <a14:foregroundMark x1="65313" y1="90417" x2="75000" y2="91146"/>
                        <a14:foregroundMark x1="66510" y1="93438" x2="68438" y2="95365"/>
                        <a14:foregroundMark x1="66927" y1="7396" x2="69635" y2="25521"/>
                        <a14:foregroundMark x1="65000" y1="18177" x2="65000" y2="28594"/>
                      </a14:backgroundRemoval>
                    </a14:imgEffect>
                  </a14:imgLayer>
                </a14:imgProps>
              </a:ext>
              <a:ext uri="{28A0092B-C50C-407E-A947-70E740481C1C}">
                <a14:useLocalDpi xmlns:a14="http://schemas.microsoft.com/office/drawing/2010/main"/>
              </a:ext>
            </a:extLst>
          </a:blip>
          <a:stretch>
            <a:fillRect/>
          </a:stretch>
        </p:blipFill>
        <p:spPr>
          <a:xfrm rot="1955686">
            <a:off x="6439240" y="4382855"/>
            <a:ext cx="1255841" cy="1486030"/>
          </a:xfrm>
          <a:prstGeom prst="rect">
            <a:avLst/>
          </a:prstGeom>
        </p:spPr>
      </p:pic>
      <p:pic>
        <p:nvPicPr>
          <p:cNvPr id="10" name="Compass" descr="A close - up of a compass&#10;&#10;Description automatically generated with medium confidence">
            <a:extLst>
              <a:ext uri="{FF2B5EF4-FFF2-40B4-BE49-F238E27FC236}">
                <a16:creationId xmlns:a16="http://schemas.microsoft.com/office/drawing/2014/main" id="{065C6A34-94B5-4B93-AE74-5B1248DC74BE}"/>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5237" b="96677" l="1867" r="98333">
                        <a14:foregroundMark x1="5267" y1="74018" x2="78400" y2="22155"/>
                        <a14:foregroundMark x1="10267" y1="77442" x2="29200" y2="79053"/>
                        <a14:foregroundMark x1="29200" y1="79053" x2="66333" y2="43102"/>
                        <a14:foregroundMark x1="66333" y1="43102" x2="85267" y2="44209"/>
                        <a14:foregroundMark x1="85267" y1="44209" x2="86133" y2="45619"/>
                        <a14:foregroundMark x1="89467" y1="38872" x2="42933" y2="76536"/>
                        <a14:foregroundMark x1="49000" y1="26385" x2="69333" y2="15509"/>
                        <a14:foregroundMark x1="69333" y1="15509" x2="71733" y2="15509"/>
                        <a14:foregroundMark x1="72867" y1="5438" x2="82800" y2="46425"/>
                        <a14:foregroundMark x1="92267" y1="33031" x2="93333" y2="42296"/>
                        <a14:foregroundMark x1="19667" y1="93353" x2="32400" y2="89124"/>
                        <a14:foregroundMark x1="1933" y1="54783" x2="2467" y2="62336"/>
                        <a14:foregroundMark x1="24067" y1="93353" x2="26867" y2="94965"/>
                        <a14:foregroundMark x1="24067" y1="96677" x2="26867" y2="96677"/>
                        <a14:foregroundMark x1="97200" y1="42296" x2="98333" y2="45619"/>
                        <a14:foregroundMark x1="5267" y1="66566" x2="4667" y2="71501"/>
                      </a14:backgroundRemoval>
                    </a14:imgEffect>
                  </a14:imgLayer>
                </a14:imgProps>
              </a:ext>
              <a:ext uri="{28A0092B-C50C-407E-A947-70E740481C1C}">
                <a14:useLocalDpi xmlns:a14="http://schemas.microsoft.com/office/drawing/2010/main"/>
              </a:ext>
            </a:extLst>
          </a:blip>
          <a:stretch>
            <a:fillRect/>
          </a:stretch>
        </p:blipFill>
        <p:spPr>
          <a:xfrm rot="19576178">
            <a:off x="9877118" y="3262035"/>
            <a:ext cx="1377752" cy="1079250"/>
          </a:xfrm>
          <a:prstGeom prst="rect">
            <a:avLst/>
          </a:prstGeom>
        </p:spPr>
      </p:pic>
      <p:pic>
        <p:nvPicPr>
          <p:cNvPr id="12" name="Lunch" descr="A lunch box with food&#10;&#10;Description automatically generated with low confidence">
            <a:extLst>
              <a:ext uri="{FF2B5EF4-FFF2-40B4-BE49-F238E27FC236}">
                <a16:creationId xmlns:a16="http://schemas.microsoft.com/office/drawing/2014/main" id="{8012D7E9-70FA-4008-8AE8-3700F59ADF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9140037" y="4870766"/>
            <a:ext cx="1607881" cy="1312030"/>
          </a:xfrm>
          <a:prstGeom prst="rect">
            <a:avLst/>
          </a:prstGeom>
        </p:spPr>
      </p:pic>
      <p:pic>
        <p:nvPicPr>
          <p:cNvPr id="13" name="Wolly Hat" descr="A close - up of a knit hat&#10;&#10;Description automatically generated with low confidence">
            <a:extLst>
              <a:ext uri="{FF2B5EF4-FFF2-40B4-BE49-F238E27FC236}">
                <a16:creationId xmlns:a16="http://schemas.microsoft.com/office/drawing/2014/main" id="{3BE4EA89-3BEC-4B6D-9211-F056F13C5C80}"/>
              </a:ext>
            </a:extLst>
          </p:cNvPr>
          <p:cNvPicPr>
            <a:picLocks noChangeAspect="1"/>
          </p:cNvPicPr>
          <p:nvPr/>
        </p:nvPicPr>
        <p:blipFill>
          <a:blip r:embed="rId20" cstate="hqprint">
            <a:extLst>
              <a:ext uri="{BEBA8EAE-BF5A-486C-A8C5-ECC9F3942E4B}">
                <a14:imgProps xmlns:a14="http://schemas.microsoft.com/office/drawing/2010/main">
                  <a14:imgLayer r:embed="rId21">
                    <a14:imgEffect>
                      <a14:backgroundRemoval t="5367" b="91238" l="9928" r="89969">
                        <a14:foregroundMark x1="45605" y1="10624" x2="56670" y2="10624"/>
                        <a14:foregroundMark x1="22337" y1="91238" x2="62771" y2="91238"/>
                        <a14:foregroundMark x1="62771" y1="91238" x2="83661" y2="87295"/>
                        <a14:foregroundMark x1="46846" y1="5367" x2="55429" y2="79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1444082" y="4624459"/>
            <a:ext cx="1284235" cy="1212519"/>
          </a:xfrm>
          <a:prstGeom prst="rect">
            <a:avLst/>
          </a:prstGeom>
        </p:spPr>
      </p:pic>
      <p:pic>
        <p:nvPicPr>
          <p:cNvPr id="15" name="Water" descr="A bottle of water&#10;&#10;Description automatically generated with medium confidence">
            <a:extLst>
              <a:ext uri="{FF2B5EF4-FFF2-40B4-BE49-F238E27FC236}">
                <a16:creationId xmlns:a16="http://schemas.microsoft.com/office/drawing/2014/main" id="{072B5AEC-3843-4FF3-B083-1F31E47339EB}"/>
              </a:ext>
            </a:extLst>
          </p:cNvPr>
          <p:cNvPicPr>
            <a:picLocks noChangeAspect="1"/>
          </p:cNvPicPr>
          <p:nvPr/>
        </p:nvPicPr>
        <p:blipFill>
          <a:blip r:embed="rId23" cstate="hqprint">
            <a:extLst>
              <a:ext uri="{BEBA8EAE-BF5A-486C-A8C5-ECC9F3942E4B}">
                <a14:imgProps xmlns:a14="http://schemas.microsoft.com/office/drawing/2010/main">
                  <a14:imgLayer r:embed="rId24">
                    <a14:imgEffect>
                      <a14:backgroundRemoval t="9979" b="91872" l="10000" r="90000">
                        <a14:foregroundMark x1="45938" y1="10802" x2="51458" y2="9979"/>
                        <a14:foregroundMark x1="42500" y1="91872" x2="55833" y2="9187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5"/>
              </a:ext>
            </a:extLst>
          </a:blip>
          <a:stretch>
            <a:fillRect/>
          </a:stretch>
        </p:blipFill>
        <p:spPr>
          <a:xfrm>
            <a:off x="1551942" y="1843844"/>
            <a:ext cx="1816868" cy="1839579"/>
          </a:xfrm>
          <a:prstGeom prst="rect">
            <a:avLst/>
          </a:prstGeom>
        </p:spPr>
      </p:pic>
      <p:pic>
        <p:nvPicPr>
          <p:cNvPr id="18" name="Hiking Pole">
            <a:extLst>
              <a:ext uri="{FF2B5EF4-FFF2-40B4-BE49-F238E27FC236}">
                <a16:creationId xmlns:a16="http://schemas.microsoft.com/office/drawing/2014/main" id="{716A0C68-0559-44F9-9155-6445D74CE327}"/>
              </a:ext>
            </a:extLst>
          </p:cNvPr>
          <p:cNvPicPr>
            <a:picLocks noChangeAspect="1"/>
          </p:cNvPicPr>
          <p:nvPr/>
        </p:nvPicPr>
        <p:blipFill rotWithShape="1">
          <a:blip r:embed="rId26" cstate="hqprint">
            <a:extLst>
              <a:ext uri="{BEBA8EAE-BF5A-486C-A8C5-ECC9F3942E4B}">
                <a14:imgProps xmlns:a14="http://schemas.microsoft.com/office/drawing/2010/main">
                  <a14:imgLayer r:embed="rId27">
                    <a14:imgEffect>
                      <a14:backgroundRemoval t="5093" b="96296" l="10000" r="90000">
                        <a14:foregroundMark x1="42396" y1="7176" x2="48333" y2="5324"/>
                        <a14:foregroundMark x1="51146" y1="90625" x2="54792" y2="89468"/>
                        <a14:foregroundMark x1="53438" y1="92245" x2="53438" y2="96296"/>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8"/>
              </a:ext>
            </a:extLst>
          </a:blip>
          <a:srcRect l="35808" r="22767"/>
          <a:stretch/>
        </p:blipFill>
        <p:spPr>
          <a:xfrm rot="5051952">
            <a:off x="5687784" y="4808830"/>
            <a:ext cx="1309224" cy="2844361"/>
          </a:xfrm>
          <a:prstGeom prst="rect">
            <a:avLst/>
          </a:prstGeom>
        </p:spPr>
      </p:pic>
      <p:pic>
        <p:nvPicPr>
          <p:cNvPr id="24" name="Gloves" descr="A picture containing handwear, clothing&#10;&#10;Description automatically generated">
            <a:extLst>
              <a:ext uri="{FF2B5EF4-FFF2-40B4-BE49-F238E27FC236}">
                <a16:creationId xmlns:a16="http://schemas.microsoft.com/office/drawing/2014/main" id="{C577E969-FC80-42DA-807E-E9A83850FC8E}"/>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2956" b="98522" l="10000" r="90000">
                        <a14:foregroundMark x1="49600" y1="11823" x2="59200" y2="4433"/>
                        <a14:foregroundMark x1="59200" y1="4433" x2="59600" y2="3448"/>
                        <a14:foregroundMark x1="69600" y1="90148" x2="69600" y2="93596"/>
                        <a14:foregroundMark x1="66000" y1="98030" x2="68400" y2="98522"/>
                        <a14:foregroundMark x1="42000" y1="43842" x2="42000" y2="43842"/>
                        <a14:foregroundMark x1="42000" y1="44335" x2="44400" y2="46305"/>
                        <a14:foregroundMark x1="44400" y1="46305" x2="42000" y2="46305"/>
                        <a14:foregroundMark x1="41600" y1="43350" x2="44800" y2="46798"/>
                        <a14:backgroundMark x1="66000" y1="99015" x2="66000" y2="99015"/>
                        <a14:backgroundMark x1="66000" y1="98522" x2="66000" y2="98522"/>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1"/>
              </a:ext>
            </a:extLst>
          </a:blip>
          <a:stretch>
            <a:fillRect/>
          </a:stretch>
        </p:blipFill>
        <p:spPr>
          <a:xfrm>
            <a:off x="3495975" y="812741"/>
            <a:ext cx="1774864" cy="1441190"/>
          </a:xfrm>
          <a:prstGeom prst="rect">
            <a:avLst/>
          </a:prstGeom>
        </p:spPr>
      </p:pic>
      <p:pic>
        <p:nvPicPr>
          <p:cNvPr id="27" name="Torch" descr="A picture containing light&#10;&#10;Description automatically generated">
            <a:extLst>
              <a:ext uri="{FF2B5EF4-FFF2-40B4-BE49-F238E27FC236}">
                <a16:creationId xmlns:a16="http://schemas.microsoft.com/office/drawing/2014/main" id="{DF30A039-1581-421A-87E9-86A023E8D9A6}"/>
              </a:ext>
            </a:extLst>
          </p:cNvPr>
          <p:cNvPicPr>
            <a:picLocks noChangeAspect="1"/>
          </p:cNvPicPr>
          <p:nvPr/>
        </p:nvPicPr>
        <p:blipFill>
          <a:blip r:embed="rId32" cstate="hqprint">
            <a:extLst>
              <a:ext uri="{28A0092B-C50C-407E-A947-70E740481C1C}">
                <a14:useLocalDpi xmlns:a14="http://schemas.microsoft.com/office/drawing/2010/main"/>
              </a:ext>
              <a:ext uri="{837473B0-CC2E-450A-ABE3-18F120FF3D39}">
                <a1611:picAttrSrcUrl xmlns:a1611="http://schemas.microsoft.com/office/drawing/2016/11/main" r:id="rId33"/>
              </a:ext>
            </a:extLst>
          </a:blip>
          <a:stretch>
            <a:fillRect/>
          </a:stretch>
        </p:blipFill>
        <p:spPr>
          <a:xfrm rot="5400000">
            <a:off x="4267864" y="3453522"/>
            <a:ext cx="2005948" cy="1505119"/>
          </a:xfrm>
          <a:prstGeom prst="rect">
            <a:avLst/>
          </a:prstGeom>
        </p:spPr>
      </p:pic>
      <p:pic>
        <p:nvPicPr>
          <p:cNvPr id="16" name="Phone" descr="Graphical user interface, application&#10;&#10;Description automatically generated">
            <a:extLst>
              <a:ext uri="{FF2B5EF4-FFF2-40B4-BE49-F238E27FC236}">
                <a16:creationId xmlns:a16="http://schemas.microsoft.com/office/drawing/2014/main" id="{44C4DBC1-EE2A-4DA9-B585-2ACFD71F1A52}"/>
              </a:ext>
            </a:extLst>
          </p:cNvPr>
          <p:cNvPicPr>
            <a:picLocks noChangeAspect="1"/>
          </p:cNvPicPr>
          <p:nvPr/>
        </p:nvPicPr>
        <p:blipFill>
          <a:blip r:embed="rId34">
            <a:extLst>
              <a:ext uri="{28A0092B-C50C-407E-A947-70E740481C1C}">
                <a14:useLocalDpi xmlns:a14="http://schemas.microsoft.com/office/drawing/2010/main"/>
              </a:ext>
              <a:ext uri="{837473B0-CC2E-450A-ABE3-18F120FF3D39}">
                <a1611:picAttrSrcUrl xmlns:a1611="http://schemas.microsoft.com/office/drawing/2016/11/main" r:id="rId35"/>
              </a:ext>
            </a:extLst>
          </a:blip>
          <a:stretch>
            <a:fillRect/>
          </a:stretch>
        </p:blipFill>
        <p:spPr>
          <a:xfrm>
            <a:off x="520372" y="3279759"/>
            <a:ext cx="1387811" cy="1329986"/>
          </a:xfrm>
          <a:prstGeom prst="rect">
            <a:avLst/>
          </a:prstGeom>
        </p:spPr>
      </p:pic>
      <p:pic>
        <p:nvPicPr>
          <p:cNvPr id="17" name="Rucksack" descr="A picture containing black, yellow, bag&#10;&#10;Description automatically generated">
            <a:extLst>
              <a:ext uri="{FF2B5EF4-FFF2-40B4-BE49-F238E27FC236}">
                <a16:creationId xmlns:a16="http://schemas.microsoft.com/office/drawing/2014/main" id="{B0F82016-79F5-4DA5-98B6-FF6120B3CE31}"/>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6740" b="90439" l="9875" r="89969">
                        <a14:foregroundMark x1="16928" y1="14263" x2="15831" y2="38558"/>
                        <a14:foregroundMark x1="37774" y1="7367" x2="60502" y2="6740"/>
                        <a14:foregroundMark x1="60502" y1="6740" x2="60815" y2="6740"/>
                        <a14:foregroundMark x1="24451" y1="91693" x2="46865" y2="90439"/>
                        <a14:foregroundMark x1="46865" y1="90439" x2="57367" y2="90439"/>
                      </a14:backgroundRemoval>
                    </a14:imgEffect>
                  </a14:imgLayer>
                </a14:imgProps>
              </a:ext>
              <a:ext uri="{28A0092B-C50C-407E-A947-70E740481C1C}">
                <a14:useLocalDpi xmlns:a14="http://schemas.microsoft.com/office/drawing/2010/main"/>
              </a:ext>
            </a:extLst>
          </a:blip>
          <a:stretch>
            <a:fillRect/>
          </a:stretch>
        </p:blipFill>
        <p:spPr>
          <a:xfrm>
            <a:off x="8245566" y="3028155"/>
            <a:ext cx="1353360" cy="1353360"/>
          </a:xfrm>
          <a:prstGeom prst="rect">
            <a:avLst/>
          </a:prstGeom>
        </p:spPr>
      </p:pic>
    </p:spTree>
    <p:extLst>
      <p:ext uri="{BB962C8B-B14F-4D97-AF65-F5344CB8AC3E}">
        <p14:creationId xmlns:p14="http://schemas.microsoft.com/office/powerpoint/2010/main" val="103579542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334</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vt:lpstr>
      <vt:lpstr>Arial</vt:lpstr>
      <vt:lpstr>Calibri</vt:lpstr>
      <vt:lpstr>Calibri Light</vt:lpstr>
      <vt:lpstr>Office Theme</vt:lpstr>
      <vt:lpstr>Hike Preparation</vt:lpstr>
      <vt:lpstr>HIKE PREPERATION</vt:lpstr>
      <vt:lpstr>WHAT DO YOU NEED TO TAKE</vt:lpstr>
      <vt:lpstr>PowerPoint Presentation</vt:lpstr>
      <vt:lpstr>What else do you need? </vt:lpstr>
      <vt:lpstr>Can you remember what you have Packed?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REASONS</vt:lpstr>
      <vt:lpstr>Any other foods you could take?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Gowan</dc:creator>
  <cp:lastModifiedBy>Julian Greer</cp:lastModifiedBy>
  <cp:revision>14</cp:revision>
  <dcterms:created xsi:type="dcterms:W3CDTF">2021-02-05T07:43:12Z</dcterms:created>
  <dcterms:modified xsi:type="dcterms:W3CDTF">2021-02-10T18:53:10Z</dcterms:modified>
</cp:coreProperties>
</file>