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83" r:id="rId3"/>
    <p:sldId id="269" r:id="rId4"/>
    <p:sldId id="282" r:id="rId5"/>
    <p:sldId id="297" r:id="rId6"/>
    <p:sldId id="258" r:id="rId7"/>
    <p:sldId id="257" r:id="rId8"/>
    <p:sldId id="284" r:id="rId9"/>
    <p:sldId id="298" r:id="rId10"/>
    <p:sldId id="285" r:id="rId11"/>
    <p:sldId id="270" r:id="rId12"/>
    <p:sldId id="294" r:id="rId13"/>
    <p:sldId id="266" r:id="rId14"/>
    <p:sldId id="299" r:id="rId15"/>
    <p:sldId id="300" r:id="rId16"/>
    <p:sldId id="293" r:id="rId17"/>
    <p:sldId id="306" r:id="rId18"/>
    <p:sldId id="331" r:id="rId19"/>
    <p:sldId id="332" r:id="rId20"/>
    <p:sldId id="311" r:id="rId21"/>
    <p:sldId id="316" r:id="rId22"/>
    <p:sldId id="317" r:id="rId23"/>
    <p:sldId id="318" r:id="rId24"/>
    <p:sldId id="305" r:id="rId25"/>
    <p:sldId id="319" r:id="rId26"/>
    <p:sldId id="320" r:id="rId27"/>
    <p:sldId id="307" r:id="rId28"/>
    <p:sldId id="333" r:id="rId29"/>
    <p:sldId id="302" r:id="rId30"/>
    <p:sldId id="334" r:id="rId31"/>
    <p:sldId id="324" r:id="rId32"/>
    <p:sldId id="325" r:id="rId33"/>
    <p:sldId id="327" r:id="rId34"/>
    <p:sldId id="329" r:id="rId35"/>
    <p:sldId id="330" r:id="rId36"/>
    <p:sldId id="292" r:id="rId37"/>
    <p:sldId id="287" r:id="rId38"/>
    <p:sldId id="291" r:id="rId39"/>
    <p:sldId id="335" r:id="rId40"/>
    <p:sldId id="301" r:id="rId41"/>
    <p:sldId id="303" r:id="rId42"/>
    <p:sldId id="286" r:id="rId43"/>
    <p:sldId id="32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20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89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28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81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55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85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63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29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16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31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5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6314A-5702-473D-B902-6596251A7A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E0C84-8573-40F6-A974-1D4CA99B9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77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7o6WLtC5d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16D40-64B7-F148-9282-5EC09C6D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932" y="2457125"/>
            <a:ext cx="677884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/>
              <a:t>CUBS SCIENCE BADGE – PART 1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ACEFD74-D9BE-42F3-82AB-62604346E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73" y="3950014"/>
            <a:ext cx="2734062" cy="259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9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8CA0E-8D6F-45DA-B38B-960AD62D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745225"/>
          </a:xfrm>
        </p:spPr>
        <p:txBody>
          <a:bodyPr/>
          <a:lstStyle/>
          <a:p>
            <a:r>
              <a:rPr lang="en-GB" dirty="0"/>
              <a:t>Soak your chick peas of beans for 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35FE4-1F0F-4DD1-9E60-66C603137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763480"/>
            <a:ext cx="11576482" cy="6076265"/>
          </a:xfrm>
        </p:spPr>
        <p:txBody>
          <a:bodyPr>
            <a:normAutofit lnSpcReduction="10000"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Put chickpeas into a glass of water and leave to soak for a day 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</a:rPr>
              <a:t>Tomorrow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Stuff 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jar with kitchen towel and pour 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water in until the towel is soaked through</a:t>
            </a: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Drain the beans and push them down 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side of the jar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Put the jar in a warm dark cupboard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check it each day &amp; add water if needed to keep them wet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Once they’ve sprouted (after a few days), move the jar to a light place (such as a windowsill), and keep them wet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1E4A516-AC2C-4BB4-B91B-8E99C9501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73779" y="964787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18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623" y="-278593"/>
            <a:ext cx="5170852" cy="1671564"/>
          </a:xfrm>
        </p:spPr>
        <p:txBody>
          <a:bodyPr>
            <a:normAutofit/>
          </a:bodyPr>
          <a:lstStyle/>
          <a:p>
            <a:r>
              <a:rPr lang="en-GB" sz="4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671564"/>
            <a:ext cx="5180245" cy="37310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in your cups to see if any of the apple slices have started to brown </a:t>
            </a:r>
          </a:p>
          <a:p>
            <a:pPr marL="0" indent="0">
              <a:buNone/>
            </a:pP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 leave it longer if you want and tell us next week what happens.</a:t>
            </a:r>
          </a:p>
          <a:p>
            <a:pPr marL="514350" indent="-514350">
              <a:buAutoNum type="arabicPeriod"/>
            </a:pP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2620C7E-84E5-044D-B4A4-4394ACD6C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24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  <p:sp>
        <p:nvSpPr>
          <p:cNvPr id="5" name="AutoShape 2" descr="Apple Science Experiment: Prevent Browning – Teach Beside 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090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CF72F19-1473-448C-AA14-0CB8AA37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C2C7-CE1B-4086-A7D2-CA8A1797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194758"/>
            <a:ext cx="4171994" cy="3736540"/>
          </a:xfr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 this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C08B6-AE10-470C-AABC-EC41C6279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83" y="4400997"/>
            <a:ext cx="4645355" cy="226224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 think?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🤔 - thinking face emoji - What does the thinking face emoji mean?">
            <a:extLst>
              <a:ext uri="{FF2B5EF4-FFF2-40B4-BE49-F238E27FC236}">
                <a16:creationId xmlns:a16="http://schemas.microsoft.com/office/drawing/2014/main" id="{3ED5CD5E-D8BA-4017-ACA3-B12EC9188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r="139" b="-1"/>
          <a:stretch/>
        </p:blipFill>
        <p:spPr bwMode="auto">
          <a:xfrm>
            <a:off x="6350000" y="1742087"/>
            <a:ext cx="3359526" cy="33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67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42874" y="229111"/>
            <a:ext cx="12493625" cy="3199889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7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do apples turn brown?</a:t>
            </a:r>
            <a:endParaRPr lang="en-GB" sz="3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Once the apple is cut or bruised the plant has been injured and oxygen in the air combines with chemicals in the apple.</a:t>
            </a:r>
          </a:p>
          <a:p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Enzymes in the fruit make this process go faster.</a:t>
            </a:r>
          </a:p>
          <a:p>
            <a:pPr marL="0" indent="0">
              <a:buNone/>
            </a:pPr>
            <a:r>
              <a:rPr lang="en-GB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(enzyme – a biological catalyst that speeds up reactions)</a:t>
            </a:r>
          </a:p>
          <a:p>
            <a:endParaRPr lang="en-GB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387202-1474-2B46-9B14-46DA9E2093D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-1" y="3120383"/>
            <a:ext cx="8683625" cy="373761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 delay this process and stop the apple slices browning by either: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reducing the exposure to </a:t>
            </a:r>
            <a:r>
              <a:rPr lang="en-GB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you can reduce oxygen exposure by coating something with sugar, adding salt or a liquid.</a:t>
            </a:r>
          </a:p>
          <a:p>
            <a:pPr marL="0" indent="0">
              <a:buNone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or 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Reducing the </a:t>
            </a:r>
            <a:r>
              <a:rPr lang="en-GB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 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fruit – you can do the by adding an acid which slow enzyme activity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253" r="10672"/>
          <a:stretch/>
        </p:blipFill>
        <p:spPr>
          <a:xfrm>
            <a:off x="8982846" y="3829701"/>
            <a:ext cx="3209154" cy="302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0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73F26-BE3A-404B-93BF-2222FFA33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974" y="810530"/>
            <a:ext cx="5180245" cy="557189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Bags of apple slices don’t brown because acids are added in the factory and the bags are filled with nitrogen instead of oxygen 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44BA08E-A3D9-3A4A-8506-6CBE732CF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8" r="1" b="794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51573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16D40-64B7-F148-9282-5EC09C6D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899400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CUBS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SCIENCE BADGE – PART 2</a:t>
            </a:r>
          </a:p>
        </p:txBody>
      </p:sp>
    </p:spTree>
    <p:extLst>
      <p:ext uri="{BB962C8B-B14F-4D97-AF65-F5344CB8AC3E}">
        <p14:creationId xmlns:p14="http://schemas.microsoft.com/office/powerpoint/2010/main" val="1653727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AABA2-85C5-4E42-918A-5BB15E2F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92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en-GB" sz="5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8149CD7-84E7-2040-A1F7-F9176A96B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23" y="1825625"/>
            <a:ext cx="9586154" cy="4351338"/>
          </a:xfrm>
        </p:spPr>
      </p:pic>
    </p:spTree>
    <p:extLst>
      <p:ext uri="{BB962C8B-B14F-4D97-AF65-F5344CB8AC3E}">
        <p14:creationId xmlns:p14="http://schemas.microsoft.com/office/powerpoint/2010/main" val="332297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8E1A6-AA4E-43D3-9843-1C6D7FBDA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91" y="2232025"/>
            <a:ext cx="6586489" cy="3785419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arenR"/>
            </a:pPr>
            <a:r>
              <a:rPr lang="it-IT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it-IT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balloon</a:t>
            </a:r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742950" indent="-742950">
              <a:buFont typeface="+mj-lt"/>
              <a:buAutoNum type="arabicParenR"/>
            </a:pPr>
            <a:endParaRPr lang="it-IT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>
              <a:buFont typeface="+mj-lt"/>
              <a:buAutoNum type="arabicParenR"/>
            </a:pPr>
            <a:r>
              <a:rPr lang="it-IT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Blow</a:t>
            </a:r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it up and </a:t>
            </a:r>
            <a:r>
              <a:rPr lang="it-IT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</a:t>
            </a:r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it-IT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knot</a:t>
            </a:r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end </a:t>
            </a:r>
            <a:endParaRPr lang="en-GB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80FEC54-9838-0145-9E64-C0CABDF27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r="20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32" name="Straight Connector 3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29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5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49FEC93-C556-A749-A56D-FACB6839AE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9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0" name="Arc 29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8E1A6-AA4E-43D3-9843-1C6D7FBDA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650875"/>
            <a:ext cx="5721484" cy="5568950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t-IT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 it on your jumper or t-shirt for a minute.  </a:t>
            </a:r>
            <a:endParaRPr lang="it-IT" sz="5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sz="5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t-IT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if it will stick to a wall, or hold it near your head to </a:t>
            </a:r>
            <a:r>
              <a:rPr lang="it-IT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</a:t>
            </a:r>
            <a:r>
              <a:rPr lang="it-IT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effect of the static charge.</a:t>
            </a:r>
          </a:p>
          <a:p>
            <a:endParaRPr lang="en-GB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52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C2C7-CE1B-4086-A7D2-CA8A1797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76" y="-285750"/>
            <a:ext cx="5752341" cy="66357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it-I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happened</a:t>
            </a:r>
            <a:r>
              <a:rPr lang="it-I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it-I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it-I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do you</a:t>
            </a:r>
            <a:r>
              <a:rPr lang="en-GB" sz="6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think</a:t>
            </a:r>
            <a:r>
              <a:rPr lang="en-US" sz="6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this happened?</a:t>
            </a:r>
          </a:p>
        </p:txBody>
      </p:sp>
      <p:pic>
        <p:nvPicPr>
          <p:cNvPr id="1026" name="Picture 2" descr="🤔 - thinking face emoji - What does the thinking face emoji mean?">
            <a:extLst>
              <a:ext uri="{FF2B5EF4-FFF2-40B4-BE49-F238E27FC236}">
                <a16:creationId xmlns:a16="http://schemas.microsoft.com/office/drawing/2014/main" id="{3ED5CD5E-D8BA-4017-ACA3-B12EC9188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r="139" b="-1"/>
          <a:stretch/>
        </p:blipFill>
        <p:spPr bwMode="auto">
          <a:xfrm>
            <a:off x="6364831" y="1375089"/>
            <a:ext cx="4089777" cy="410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53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124" y="-1169290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05630" y="1056073"/>
            <a:ext cx="4243589" cy="332066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-2286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4 cups and half fill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different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liquids.</a:t>
            </a:r>
          </a:p>
          <a:p>
            <a:pPr marL="0" indent="-228600" algn="l">
              <a:buFont typeface="Arial" panose="020B0604020202020204" pitchFamily="34" charset="0"/>
              <a:buChar char="•"/>
            </a:pP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Water</a:t>
            </a:r>
          </a:p>
          <a:p>
            <a:pPr algn="l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Water + a large spoon of salt – stir</a:t>
            </a:r>
          </a:p>
          <a:p>
            <a:pPr algn="l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Lemonade</a:t>
            </a:r>
          </a:p>
          <a:p>
            <a:pPr algn="l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Fruit juice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BE492C8-A46F-5A48-8DB1-87BCD808F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r="9168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456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8E1A6-AA4E-43D3-9843-1C6D7FBDA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12" y="26046"/>
            <a:ext cx="6839864" cy="63015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Rubbing the balloon on clothing gives it a negative charge</a:t>
            </a:r>
            <a:r>
              <a:rPr lang="it-IT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it-IT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t-IT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</a:t>
            </a:r>
            <a:r>
              <a:rPr lang="it-IT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makes</a:t>
            </a:r>
            <a:r>
              <a:rPr lang="it-IT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it </a:t>
            </a:r>
            <a:r>
              <a:rPr lang="en-GB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attracted to things with a positive charge, such as your hair, or the wall.</a:t>
            </a:r>
            <a:endParaRPr lang="it-IT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t-IT" sz="2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it-IT" sz="21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opposite</a:t>
            </a:r>
            <a:r>
              <a:rPr lang="it-IT" sz="2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1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charges</a:t>
            </a:r>
            <a:r>
              <a:rPr lang="it-IT" sz="2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1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attract</a:t>
            </a:r>
            <a:r>
              <a:rPr lang="it-IT" sz="2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A hair raising experiment – Science Experiments for Kids">
            <a:extLst>
              <a:ext uri="{FF2B5EF4-FFF2-40B4-BE49-F238E27FC236}">
                <a16:creationId xmlns:a16="http://schemas.microsoft.com/office/drawing/2014/main" id="{26FE99F5-EA28-44EF-8E21-65D326830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5"/>
          <a:stretch/>
        </p:blipFill>
        <p:spPr bwMode="auto"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37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B6689-0C5A-4185-AE90-884CC5F9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08" y="90380"/>
            <a:ext cx="10515600" cy="63805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7A6C1-092C-42D0-B4BA-04B6A0EB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7" y="1118587"/>
            <a:ext cx="11523215" cy="19530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When a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balloon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is rubbed on hair, fur or wool, electrons are </a:t>
            </a:r>
            <a:r>
              <a:rPr lang="it-IT" dirty="0" err="1">
                <a:solidFill>
                  <a:srgbClr val="202124"/>
                </a:solidFill>
                <a:latin typeface="arial" panose="020B0604020202020204" pitchFamily="34" charset="0"/>
              </a:rPr>
              <a:t>transferred</a:t>
            </a:r>
            <a:r>
              <a:rPr lang="it-IT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from the hair to the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balloon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giving the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balloon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negative charge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endParaRPr lang="en-GB" dirty="0"/>
          </a:p>
        </p:txBody>
      </p:sp>
      <p:pic>
        <p:nvPicPr>
          <p:cNvPr id="2050" name="Picture 2" descr="Rubbing a Balloon on the Hair on Your Head/A. Mariano">
            <a:extLst>
              <a:ext uri="{FF2B5EF4-FFF2-40B4-BE49-F238E27FC236}">
                <a16:creationId xmlns:a16="http://schemas.microsoft.com/office/drawing/2014/main" id="{36888F86-5754-44F8-A398-CBA4C268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86" y="2831976"/>
            <a:ext cx="5397622" cy="329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Make Your Hair Stand on End">
            <a:extLst>
              <a:ext uri="{FF2B5EF4-FFF2-40B4-BE49-F238E27FC236}">
                <a16:creationId xmlns:a16="http://schemas.microsoft.com/office/drawing/2014/main" id="{1C91D1C9-A1D9-48C4-9819-5195EC5F9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15" y="307167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456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tatic Electricity. Everything we see is made up of tiny little parts  called atoms. Atom Neutral – Same number of electrons. - ppt download">
            <a:extLst>
              <a:ext uri="{FF2B5EF4-FFF2-40B4-BE49-F238E27FC236}">
                <a16:creationId xmlns:a16="http://schemas.microsoft.com/office/drawing/2014/main" id="{C84ECF5E-815E-4A8E-8A9D-864BCA425F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17" y="493343"/>
            <a:ext cx="10617693" cy="587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4E1D016-0D38-4EF0-8250-ACEDDAD5EEDB}"/>
              </a:ext>
            </a:extLst>
          </p:cNvPr>
          <p:cNvCxnSpPr/>
          <p:nvPr/>
        </p:nvCxnSpPr>
        <p:spPr>
          <a:xfrm>
            <a:off x="4296792" y="3231472"/>
            <a:ext cx="9144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D3400A-C6F4-4E04-80D8-AC83EE558B68}"/>
              </a:ext>
            </a:extLst>
          </p:cNvPr>
          <p:cNvCxnSpPr>
            <a:cxnSpLocks/>
          </p:cNvCxnSpPr>
          <p:nvPr/>
        </p:nvCxnSpPr>
        <p:spPr>
          <a:xfrm flipH="1">
            <a:off x="9900081" y="2618913"/>
            <a:ext cx="1004657" cy="9033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459FE0-687A-46A3-A6C7-F479FC03F04B}"/>
              </a:ext>
            </a:extLst>
          </p:cNvPr>
          <p:cNvSpPr txBox="1"/>
          <p:nvPr/>
        </p:nvSpPr>
        <p:spPr>
          <a:xfrm>
            <a:off x="2788328" y="2611069"/>
            <a:ext cx="169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Balloon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2B7FC-FEB1-4C10-BCB5-5433C1012295}"/>
              </a:ext>
            </a:extLst>
          </p:cNvPr>
          <p:cNvSpPr txBox="1"/>
          <p:nvPr/>
        </p:nvSpPr>
        <p:spPr>
          <a:xfrm>
            <a:off x="10725705" y="2105488"/>
            <a:ext cx="1695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2661D7-2ED9-474F-8DF7-2700A41CAC61}"/>
              </a:ext>
            </a:extLst>
          </p:cNvPr>
          <p:cNvCxnSpPr>
            <a:cxnSpLocks/>
          </p:cNvCxnSpPr>
          <p:nvPr/>
        </p:nvCxnSpPr>
        <p:spPr>
          <a:xfrm flipV="1">
            <a:off x="4296792" y="2618913"/>
            <a:ext cx="1526959" cy="713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554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A060E-8A15-4772-B702-2C9B5413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28521" y="107876"/>
            <a:ext cx="10515600" cy="696959"/>
          </a:xfrm>
        </p:spPr>
        <p:txBody>
          <a:bodyPr/>
          <a:lstStyle/>
          <a:p>
            <a:pPr algn="ctr"/>
            <a:r>
              <a:rPr lang="en-GB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 fact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91140-0788-4752-A56B-ED905104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1" y="1030644"/>
            <a:ext cx="5492952" cy="5827356"/>
          </a:xfrm>
        </p:spPr>
        <p:txBody>
          <a:bodyPr>
            <a:normAutofit/>
          </a:bodyPr>
          <a:lstStyle/>
          <a:p>
            <a:r>
              <a:rPr lang="en-GB" sz="3600" b="1" i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</a:t>
            </a:r>
            <a:r>
              <a:rPr lang="en-GB" sz="3600" b="0" i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we lost all the dead </a:t>
            </a:r>
            <a:r>
              <a:rPr lang="en-GB" sz="3600" b="1" i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</a:t>
            </a:r>
            <a:r>
              <a:rPr lang="en-GB" sz="3600" b="0" i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inside our </a:t>
            </a:r>
            <a:r>
              <a:rPr lang="en-GB" sz="3600" b="1" i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r>
              <a:rPr lang="en-GB" sz="3600" b="0" i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we would each be able to fit into a particle of dust,</a:t>
            </a:r>
            <a:r>
              <a:rPr lang="it-IT" sz="3600" b="0" i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0" i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human species would fit into the volume of a sugar cube</a:t>
            </a:r>
            <a:r>
              <a:rPr lang="it-IT" sz="3600" dirty="0">
                <a:solidFill>
                  <a:srgbClr val="2021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the </a:t>
            </a:r>
            <a:r>
              <a:rPr lang="en-GB" sz="3600" dirty="0">
                <a:solidFill>
                  <a:srgbClr val="2021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 would be the size of a basketball</a:t>
            </a:r>
            <a:r>
              <a:rPr lang="it-IT" sz="3600" dirty="0">
                <a:solidFill>
                  <a:srgbClr val="2021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Carbon Atom | Atomic theory, Atom diagram, Atom">
            <a:extLst>
              <a:ext uri="{FF2B5EF4-FFF2-40B4-BE49-F238E27FC236}">
                <a16:creationId xmlns:a16="http://schemas.microsoft.com/office/drawing/2014/main" id="{AE87664B-1E59-4D67-BF4B-54B82A774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61" y="2288502"/>
            <a:ext cx="5037368" cy="419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F2E49C-B0A6-4984-A25C-B609B57FF11E}"/>
              </a:ext>
            </a:extLst>
          </p:cNvPr>
          <p:cNvCxnSpPr>
            <a:cxnSpLocks/>
          </p:cNvCxnSpPr>
          <p:nvPr/>
        </p:nvCxnSpPr>
        <p:spPr>
          <a:xfrm flipH="1">
            <a:off x="7542114" y="1851710"/>
            <a:ext cx="1433780" cy="17636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9971B5E-449E-4688-874D-6A54448F5931}"/>
              </a:ext>
            </a:extLst>
          </p:cNvPr>
          <p:cNvSpPr txBox="1"/>
          <p:nvPr/>
        </p:nvSpPr>
        <p:spPr>
          <a:xfrm>
            <a:off x="9078564" y="25060"/>
            <a:ext cx="306279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Lots</a:t>
            </a:r>
            <a:r>
              <a:rPr kumimoji="0" lang="it-IT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space between the nucleus and</a:t>
            </a:r>
            <a:r>
              <a:rPr kumimoji="0" lang="it-IT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kumimoji="0" lang="it-IT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EA7519-5E20-44EE-BE6B-127094C6CA0D}"/>
              </a:ext>
            </a:extLst>
          </p:cNvPr>
          <p:cNvCxnSpPr>
            <a:cxnSpLocks/>
          </p:cNvCxnSpPr>
          <p:nvPr/>
        </p:nvCxnSpPr>
        <p:spPr>
          <a:xfrm flipH="1">
            <a:off x="7644784" y="1851710"/>
            <a:ext cx="1331110" cy="7171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829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w to Make Straw Rockets">
            <a:extLst>
              <a:ext uri="{FF2B5EF4-FFF2-40B4-BE49-F238E27FC236}">
                <a16:creationId xmlns:a16="http://schemas.microsoft.com/office/drawing/2014/main" id="{3C050B9B-453D-AC43-82F0-023A5DA8A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5" b="2244"/>
          <a:stretch/>
        </p:blipFill>
        <p:spPr bwMode="auto">
          <a:xfrm rot="16200000">
            <a:off x="3534065" y="1465574"/>
            <a:ext cx="3994439" cy="545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797F3-377C-429A-923F-92657C2F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2399" y="-2429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54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Straw</a:t>
            </a:r>
            <a:r>
              <a:rPr lang="it-IT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54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rockets</a:t>
            </a:r>
            <a:endParaRPr lang="en-GB" sz="5400" b="1" u="sng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1E99-0EBF-4A96-A777-3FB83E96A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379" y="342072"/>
            <a:ext cx="3785277" cy="640480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514350" lvl="0" indent="-514350">
              <a:lnSpc>
                <a:spcPct val="107000"/>
              </a:lnSpc>
              <a:buFont typeface="+mj-lt"/>
              <a:buAutoNum type="arabicParenR"/>
            </a:pPr>
            <a:r>
              <a:rPr lang="en-GB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Wrap a piece of paper around your straw. Seal the side and one end with Sellotape. </a:t>
            </a:r>
          </a:p>
          <a:p>
            <a:pPr marL="514350" lvl="0" indent="-514350">
              <a:lnSpc>
                <a:spcPct val="107000"/>
              </a:lnSpc>
              <a:buFont typeface="+mj-lt"/>
              <a:buAutoNum type="arabicParenR"/>
            </a:pPr>
            <a:r>
              <a:rPr lang="en-GB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should fit loosely over the top of your straw.</a:t>
            </a:r>
            <a:endParaRPr lang="en-GB" sz="33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287F039-34AC-4702-A8B0-74BB4BF1A615}"/>
              </a:ext>
            </a:extLst>
          </p:cNvPr>
          <p:cNvSpPr/>
          <p:nvPr/>
        </p:nvSpPr>
        <p:spPr>
          <a:xfrm rot="2791817">
            <a:off x="5331944" y="2223629"/>
            <a:ext cx="484632" cy="978408"/>
          </a:xfrm>
          <a:prstGeom prst="downArrow">
            <a:avLst>
              <a:gd name="adj1" fmla="val 50000"/>
              <a:gd name="adj2" fmla="val 4462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AF776E2-774A-4ED7-8F11-E2847FA94253}"/>
              </a:ext>
            </a:extLst>
          </p:cNvPr>
          <p:cNvSpPr/>
          <p:nvPr/>
        </p:nvSpPr>
        <p:spPr>
          <a:xfrm rot="16661348">
            <a:off x="2451938" y="2535232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481B652-A125-4A09-96CF-CC8CCEE3ACDC}"/>
              </a:ext>
            </a:extLst>
          </p:cNvPr>
          <p:cNvSpPr/>
          <p:nvPr/>
        </p:nvSpPr>
        <p:spPr>
          <a:xfrm rot="16661348">
            <a:off x="2767677" y="4951773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D5BAD-329C-42D6-BF89-8517B7C37DAB}"/>
              </a:ext>
            </a:extLst>
          </p:cNvPr>
          <p:cNvSpPr txBox="1"/>
          <p:nvPr/>
        </p:nvSpPr>
        <p:spPr>
          <a:xfrm>
            <a:off x="4197447" y="1183491"/>
            <a:ext cx="3247709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Seal at the side with Sellotape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BD53CD-A82A-41CD-94D5-1D8732795B3B}"/>
              </a:ext>
            </a:extLst>
          </p:cNvPr>
          <p:cNvSpPr txBox="1"/>
          <p:nvPr/>
        </p:nvSpPr>
        <p:spPr>
          <a:xfrm>
            <a:off x="92476" y="1688576"/>
            <a:ext cx="2041648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Seal at the end with Sellotape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29DC1-4D8E-487D-B024-4EB8F7D50FBC}"/>
              </a:ext>
            </a:extLst>
          </p:cNvPr>
          <p:cNvSpPr txBox="1"/>
          <p:nvPr/>
        </p:nvSpPr>
        <p:spPr>
          <a:xfrm>
            <a:off x="5207" y="4476926"/>
            <a:ext cx="2389033" cy="13849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Make sure it fits over the straw loosely</a:t>
            </a:r>
          </a:p>
        </p:txBody>
      </p:sp>
    </p:spTree>
    <p:extLst>
      <p:ext uri="{BB962C8B-B14F-4D97-AF65-F5344CB8AC3E}">
        <p14:creationId xmlns:p14="http://schemas.microsoft.com/office/powerpoint/2010/main" val="2499099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1E99-0EBF-4A96-A777-3FB83E96A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85" y="625028"/>
            <a:ext cx="5783533" cy="70167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</a:t>
            </a:r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paper</a:t>
            </a:r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tube 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the straw and blow, it should shoot into the air!</a:t>
            </a:r>
            <a:endParaRPr lang="it-IT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buNone/>
            </a:pPr>
            <a:endParaRPr lang="en-GB" sz="3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it-IT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</a:t>
            </a:r>
            <a:r>
              <a:rPr lang="it-IT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could</a:t>
            </a:r>
            <a:r>
              <a:rPr lang="it-IT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</a:t>
            </a:r>
            <a:r>
              <a:rPr lang="it-IT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try </a:t>
            </a:r>
            <a:r>
              <a:rPr lang="en-GB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blowing </a:t>
            </a:r>
            <a:r>
              <a:rPr lang="it-IT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straw</a:t>
            </a:r>
            <a:r>
              <a:rPr lang="it-IT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</a:t>
            </a:r>
            <a:r>
              <a:rPr lang="it-IT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more/less force or at</a:t>
            </a:r>
            <a:r>
              <a:rPr lang="it-IT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angles</a:t>
            </a:r>
            <a:r>
              <a:rPr lang="it-IT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see how the flight of the rocket changes.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Build a Paper Rocket - Scientific American">
            <a:extLst>
              <a:ext uri="{FF2B5EF4-FFF2-40B4-BE49-F238E27FC236}">
                <a16:creationId xmlns:a16="http://schemas.microsoft.com/office/drawing/2014/main" id="{AAF76389-6DD5-487B-855D-8C65E601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028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C2C7-CE1B-4086-A7D2-CA8A1797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09" y="2977894"/>
            <a:ext cx="4972403" cy="373654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happened?</a:t>
            </a:r>
            <a:br>
              <a:rPr lang="en-GB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do you</a:t>
            </a:r>
            <a:r>
              <a:rPr lang="en-GB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think</a:t>
            </a:r>
            <a:r>
              <a:rPr lang="en-US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this happened?</a:t>
            </a:r>
          </a:p>
        </p:txBody>
      </p:sp>
      <p:pic>
        <p:nvPicPr>
          <p:cNvPr id="1026" name="Picture 2" descr="🤔 - thinking face emoji - What does the thinking face emoji mean?">
            <a:extLst>
              <a:ext uri="{FF2B5EF4-FFF2-40B4-BE49-F238E27FC236}">
                <a16:creationId xmlns:a16="http://schemas.microsoft.com/office/drawing/2014/main" id="{3ED5CD5E-D8BA-4017-ACA3-B12EC9188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r="139" b="-1"/>
          <a:stretch/>
        </p:blipFill>
        <p:spPr bwMode="auto">
          <a:xfrm>
            <a:off x="6364831" y="1375089"/>
            <a:ext cx="4089777" cy="410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970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1E99-0EBF-4A96-A777-3FB83E96A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934" y="2312780"/>
            <a:ext cx="6309360" cy="3785419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three 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forces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acting on the straw rocket</a:t>
            </a:r>
            <a:r>
              <a:rPr lang="it-IT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>
              <a:spcAft>
                <a:spcPts val="800"/>
              </a:spcAft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Gravity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pulling the rocket down </a:t>
            </a:r>
          </a:p>
          <a:p>
            <a:pPr>
              <a:spcAft>
                <a:spcPts val="800"/>
              </a:spcAft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resistance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slowing the rocket</a:t>
            </a:r>
          </a:p>
          <a:p>
            <a:pPr>
              <a:spcAft>
                <a:spcPts val="800"/>
              </a:spcAft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Thrust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force from you blowing the straw</a:t>
            </a:r>
            <a:r>
              <a:rPr lang="it-IT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800"/>
              </a:spcAft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000" dirty="0"/>
          </a:p>
        </p:txBody>
      </p:sp>
      <p:pic>
        <p:nvPicPr>
          <p:cNvPr id="4" name="Picture 2" descr="Rocket Simulations">
            <a:extLst>
              <a:ext uri="{FF2B5EF4-FFF2-40B4-BE49-F238E27FC236}">
                <a16:creationId xmlns:a16="http://schemas.microsoft.com/office/drawing/2014/main" id="{4881B8C4-425E-4247-9BE8-7879BA9BC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0BE85FB-E7CB-4787-92F2-9B30FB1D0CE0}"/>
              </a:ext>
            </a:extLst>
          </p:cNvPr>
          <p:cNvSpPr txBox="1"/>
          <p:nvPr/>
        </p:nvSpPr>
        <p:spPr>
          <a:xfrm>
            <a:off x="2905126" y="301628"/>
            <a:ext cx="14922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resistance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474691-5EC8-F142-8232-B547C7061437}"/>
              </a:ext>
            </a:extLst>
          </p:cNvPr>
          <p:cNvSpPr txBox="1"/>
          <p:nvPr/>
        </p:nvSpPr>
        <p:spPr>
          <a:xfrm>
            <a:off x="4991585" y="301628"/>
            <a:ext cx="681130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harder you blow into the straw the more energy the air has and the further your rocket will fly!</a:t>
            </a:r>
            <a:endParaRPr kumimoji="0" lang="it-IT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431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ocket Simulations">
            <a:extLst>
              <a:ext uri="{FF2B5EF4-FFF2-40B4-BE49-F238E27FC236}">
                <a16:creationId xmlns:a16="http://schemas.microsoft.com/office/drawing/2014/main" id="{4881B8C4-425E-4247-9BE8-7879BA9BC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0BE85FB-E7CB-4787-92F2-9B30FB1D0CE0}"/>
              </a:ext>
            </a:extLst>
          </p:cNvPr>
          <p:cNvSpPr txBox="1"/>
          <p:nvPr/>
        </p:nvSpPr>
        <p:spPr>
          <a:xfrm>
            <a:off x="2905126" y="301628"/>
            <a:ext cx="14922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resistance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474691-5EC8-F142-8232-B547C7061437}"/>
              </a:ext>
            </a:extLst>
          </p:cNvPr>
          <p:cNvSpPr txBox="1"/>
          <p:nvPr/>
        </p:nvSpPr>
        <p:spPr>
          <a:xfrm>
            <a:off x="4558466" y="51032"/>
            <a:ext cx="6811309" cy="2210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you make it travel further?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016099-0D2D-0549-BDC4-896771ADB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91" y="1998548"/>
            <a:ext cx="7324810" cy="4654861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order to increase the distance that the rocket flies you could: </a:t>
            </a:r>
            <a:endParaRPr lang="en-GB" sz="460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the rocket lighter so there is less </a:t>
            </a:r>
            <a:r>
              <a:rPr lang="en-GB" sz="46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gravity</a:t>
            </a:r>
            <a:r>
              <a:rPr lang="en-GB" sz="4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acting on </a:t>
            </a:r>
            <a:r>
              <a:rPr lang="en-GB" sz="4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</a:t>
            </a:r>
            <a:r>
              <a:rPr lang="en-GB" sz="4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pulling it down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the aeroplane more aerodynamic in order to reduce </a:t>
            </a:r>
            <a:r>
              <a:rPr lang="en-GB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resistance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blow harder on the straw to increase the amount of </a:t>
            </a:r>
            <a:r>
              <a:rPr lang="en-GB" sz="46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thrust</a:t>
            </a:r>
            <a:r>
              <a:rPr lang="en-GB" sz="4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903915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9DEB8C-DF1E-934D-A54D-24E49978D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r="78121" b="669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DFD14FF-8482-7F4B-A638-77C8735CC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38" y="-9524"/>
            <a:ext cx="6848086" cy="68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4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AD9DCF6-1B80-064E-BBE9-3F210F21C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7999" r="18770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1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879" y="199940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6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44" y="1547203"/>
            <a:ext cx="5482589" cy="5323631"/>
          </a:xfrm>
        </p:spPr>
        <p:txBody>
          <a:bodyPr anchor="t">
            <a:noAutofit/>
          </a:bodyPr>
          <a:lstStyle/>
          <a:p>
            <a:pPr marL="514350" indent="-514350">
              <a:buAutoNum type="arabicPeriod"/>
            </a:pPr>
            <a:r>
              <a:rPr lang="en-GB" strike="sngStrik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4 cups and half fill with each of your liquid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  <a:p>
            <a:pPr marL="514350" indent="-514350">
              <a:buAutoNum type="arabicPeriod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Chop your apple into 5 slices – keep them as equal as possible in size BE CAREFUL! (get an adult to help)</a:t>
            </a:r>
          </a:p>
          <a:p>
            <a:pPr marL="514350" indent="-514350">
              <a:buAutoNum type="arabicPeriod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 one apple slice into each of the 4 cups with different liquids in and keep 1 out</a:t>
            </a:r>
          </a:p>
          <a:p>
            <a:pPr marL="514350" indent="-514350">
              <a:buAutoNum type="arabicPeriod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Leave it while we are doing another experiment</a:t>
            </a:r>
          </a:p>
        </p:txBody>
      </p:sp>
    </p:spTree>
    <p:extLst>
      <p:ext uri="{BB962C8B-B14F-4D97-AF65-F5344CB8AC3E}">
        <p14:creationId xmlns:p14="http://schemas.microsoft.com/office/powerpoint/2010/main" val="995186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35FE4-1F0F-4DD1-9E60-66C603137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59" y="147160"/>
            <a:ext cx="11576482" cy="2503965"/>
          </a:xfrm>
        </p:spPr>
        <p:txBody>
          <a:bodyPr>
            <a:noAutofit/>
          </a:bodyPr>
          <a:lstStyle/>
          <a:p>
            <a:r>
              <a:rPr lang="en-GB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Soak your chick peas of beans</a:t>
            </a:r>
          </a:p>
          <a:p>
            <a:r>
              <a:rPr lang="en-GB" sz="40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Once they’ve sprouted (after a few days) move the jar to a light place (such as a windowsill), and keep them </a:t>
            </a:r>
            <a:r>
              <a:rPr lang="en-GB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damp</a:t>
            </a:r>
            <a:r>
              <a:rPr lang="en-GB" sz="40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40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4000" dirty="0">
              <a:solidFill>
                <a:srgbClr val="000000"/>
              </a:solidFill>
            </a:endParaRPr>
          </a:p>
          <a:p>
            <a:endParaRPr lang="en-GB" sz="4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4000" dirty="0">
              <a:solidFill>
                <a:srgbClr val="000000"/>
              </a:solidFill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1E4A516-AC2C-4BB4-B91B-8E99C9501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7432" y="2403063"/>
            <a:ext cx="3268244" cy="4685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4B2097-F39F-461C-A49D-BBF41CBE2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31804" y="2275699"/>
            <a:ext cx="3268244" cy="493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19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w Do Seeds Know Which Way is Up? - Knowledge Stew">
            <a:extLst>
              <a:ext uri="{FF2B5EF4-FFF2-40B4-BE49-F238E27FC236}">
                <a16:creationId xmlns:a16="http://schemas.microsoft.com/office/drawing/2014/main" id="{C21308C5-DF3D-4891-9C60-9DFBEC63E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/>
          <a:stretch/>
        </p:blipFill>
        <p:spPr bwMode="auto">
          <a:xfrm>
            <a:off x="0" y="1987979"/>
            <a:ext cx="12192000" cy="48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35FE4-1F0F-4DD1-9E60-66C603137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18256"/>
            <a:ext cx="11576482" cy="6821490"/>
          </a:xfrm>
        </p:spPr>
        <p:txBody>
          <a:bodyPr>
            <a:noAutofit/>
          </a:bodyPr>
          <a:lstStyle/>
          <a:p>
            <a:r>
              <a:rPr lang="en-GB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will begin to grow roots</a:t>
            </a:r>
          </a:p>
          <a:p>
            <a:r>
              <a:rPr lang="en-GB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1 or 2 weeks, plant them in a small pot and water regularly.</a:t>
            </a:r>
            <a:endParaRPr lang="en-GB" sz="54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39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C2C7-CE1B-4086-A7D2-CA8A1797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194758"/>
            <a:ext cx="4171994" cy="3736540"/>
          </a:xfr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 this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C08B6-AE10-470C-AABC-EC41C6279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83" y="4400997"/>
            <a:ext cx="4645355" cy="226224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 think?</a:t>
            </a:r>
          </a:p>
        </p:txBody>
      </p:sp>
      <p:pic>
        <p:nvPicPr>
          <p:cNvPr id="1026" name="Picture 2" descr="🤔 - thinking face emoji - What does the thinking face emoji mean?">
            <a:extLst>
              <a:ext uri="{FF2B5EF4-FFF2-40B4-BE49-F238E27FC236}">
                <a16:creationId xmlns:a16="http://schemas.microsoft.com/office/drawing/2014/main" id="{3ED5CD5E-D8BA-4017-ACA3-B12EC9188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r="139" b="-1"/>
          <a:stretch/>
        </p:blipFill>
        <p:spPr bwMode="auto">
          <a:xfrm>
            <a:off x="6350000" y="1742087"/>
            <a:ext cx="3359526" cy="33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49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w Do Seeds Know Which Way is Up? - Knowledge Stew">
            <a:extLst>
              <a:ext uri="{FF2B5EF4-FFF2-40B4-BE49-F238E27FC236}">
                <a16:creationId xmlns:a16="http://schemas.microsoft.com/office/drawing/2014/main" id="{2B4CC627-B56D-423F-BB11-6CE64194F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12192000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1891-4D6D-42A0-91AC-8E8E89DB2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63" y="115054"/>
            <a:ext cx="12192000" cy="6119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5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Most plants grow from seeds.</a:t>
            </a:r>
          </a:p>
          <a:p>
            <a:pPr marL="0" indent="0">
              <a:buNone/>
            </a:pPr>
            <a:r>
              <a:rPr lang="en-GB" sz="45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seed that hasn’t grown any leaves yet can survive with the food (starch) already stored inside the seed. </a:t>
            </a:r>
          </a:p>
          <a:p>
            <a:pPr marL="0" indent="0">
              <a:buNone/>
            </a:pPr>
            <a:endParaRPr lang="en-GB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44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w Do Seeds Know Which Way is Up? - Knowledge Stew">
            <a:extLst>
              <a:ext uri="{FF2B5EF4-FFF2-40B4-BE49-F238E27FC236}">
                <a16:creationId xmlns:a16="http://schemas.microsoft.com/office/drawing/2014/main" id="{CBD9BDF4-3464-4BBC-B194-99DB69D2E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111"/>
            <a:ext cx="12192000" cy="611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1891-4D6D-42A0-91AC-8E8E89DB2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63" y="212816"/>
            <a:ext cx="11647503" cy="6119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3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Once the seed bursts open, the root from the seed continues to provide food to the baby plant until the leaves emerge and are capable of making their own food.</a:t>
            </a:r>
            <a:endParaRPr lang="en-GB" sz="4300" b="0" i="0" dirty="0">
              <a:solidFill>
                <a:srgbClr val="000000"/>
              </a:solidFill>
              <a:effectLst/>
            </a:endParaRPr>
          </a:p>
          <a:p>
            <a:endParaRPr lang="en-GB" sz="2400" b="0" i="0" dirty="0">
              <a:solidFill>
                <a:srgbClr val="20212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6435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w Do Seeds Know Which Way is Up? - Knowledge Stew">
            <a:extLst>
              <a:ext uri="{FF2B5EF4-FFF2-40B4-BE49-F238E27FC236}">
                <a16:creationId xmlns:a16="http://schemas.microsoft.com/office/drawing/2014/main" id="{324BAA27-D8C4-4342-BE14-966D267EA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441"/>
            <a:ext cx="12192000" cy="647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1891-4D6D-42A0-91AC-8E8E89DB2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119891"/>
          </a:xfrm>
        </p:spPr>
        <p:txBody>
          <a:bodyPr>
            <a:normAutofit/>
          </a:bodyPr>
          <a:lstStyle/>
          <a:p>
            <a:r>
              <a:rPr lang="en-GB" sz="36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roots begin to grow downwards to make the plant stable.</a:t>
            </a:r>
          </a:p>
          <a:p>
            <a:r>
              <a:rPr lang="en-GB" sz="36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Next, the shoot breaks above ground and straightens up towards the light. </a:t>
            </a:r>
          </a:p>
          <a:p>
            <a:r>
              <a:rPr lang="en-GB" sz="36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Finally, the plant grows it’s stem and leaves.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43814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ips on Measuring your Heart Rate - Men's Fit Club">
            <a:extLst>
              <a:ext uri="{FF2B5EF4-FFF2-40B4-BE49-F238E27FC236}">
                <a16:creationId xmlns:a16="http://schemas.microsoft.com/office/drawing/2014/main" id="{C13EFF32-23E6-47B7-85BF-47454CC59E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D38A3-DC77-4184-8128-8FB434C02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pulse rate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860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A79BE-05EB-47F2-B171-BE8A2CE1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" y="843379"/>
            <a:ext cx="11993732" cy="5805996"/>
          </a:xfrm>
        </p:spPr>
        <p:txBody>
          <a:bodyPr>
            <a:norm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Find your pulse: put three fingers of your left hand onto your Adam's apple in your throat. </a:t>
            </a: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Push gently down on one side of it, and you will find your pulse beating (you can feel it going up and down). 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 can be a bit tricky to find this pulse, so you may not be able to feel it. </a:t>
            </a: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31F36A-B3E3-4035-8937-BBBD6C30F990}"/>
              </a:ext>
            </a:extLst>
          </p:cNvPr>
          <p:cNvSpPr txBox="1">
            <a:spLocks/>
          </p:cNvSpPr>
          <p:nvPr/>
        </p:nvSpPr>
        <p:spPr>
          <a:xfrm>
            <a:off x="355107" y="231960"/>
            <a:ext cx="11353800" cy="6114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What happens to your pulse rate before, during and after exercise?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9" name="Picture 2" descr="Tips on Measuring your Heart Rate - Men's Fit Club">
            <a:extLst>
              <a:ext uri="{FF2B5EF4-FFF2-40B4-BE49-F238E27FC236}">
                <a16:creationId xmlns:a16="http://schemas.microsoft.com/office/drawing/2014/main" id="{272F1B4E-281B-4632-9936-389BB673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56" y="3746377"/>
            <a:ext cx="5188751" cy="29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47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B69A-7133-4E45-A761-676E52C3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231960"/>
            <a:ext cx="11353800" cy="61141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GB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What happens to your pulse rate before, during and after exercise?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A79BE-05EB-47F2-B171-BE8A2CE1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34" y="909961"/>
            <a:ext cx="11993732" cy="5948039"/>
          </a:xfrm>
        </p:spPr>
        <p:txBody>
          <a:bodyPr>
            <a:normAutofit/>
          </a:bodyPr>
          <a:lstStyle/>
          <a:p>
            <a:r>
              <a:rPr lang="en-GB" sz="40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you have found a steady beat, count the amount of beats in 30 seconds. </a:t>
            </a:r>
          </a:p>
          <a:p>
            <a:endParaRPr lang="en-GB"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GB" sz="400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will tell you when to start and stop</a:t>
            </a:r>
          </a:p>
          <a:p>
            <a:pPr marL="0" indent="0" algn="ctr">
              <a:buNone/>
            </a:pPr>
            <a:endParaRPr lang="en-GB" sz="4000" i="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GB" sz="4000" i="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40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 your score by 2, and that will tell you your pulse rate per minute. </a:t>
            </a:r>
          </a:p>
          <a:p>
            <a:pPr marL="0" indent="0" algn="ctr">
              <a:buNone/>
            </a:pPr>
            <a:r>
              <a:rPr lang="en-GB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it down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9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B69A-7133-4E45-A761-676E52C3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231960"/>
            <a:ext cx="11353800" cy="61141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GB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What happens to your pulse rate before, during and after exercise?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A79BE-05EB-47F2-B171-BE8A2CE1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500" y="1938754"/>
            <a:ext cx="6957196" cy="5948039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I say d</a:t>
            </a:r>
            <a:r>
              <a:rPr lang="en-GB" sz="8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20 star jumps </a:t>
            </a:r>
          </a:p>
          <a:p>
            <a:pPr marL="0" indent="0" algn="ctr">
              <a:buNone/>
            </a:pPr>
            <a:endParaRPr lang="en-GB" sz="4000" b="0" i="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4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74" y="0"/>
            <a:ext cx="11353800" cy="1325563"/>
          </a:xfrm>
        </p:spPr>
        <p:txBody>
          <a:bodyPr/>
          <a:lstStyle/>
          <a:p>
            <a:r>
              <a:rPr lang="en-GB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one do you think is the most effective at stopping the apples browning?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792" y="1539875"/>
            <a:ext cx="11109482" cy="51117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</a:t>
            </a:r>
          </a:p>
          <a:p>
            <a:pPr marL="514350" indent="-514350">
              <a:buAutoNum type="arabicPeriod"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+ a large spoon of salt</a:t>
            </a:r>
          </a:p>
          <a:p>
            <a:pPr marL="514350" indent="-514350">
              <a:buAutoNum type="arabicPeriod"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Lemonade</a:t>
            </a:r>
          </a:p>
          <a:p>
            <a:pPr marL="514350" indent="-514350">
              <a:buAutoNum type="arabicPeriod"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Fruit juice </a:t>
            </a:r>
          </a:p>
          <a:p>
            <a:pPr marL="514350" indent="-514350">
              <a:buAutoNum type="arabicPeriod"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Leaving it out of the liquid</a:t>
            </a:r>
          </a:p>
          <a:p>
            <a:pPr marL="0" indent="0">
              <a:buNone/>
            </a:pPr>
            <a:endParaRPr lang="en-GB" sz="36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3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 your prediction – you will see at the end if you were correct.</a:t>
            </a:r>
          </a:p>
        </p:txBody>
      </p:sp>
    </p:spTree>
    <p:extLst>
      <p:ext uri="{BB962C8B-B14F-4D97-AF65-F5344CB8AC3E}">
        <p14:creationId xmlns:p14="http://schemas.microsoft.com/office/powerpoint/2010/main" val="1654730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B69A-7133-4E45-A761-676E52C3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231960"/>
            <a:ext cx="11353800" cy="61141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GB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What happens to your pulse rate before, during and after exercise?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A79BE-05EB-47F2-B171-BE8A2CE1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" y="976544"/>
            <a:ext cx="11993732" cy="5948039"/>
          </a:xfrm>
        </p:spPr>
        <p:txBody>
          <a:bodyPr>
            <a:normAutofit/>
          </a:bodyPr>
          <a:lstStyle/>
          <a:p>
            <a:endParaRPr lang="en-GB" sz="40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4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pulse again for 30 seconds </a:t>
            </a:r>
          </a:p>
          <a:p>
            <a:pPr marL="0" indent="0" algn="ctr">
              <a:buNone/>
            </a:pPr>
            <a:r>
              <a:rPr lang="en-GB" sz="40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will tell you when to start and stop</a:t>
            </a:r>
          </a:p>
          <a:p>
            <a:r>
              <a:rPr lang="en-GB" sz="4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 your score by 2, and that will tell you your pulse rate per minute</a:t>
            </a:r>
            <a:endParaRPr lang="en-GB" sz="4000" b="0" i="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GB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it down</a:t>
            </a:r>
          </a:p>
          <a:p>
            <a:pPr marL="0" indent="0" algn="ctr">
              <a:buNone/>
            </a:pPr>
            <a:endParaRPr lang="en-GB" sz="4000" b="0" i="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4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different is this result to </a:t>
            </a:r>
            <a:r>
              <a:rPr lang="en-GB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</a:t>
            </a:r>
            <a:r>
              <a:rPr lang="en-GB" sz="4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resting heart rate from before?</a:t>
            </a:r>
          </a:p>
          <a:p>
            <a:pPr marL="0" indent="0" algn="ctr">
              <a:buNone/>
            </a:pPr>
            <a:endParaRPr lang="en-GB" sz="4000" b="0" i="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84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C2C7-CE1B-4086-A7D2-CA8A1797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194758"/>
            <a:ext cx="4171994" cy="3736540"/>
          </a:xfr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 this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C08B6-AE10-470C-AABC-EC41C6279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83" y="4400997"/>
            <a:ext cx="4645355" cy="226224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 think?</a:t>
            </a:r>
          </a:p>
        </p:txBody>
      </p:sp>
      <p:pic>
        <p:nvPicPr>
          <p:cNvPr id="1026" name="Picture 2" descr="🤔 - thinking face emoji - What does the thinking face emoji mean?">
            <a:extLst>
              <a:ext uri="{FF2B5EF4-FFF2-40B4-BE49-F238E27FC236}">
                <a16:creationId xmlns:a16="http://schemas.microsoft.com/office/drawing/2014/main" id="{3ED5CD5E-D8BA-4017-ACA3-B12EC9188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r="139" b="-1"/>
          <a:stretch/>
        </p:blipFill>
        <p:spPr bwMode="auto">
          <a:xfrm>
            <a:off x="6350000" y="1742087"/>
            <a:ext cx="3359526" cy="33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246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0B9C-D6BC-45C1-A52B-95FFD1FB6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8" y="184150"/>
            <a:ext cx="105156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did your pulse rate go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53E52-FB57-4EB9-8904-8155291E6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36" y="2001328"/>
            <a:ext cx="5330930" cy="4533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During exercise the cells demand more oxygen, because of this the heart needs to beat faster to provide the fresh </a:t>
            </a:r>
            <a:r>
              <a:rPr lang="en-GB" sz="40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oxygenated </a:t>
            </a:r>
            <a:r>
              <a:rPr lang="en-GB" sz="4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blood that the cells need. </a:t>
            </a:r>
            <a:endParaRPr lang="en-GB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Every breath you take: the process of breathing explained | Nursing Times">
            <a:extLst>
              <a:ext uri="{FF2B5EF4-FFF2-40B4-BE49-F238E27FC236}">
                <a16:creationId xmlns:a16="http://schemas.microsoft.com/office/drawing/2014/main" id="{4F2168EF-49A4-4999-8D92-411A7B74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49" y="2140362"/>
            <a:ext cx="7011551" cy="425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43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Image result for congratulations images">
            <a:extLst>
              <a:ext uri="{FF2B5EF4-FFF2-40B4-BE49-F238E27FC236}">
                <a16:creationId xmlns:a16="http://schemas.microsoft.com/office/drawing/2014/main" id="{A0FB44BE-67A8-4B1B-AA2F-7F989856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050" y="1109311"/>
            <a:ext cx="6015897" cy="463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EB6F9-93C8-4FB3-9D46-61C0BAB03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7635" y="808100"/>
            <a:ext cx="3410309" cy="384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6600" dirty="0">
                <a:solidFill>
                  <a:schemeClr val="tx1">
                    <a:alpha val="60000"/>
                  </a:schemeClr>
                </a:solidFill>
              </a:rPr>
              <a:t>You have now finished your Science badge</a:t>
            </a:r>
          </a:p>
        </p:txBody>
      </p:sp>
    </p:spTree>
    <p:extLst>
      <p:ext uri="{BB962C8B-B14F-4D97-AF65-F5344CB8AC3E}">
        <p14:creationId xmlns:p14="http://schemas.microsoft.com/office/powerpoint/2010/main" val="1685525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B525A0-AF23-0546-B7F2-E45C872DE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1" r="9089" b="968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CF6FD-7BCD-3F4F-97C7-2498A24DC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2" y="730450"/>
            <a:ext cx="5264531" cy="1722174"/>
          </a:xfrm>
        </p:spPr>
        <p:txBody>
          <a:bodyPr anchor="b">
            <a:noAutofit/>
          </a:bodyPr>
          <a:lstStyle/>
          <a:p>
            <a:r>
              <a:rPr lang="en-GB" sz="6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Rainbow skittles</a:t>
            </a:r>
            <a:r>
              <a:rPr lang="en-GB" sz="6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6600" b="1" u="sng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7C401-17DA-0D44-A6D0-267D8E9E2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79" y="3292475"/>
            <a:ext cx="7275322" cy="320725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4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need:</a:t>
            </a:r>
          </a:p>
          <a:p>
            <a:r>
              <a:rPr lang="en-GB" sz="4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</a:t>
            </a:r>
          </a:p>
          <a:p>
            <a:r>
              <a:rPr lang="en-GB" sz="4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plate (preferably white)</a:t>
            </a:r>
          </a:p>
          <a:p>
            <a:r>
              <a:rPr lang="en-GB" sz="4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Skittles</a:t>
            </a:r>
            <a:endParaRPr lang="en-US" sz="4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16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3999"/>
            <a:ext cx="8588375" cy="69056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Place the plate on a flat surface. Space the skittles evenly around the edge of your plate. </a:t>
            </a:r>
          </a:p>
          <a:p>
            <a:pPr marL="742950" indent="-742950">
              <a:buAutoNum type="arabicParenR"/>
            </a:pPr>
            <a:endParaRPr lang="en-GB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Use a cup or jug to gently pour in some water. The water level should sit about half-way up the skittles. </a:t>
            </a:r>
          </a:p>
          <a:p>
            <a:pPr marL="0" indent="0">
              <a:buNone/>
            </a:pPr>
            <a:endParaRPr lang="en-GB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Wait patiently for your skittle rainbow to form.</a:t>
            </a:r>
          </a:p>
          <a:p>
            <a:pPr marL="0" indent="0">
              <a:buNone/>
            </a:pPr>
            <a:r>
              <a:rPr lang="en-GB" sz="4400" dirty="0"/>
              <a:t> </a:t>
            </a:r>
            <a:r>
              <a:rPr lang="en-GB" sz="4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 not touch it while you wait as the results may not be as good! </a:t>
            </a:r>
          </a:p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5" t="23793" r="42767" b="54623"/>
          <a:stretch/>
        </p:blipFill>
        <p:spPr bwMode="auto">
          <a:xfrm>
            <a:off x="8874125" y="333376"/>
            <a:ext cx="3165954" cy="3095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935" y="4111625"/>
            <a:ext cx="4127066" cy="274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1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309BF44-99F5-0744-BA9E-8FAE76110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 r="-1" b="1554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82346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  <a:hlinkClick r:id="rId3"/>
              </a:rPr>
              <a:t>https://www.youtube.com/watch?v=h7o6WLtC5dY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8072727-1E1A-4B8C-8839-AAB69FA2E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80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20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70">
            <a:extLst>
              <a:ext uri="{FF2B5EF4-FFF2-40B4-BE49-F238E27FC236}">
                <a16:creationId xmlns:a16="http://schemas.microsoft.com/office/drawing/2014/main" id="{DCF72F19-1473-448C-AA14-0CB8AA37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C2C7-CE1B-4086-A7D2-CA8A1797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59" y="2628644"/>
            <a:ext cx="4972403" cy="373654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happened?</a:t>
            </a:r>
            <a:b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b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Why do you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think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this happened?</a:t>
            </a:r>
          </a:p>
        </p:txBody>
      </p:sp>
      <p:grpSp>
        <p:nvGrpSpPr>
          <p:cNvPr id="1039" name="Group 7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0" name="Rectangle 7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1" name="Rectangle 7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🤔 - thinking face emoji - What does the thinking face emoji mean?">
            <a:extLst>
              <a:ext uri="{FF2B5EF4-FFF2-40B4-BE49-F238E27FC236}">
                <a16:creationId xmlns:a16="http://schemas.microsoft.com/office/drawing/2014/main" id="{3ED5CD5E-D8BA-4017-ACA3-B12EC9188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r="139" b="-1"/>
          <a:stretch/>
        </p:blipFill>
        <p:spPr bwMode="auto">
          <a:xfrm>
            <a:off x="6364831" y="1375089"/>
            <a:ext cx="4089777" cy="410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27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9928F-83E4-4A44-8B39-9F01A4E8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21" y="512205"/>
            <a:ext cx="6659179" cy="4948796"/>
          </a:xfrm>
        </p:spPr>
        <p:txBody>
          <a:bodyPr>
            <a:normAutofit fontScale="25000" lnSpcReduction="20000"/>
          </a:bodyPr>
          <a:lstStyle/>
          <a:p>
            <a:r>
              <a:rPr lang="en-GB" sz="12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dye on the skittles DISSOLVES into the water</a:t>
            </a:r>
          </a:p>
          <a:p>
            <a:endParaRPr lang="en-GB" sz="12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2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then DIFFUSES </a:t>
            </a:r>
          </a:p>
          <a:p>
            <a:pPr marL="0" indent="0">
              <a:buNone/>
            </a:pPr>
            <a:r>
              <a:rPr lang="en-GB" sz="12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diffusion – when particles move from a high to low concentration )</a:t>
            </a:r>
          </a:p>
          <a:p>
            <a:pPr marL="0" indent="0">
              <a:buNone/>
            </a:pPr>
            <a:r>
              <a:rPr lang="en-GB" sz="12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  <a:p>
            <a:pPr marL="0" indent="0">
              <a:buNone/>
            </a:pPr>
            <a:r>
              <a:rPr lang="en-GB" sz="12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This happens because the particles in a liquid are always moving randomly , making the colourings spread out across the plate. </a:t>
            </a:r>
          </a:p>
          <a:p>
            <a:pPr marL="0" indent="0">
              <a:buNone/>
            </a:pPr>
            <a:endParaRPr lang="en-GB" sz="12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sz="12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12300" dirty="0"/>
          </a:p>
          <a:p>
            <a:endParaRPr lang="en-US" sz="2000" dirty="0"/>
          </a:p>
        </p:txBody>
      </p:sp>
      <p:pic>
        <p:nvPicPr>
          <p:cNvPr id="7" name="Picture 7" descr="http://superstruny.aspweb.cz/images/fyzika/spacetime/gravityspread.gif">
            <a:extLst>
              <a:ext uri="{FF2B5EF4-FFF2-40B4-BE49-F238E27FC236}">
                <a16:creationId xmlns:a16="http://schemas.microsoft.com/office/drawing/2014/main" id="{6CB13249-98D7-AE46-A1E8-1DC8638008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1290" y="168168"/>
            <a:ext cx="3168155" cy="316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Chapter 23 - Intro 2 Bio #2">
            <a:extLst>
              <a:ext uri="{FF2B5EF4-FFF2-40B4-BE49-F238E27FC236}">
                <a16:creationId xmlns:a16="http://schemas.microsoft.com/office/drawing/2014/main" id="{E76D66B8-3E60-B246-B552-4016756A0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7556" y="3690224"/>
            <a:ext cx="3995623" cy="244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62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1444</Words>
  <Application>Microsoft Office PowerPoint</Application>
  <PresentationFormat>Widescreen</PresentationFormat>
  <Paragraphs>159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arial</vt:lpstr>
      <vt:lpstr>Calibri</vt:lpstr>
      <vt:lpstr>Calibri Light</vt:lpstr>
      <vt:lpstr>Comic Sans MS</vt:lpstr>
      <vt:lpstr>Symbol</vt:lpstr>
      <vt:lpstr>Tahoma</vt:lpstr>
      <vt:lpstr>Times New Roman</vt:lpstr>
      <vt:lpstr>Office Theme</vt:lpstr>
      <vt:lpstr>CUBS SCIENCE BADGE – PART 1</vt:lpstr>
      <vt:lpstr>Method</vt:lpstr>
      <vt:lpstr>Method</vt:lpstr>
      <vt:lpstr>Which one do you think is the most effective at stopping the apples browning?</vt:lpstr>
      <vt:lpstr>Rainbow skittles </vt:lpstr>
      <vt:lpstr>PowerPoint Presentation</vt:lpstr>
      <vt:lpstr>https://www.youtube.com/watch?v=h7o6WLtC5dY</vt:lpstr>
      <vt:lpstr>What happened?  Why do you think this happened?</vt:lpstr>
      <vt:lpstr>PowerPoint Presentation</vt:lpstr>
      <vt:lpstr>Soak your chick peas of beans for next week</vt:lpstr>
      <vt:lpstr>Results</vt:lpstr>
      <vt:lpstr>Why did this happen?</vt:lpstr>
      <vt:lpstr>PowerPoint Presentation</vt:lpstr>
      <vt:lpstr>PowerPoint Presentation</vt:lpstr>
      <vt:lpstr>CUBS  SCIENCE BADGE – PART 2</vt:lpstr>
      <vt:lpstr>Physics</vt:lpstr>
      <vt:lpstr>PowerPoint Presentation</vt:lpstr>
      <vt:lpstr>PowerPoint Presentation</vt:lpstr>
      <vt:lpstr>What happened?   Why do you think this happened?</vt:lpstr>
      <vt:lpstr>PowerPoint Presentation</vt:lpstr>
      <vt:lpstr>Why?</vt:lpstr>
      <vt:lpstr>PowerPoint Presentation</vt:lpstr>
      <vt:lpstr>Fun fact</vt:lpstr>
      <vt:lpstr>Straw rockets</vt:lpstr>
      <vt:lpstr>PowerPoint Presentation</vt:lpstr>
      <vt:lpstr>What happened?  Why do you think this happened?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did this happen?</vt:lpstr>
      <vt:lpstr>PowerPoint Presentation</vt:lpstr>
      <vt:lpstr>PowerPoint Presentation</vt:lpstr>
      <vt:lpstr>PowerPoint Presentation</vt:lpstr>
      <vt:lpstr>pulse rate</vt:lpstr>
      <vt:lpstr>PowerPoint Presentation</vt:lpstr>
      <vt:lpstr>What happens to your pulse rate before, during and after exercise?</vt:lpstr>
      <vt:lpstr>What happens to your pulse rate before, during and after exercise?</vt:lpstr>
      <vt:lpstr>What happens to your pulse rate before, during and after exercise?</vt:lpstr>
      <vt:lpstr>Why did this happen?</vt:lpstr>
      <vt:lpstr>Why did your pulse rate go up?</vt:lpstr>
      <vt:lpstr>PowerPoint Presentation</vt:lpstr>
    </vt:vector>
  </TitlesOfParts>
  <Company>Newcastle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Mckenzie, Sarah</dc:creator>
  <cp:lastModifiedBy>Julian Greer</cp:lastModifiedBy>
  <cp:revision>53</cp:revision>
  <dcterms:created xsi:type="dcterms:W3CDTF">2021-01-11T13:53:04Z</dcterms:created>
  <dcterms:modified xsi:type="dcterms:W3CDTF">2021-02-14T19:35:46Z</dcterms:modified>
</cp:coreProperties>
</file>