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072CD-89DE-4453-8999-EC9A0A0A36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616478-1A37-4A75-A4B0-53CFB229FE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BBE397-ED51-41F8-B76A-C5B461046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52DA9-98BE-45D9-B943-C5EA2F8DD345}" type="datetimeFigureOut">
              <a:rPr lang="en-GB" smtClean="0"/>
              <a:t>15/02/2021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35B089-58F9-4DED-B6DE-FB48BE420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651D6-F592-4E24-AA2D-F4D565512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A50D-E3D2-45D7-9E32-AB59E93438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286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7574F-35AA-44BA-946C-0987F7275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F6AA0C-CF7F-4CB0-AD1F-DC8A7DFA0B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D68B1F-FB19-46C3-93E3-5DD650173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52DA9-98BE-45D9-B943-C5EA2F8DD345}" type="datetimeFigureOut">
              <a:rPr lang="en-GB" smtClean="0"/>
              <a:t>15/02/2021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B473A1-CA42-4ACC-81FE-4EF54D575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642CB1-4CEF-45BF-B9F3-5E8685F33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A50D-E3D2-45D7-9E32-AB59E93438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24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9863C8-9740-4B29-8862-2439C2F8E4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8F87FE-1563-4CC6-814A-7BEEBF385F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CEF852-F126-4FE1-AFED-EB110E8BD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52DA9-98BE-45D9-B943-C5EA2F8DD345}" type="datetimeFigureOut">
              <a:rPr lang="en-GB" smtClean="0"/>
              <a:t>15/02/2021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D73D7-7D45-44D4-9BD4-71B6133F1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EA8FE4-9129-4F40-838E-4FA2363B0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A50D-E3D2-45D7-9E32-AB59E93438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8112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0F0F0-A7D4-405A-AC53-8130CCCBC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98B5C-CA28-436E-A3B8-ADAF557D15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ED553-BFBD-40F6-BAC4-91353FBDB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52DA9-98BE-45D9-B943-C5EA2F8DD345}" type="datetimeFigureOut">
              <a:rPr lang="en-GB" smtClean="0"/>
              <a:t>15/02/2021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BB365-BA02-4913-ADD7-6BFD87368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FE1C8-F3B7-46B7-995D-60CE3B457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A50D-E3D2-45D7-9E32-AB59E93438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833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09AF7-B342-4972-BB13-5E78FB624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952CF6-6C53-4283-88A4-665AF2576A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2604A9-2459-4AF7-9219-9B60CCA39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52DA9-98BE-45D9-B943-C5EA2F8DD345}" type="datetimeFigureOut">
              <a:rPr lang="en-GB" smtClean="0"/>
              <a:t>15/02/2021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9A559-8FC5-470D-BDFA-07AB6F7E4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70A94E-EE7D-4B9B-932C-87EBC0C13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A50D-E3D2-45D7-9E32-AB59E93438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526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D36B9-7779-497D-9AE5-9909196AE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C64CC-702C-4239-9D81-5091214BB0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95CF31-903D-4A4F-8788-2025885DCA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D1C5CE-A066-4D36-B052-51E0A2A99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52DA9-98BE-45D9-B943-C5EA2F8DD345}" type="datetimeFigureOut">
              <a:rPr lang="en-GB" smtClean="0"/>
              <a:t>15/02/2021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452845-B91F-479B-8C31-FA20AC60A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2F0704-8E66-47B4-B30C-1B8147BD5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A50D-E3D2-45D7-9E32-AB59E93438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783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33689-771F-4665-AC09-80371A76B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08290B-41EB-4871-8ADD-EC9B1583FB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8C1C08-9714-4227-872A-B44AA148BC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F86D37-6ECE-43C6-8ED8-4F10266526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F15BBA-029B-475A-AD4A-960E8012CB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00F42F-2D19-4AF4-BC31-063835786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52DA9-98BE-45D9-B943-C5EA2F8DD345}" type="datetimeFigureOut">
              <a:rPr lang="en-GB" smtClean="0"/>
              <a:t>15/02/2021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42E079-C194-4932-AD53-C0D537F7B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5C1D90-F57B-4F59-8968-A6E6C0ACD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A50D-E3D2-45D7-9E32-AB59E93438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860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7ACAC-D795-476A-90F3-843850B66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D6A461-11D9-4C58-BDCF-5549F23EE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52DA9-98BE-45D9-B943-C5EA2F8DD345}" type="datetimeFigureOut">
              <a:rPr lang="en-GB" smtClean="0"/>
              <a:t>15/02/2021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73E08B-E3EA-4E61-881C-E7DBAA1F9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4AE88C-1CE2-4BB0-A70F-3FE6E2621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A50D-E3D2-45D7-9E32-AB59E93438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088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B86A8C-FFDA-4C03-8E52-42905F844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52DA9-98BE-45D9-B943-C5EA2F8DD345}" type="datetimeFigureOut">
              <a:rPr lang="en-GB" smtClean="0"/>
              <a:t>15/02/2021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435596-2627-47BB-9FC0-8BBE6C5DE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1FB618-0595-47DF-ACCE-F1C1879A5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A50D-E3D2-45D7-9E32-AB59E93438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222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48242-22ED-465A-9789-1BEDB926E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70A07-C718-423C-BEEC-F31211C11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68457F-105E-4BCD-B0A4-B6F67796AE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A52D23-8109-40C7-B355-C6A511448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52DA9-98BE-45D9-B943-C5EA2F8DD345}" type="datetimeFigureOut">
              <a:rPr lang="en-GB" smtClean="0"/>
              <a:t>15/02/2021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3FCD2F-8564-4E9D-BE6A-564520938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22A56E-DFB9-4FFB-BB87-65AE7F417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A50D-E3D2-45D7-9E32-AB59E93438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957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0D97B-C055-4356-BAA4-55682FBE6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6634AB-DAE7-4B62-AE3C-02921BE4C6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DE8277-9D39-4CD5-A021-EF3E895A68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5117FD-110D-4690-BA96-F1B3C9326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52DA9-98BE-45D9-B943-C5EA2F8DD345}" type="datetimeFigureOut">
              <a:rPr lang="en-GB" smtClean="0"/>
              <a:t>15/02/2021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2B2C60-2E2F-4963-87E6-AD81920E5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05AD63-CCE5-484E-B447-886741D17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A50D-E3D2-45D7-9E32-AB59E93438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979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8D339D-8E20-4DC6-A206-49033DBC2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CE0F2F-5581-494A-B546-237836FD3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366FD-9B30-4D10-BCB8-6D30B4F0F9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52DA9-98BE-45D9-B943-C5EA2F8DD345}" type="datetimeFigureOut">
              <a:rPr lang="en-GB" smtClean="0"/>
              <a:t>15/02/2021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932FD8-1770-4D36-B7F5-5F78D365CA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EF8412-616F-4E2E-8879-3C029E25B8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DA50D-E3D2-45D7-9E32-AB59E93438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740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42A0A826-D0FA-4B4B-8750-C37CBB57D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b="1" dirty="0"/>
              <a:t>Story of Saint Patrick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6C3500C-E483-4102-B844-AC0B0229A6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840" t="41650" r="45026" b="27560"/>
          <a:stretch/>
        </p:blipFill>
        <p:spPr>
          <a:xfrm>
            <a:off x="4732256" y="1683209"/>
            <a:ext cx="2724346" cy="423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73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1B683-A8C1-4ACC-B0FE-DFEE6FE52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2355899" cy="45719"/>
          </a:xfrm>
        </p:spPr>
        <p:txBody>
          <a:bodyPr>
            <a:normAutofit fontScale="90000"/>
          </a:bodyPr>
          <a:lstStyle/>
          <a:p>
            <a:r>
              <a:rPr lang="en-GB" dirty="0"/>
              <a:t> </a:t>
            </a:r>
            <a:br>
              <a:rPr lang="en-GB" dirty="0"/>
            </a:b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8BBC32-A755-4199-8C42-0FE85F8E78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8843" y="268357"/>
            <a:ext cx="5137301" cy="6132443"/>
          </a:xfrm>
        </p:spPr>
        <p:txBody>
          <a:bodyPr>
            <a:noAutofit/>
          </a:bodyPr>
          <a:lstStyle/>
          <a:p>
            <a:pPr algn="ctr"/>
            <a:r>
              <a:rPr lang="en-GB" sz="3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After 40 years of living in poverty, teaching, traveling and working tirelessly, </a:t>
            </a:r>
            <a:r>
              <a:rPr lang="en-GB" sz="320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Patrick</a:t>
            </a:r>
            <a:r>
              <a:rPr lang="en-GB" sz="3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died on March 17, 461 in Saul, where he had built his first church.</a:t>
            </a:r>
            <a:r>
              <a:rPr lang="en-GB" sz="3200" dirty="0">
                <a:solidFill>
                  <a:srgbClr val="333333"/>
                </a:solidFill>
                <a:latin typeface="Montserrat"/>
              </a:rPr>
              <a:t> </a:t>
            </a:r>
          </a:p>
          <a:p>
            <a:pPr algn="ctr"/>
            <a:endParaRPr lang="en-GB" sz="3200" dirty="0">
              <a:solidFill>
                <a:srgbClr val="333333"/>
              </a:solidFill>
              <a:latin typeface="Montserrat"/>
            </a:endParaRPr>
          </a:p>
          <a:p>
            <a:pPr algn="ctr"/>
            <a:r>
              <a:rPr lang="en-GB" sz="3200" dirty="0">
                <a:solidFill>
                  <a:srgbClr val="333333"/>
                </a:solidFill>
                <a:latin typeface="Montserrat"/>
              </a:rPr>
              <a:t>A</a:t>
            </a:r>
            <a:r>
              <a:rPr lang="en-GB" sz="3200" b="0" i="0" dirty="0">
                <a:solidFill>
                  <a:srgbClr val="333333"/>
                </a:solidFill>
                <a:effectLst/>
                <a:latin typeface="Montserrat"/>
              </a:rPr>
              <a:t>fter Patrick's death, many young people were inspired to become monks and priests and nuns</a:t>
            </a:r>
            <a:endParaRPr lang="en-GB" sz="3200" dirty="0"/>
          </a:p>
        </p:txBody>
      </p:sp>
      <p:pic>
        <p:nvPicPr>
          <p:cNvPr id="4102" name="Picture 6" descr="Image result for st patrick">
            <a:extLst>
              <a:ext uri="{FF2B5EF4-FFF2-40B4-BE49-F238E27FC236}">
                <a16:creationId xmlns:a16="http://schemas.microsoft.com/office/drawing/2014/main" id="{F48E0F05-86C3-4F4F-8418-6562E8995CB2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4" t="2515" r="-7684" b="12539"/>
          <a:stretch/>
        </p:blipFill>
        <p:spPr bwMode="auto">
          <a:xfrm>
            <a:off x="6708913" y="640461"/>
            <a:ext cx="4689682" cy="557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914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1B683-A8C1-4ACC-B0FE-DFEE6FE52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2355899" cy="45719"/>
          </a:xfrm>
        </p:spPr>
        <p:txBody>
          <a:bodyPr>
            <a:normAutofit fontScale="90000"/>
          </a:bodyPr>
          <a:lstStyle/>
          <a:p>
            <a:r>
              <a:rPr lang="en-GB" dirty="0"/>
              <a:t> </a:t>
            </a:r>
            <a:br>
              <a:rPr lang="en-GB" dirty="0"/>
            </a:b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8BBC32-A755-4199-8C42-0FE85F8E78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837571"/>
            <a:ext cx="4486356" cy="5031417"/>
          </a:xfrm>
        </p:spPr>
        <p:txBody>
          <a:bodyPr/>
          <a:lstStyle/>
          <a:p>
            <a:pPr algn="ctr"/>
            <a:r>
              <a:rPr lang="en-GB" sz="3600" i="0" dirty="0">
                <a:solidFill>
                  <a:srgbClr val="333333"/>
                </a:solidFill>
                <a:effectLst/>
                <a:latin typeface="Montserrat"/>
              </a:rPr>
              <a:t>The US is home to 7 times more people with Irish ancestry than Ireland itself. </a:t>
            </a:r>
          </a:p>
          <a:p>
            <a:pPr algn="ctr"/>
            <a:endParaRPr lang="en-GB" sz="3600" dirty="0">
              <a:solidFill>
                <a:srgbClr val="333333"/>
              </a:solidFill>
              <a:latin typeface="Montserrat"/>
            </a:endParaRPr>
          </a:p>
          <a:p>
            <a:pPr algn="ctr"/>
            <a:r>
              <a:rPr lang="en-GB" sz="3600" i="0" dirty="0">
                <a:solidFill>
                  <a:srgbClr val="333333"/>
                </a:solidFill>
                <a:effectLst/>
                <a:latin typeface="Montserrat"/>
              </a:rPr>
              <a:t>It was the first to hold a St. </a:t>
            </a:r>
            <a:r>
              <a:rPr lang="en-GB" sz="3600" i="0" dirty="0" err="1">
                <a:solidFill>
                  <a:srgbClr val="333333"/>
                </a:solidFill>
                <a:effectLst/>
                <a:latin typeface="Montserrat"/>
              </a:rPr>
              <a:t>Paricks</a:t>
            </a:r>
            <a:r>
              <a:rPr lang="en-GB" sz="3600" i="0" dirty="0">
                <a:solidFill>
                  <a:srgbClr val="333333"/>
                </a:solidFill>
                <a:effectLst/>
                <a:latin typeface="Montserrat"/>
              </a:rPr>
              <a:t> Day Parade the largest is in New York</a:t>
            </a:r>
          </a:p>
          <a:p>
            <a:endParaRPr lang="en-GB" dirty="0"/>
          </a:p>
        </p:txBody>
      </p:sp>
      <p:pic>
        <p:nvPicPr>
          <p:cNvPr id="3074" name="Picture 2" descr="Image result for st patrick parade new York">
            <a:extLst>
              <a:ext uri="{FF2B5EF4-FFF2-40B4-BE49-F238E27FC236}">
                <a16:creationId xmlns:a16="http://schemas.microsoft.com/office/drawing/2014/main" id="{D66FA701-F840-48A2-82ED-E280E947FF7F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2" r="7862"/>
          <a:stretch>
            <a:fillRect/>
          </a:stretch>
        </p:blipFill>
        <p:spPr bwMode="auto">
          <a:xfrm>
            <a:off x="6096000" y="1298782"/>
            <a:ext cx="5395627" cy="426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632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1B683-A8C1-4ACC-B0FE-DFEE6FE52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2355899" cy="45719"/>
          </a:xfrm>
        </p:spPr>
        <p:txBody>
          <a:bodyPr>
            <a:normAutofit fontScale="90000"/>
          </a:bodyPr>
          <a:lstStyle/>
          <a:p>
            <a:r>
              <a:rPr lang="en-GB" dirty="0"/>
              <a:t> </a:t>
            </a:r>
            <a:br>
              <a:rPr lang="en-GB" dirty="0"/>
            </a:b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8BBC32-A755-4199-8C42-0FE85F8E78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837571"/>
            <a:ext cx="4486356" cy="5031417"/>
          </a:xfrm>
        </p:spPr>
        <p:txBody>
          <a:bodyPr/>
          <a:lstStyle/>
          <a:p>
            <a:pPr algn="ctr"/>
            <a:r>
              <a:rPr lang="en-GB" sz="3600" b="0" i="0" dirty="0">
                <a:solidFill>
                  <a:srgbClr val="333333"/>
                </a:solidFill>
                <a:effectLst/>
                <a:latin typeface="Montserrat"/>
              </a:rPr>
              <a:t>When he was young, Patrick lived near the sea in Britain with his family. They were very poor.</a:t>
            </a:r>
          </a:p>
          <a:p>
            <a:pPr algn="ctr"/>
            <a:endParaRPr lang="en-GB" sz="3600" dirty="0">
              <a:solidFill>
                <a:srgbClr val="333333"/>
              </a:solidFill>
              <a:latin typeface="Montserrat"/>
            </a:endParaRPr>
          </a:p>
          <a:p>
            <a:pPr algn="ctr"/>
            <a:r>
              <a:rPr lang="en-GB" sz="3600" b="0" i="0" dirty="0">
                <a:solidFill>
                  <a:srgbClr val="333333"/>
                </a:solidFill>
                <a:effectLst/>
                <a:latin typeface="Montserrat"/>
              </a:rPr>
              <a:t>Patrick was kidnapped during a raid on his village by Irishmen.</a:t>
            </a:r>
          </a:p>
          <a:p>
            <a:endParaRPr lang="en-GB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BD504379-55D9-43D0-B0E4-9747AEBDEDE1}"/>
              </a:ext>
            </a:extLst>
          </p:cNvPr>
          <p:cNvPicPr>
            <a:picLocks noGrp="1"/>
          </p:cNvPicPr>
          <p:nvPr>
            <p:ph type="pic" idx="1"/>
          </p:nvPr>
        </p:nvPicPr>
        <p:blipFill rotWithShape="1">
          <a:blip r:embed="rId2"/>
          <a:srcRect l="32024" t="18038" r="37402" b="5173"/>
          <a:stretch/>
        </p:blipFill>
        <p:spPr bwMode="auto">
          <a:xfrm>
            <a:off x="6711884" y="457200"/>
            <a:ext cx="4025246" cy="51517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56835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1B683-A8C1-4ACC-B0FE-DFEE6FE52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2355899" cy="45719"/>
          </a:xfrm>
        </p:spPr>
        <p:txBody>
          <a:bodyPr>
            <a:normAutofit fontScale="90000"/>
          </a:bodyPr>
          <a:lstStyle/>
          <a:p>
            <a:r>
              <a:rPr lang="en-GB" dirty="0"/>
              <a:t> </a:t>
            </a:r>
            <a:br>
              <a:rPr lang="en-GB" dirty="0"/>
            </a:b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8BBC32-A755-4199-8C42-0FE85F8E78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837571"/>
            <a:ext cx="4486356" cy="5031417"/>
          </a:xfrm>
        </p:spPr>
        <p:txBody>
          <a:bodyPr>
            <a:noAutofit/>
          </a:bodyPr>
          <a:lstStyle/>
          <a:p>
            <a:pPr algn="ctr"/>
            <a:endParaRPr lang="en-GB" sz="3600" b="0" i="0" dirty="0">
              <a:solidFill>
                <a:srgbClr val="333333"/>
              </a:solidFill>
              <a:effectLst/>
              <a:latin typeface="Montserrat"/>
            </a:endParaRPr>
          </a:p>
          <a:p>
            <a:pPr algn="ctr"/>
            <a:r>
              <a:rPr lang="en-GB" sz="3600" b="0" i="0" dirty="0">
                <a:solidFill>
                  <a:srgbClr val="333333"/>
                </a:solidFill>
                <a:effectLst/>
                <a:latin typeface="Montserrat"/>
              </a:rPr>
              <a:t>After he was kidnapped, Patrick was taken to Ireland and sold as a slave.</a:t>
            </a:r>
          </a:p>
          <a:p>
            <a:pPr algn="ctr"/>
            <a:endParaRPr lang="en-GB" sz="3600" dirty="0">
              <a:solidFill>
                <a:srgbClr val="333333"/>
              </a:solidFill>
              <a:latin typeface="Montserrat"/>
            </a:endParaRPr>
          </a:p>
          <a:p>
            <a:pPr algn="ctr"/>
            <a:r>
              <a:rPr lang="en-GB" sz="3600" b="0" i="0" dirty="0">
                <a:solidFill>
                  <a:srgbClr val="333333"/>
                </a:solidFill>
                <a:effectLst/>
                <a:latin typeface="Montserrat"/>
              </a:rPr>
              <a:t>Patrick was owned by a man named </a:t>
            </a:r>
            <a:r>
              <a:rPr lang="en-GB" sz="3600" b="0" i="0" dirty="0" err="1">
                <a:solidFill>
                  <a:srgbClr val="333333"/>
                </a:solidFill>
                <a:effectLst/>
                <a:latin typeface="Montserrat"/>
              </a:rPr>
              <a:t>Miliucc</a:t>
            </a:r>
            <a:r>
              <a:rPr lang="en-GB" sz="3600" b="0" i="0" dirty="0">
                <a:solidFill>
                  <a:srgbClr val="333333"/>
                </a:solidFill>
                <a:effectLst/>
                <a:latin typeface="Montserrat"/>
              </a:rPr>
              <a:t>, who made him watch his sheep for 6 years.</a:t>
            </a:r>
            <a:endParaRPr lang="en-GB" sz="3600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BA1C9224-C3CB-4935-8874-3E28BDD5AE4D}"/>
              </a:ext>
            </a:extLst>
          </p:cNvPr>
          <p:cNvPicPr>
            <a:picLocks noGrp="1"/>
          </p:cNvPicPr>
          <p:nvPr>
            <p:ph type="pic" idx="1"/>
          </p:nvPr>
        </p:nvPicPr>
        <p:blipFill rotWithShape="1">
          <a:blip r:embed="rId2"/>
          <a:srcRect l="20383" t="19778" r="33839" b="34186"/>
          <a:stretch/>
        </p:blipFill>
        <p:spPr bwMode="auto">
          <a:xfrm>
            <a:off x="6096000" y="1753385"/>
            <a:ext cx="5648996" cy="36104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67014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1B683-A8C1-4ACC-B0FE-DFEE6FE52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2355899" cy="45719"/>
          </a:xfrm>
        </p:spPr>
        <p:txBody>
          <a:bodyPr>
            <a:normAutofit fontScale="90000"/>
          </a:bodyPr>
          <a:lstStyle/>
          <a:p>
            <a:r>
              <a:rPr lang="en-GB" dirty="0"/>
              <a:t> </a:t>
            </a:r>
            <a:br>
              <a:rPr lang="en-GB" dirty="0"/>
            </a:b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8BBC32-A755-4199-8C42-0FE85F8E78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9621" y="650449"/>
            <a:ext cx="4826523" cy="5218539"/>
          </a:xfrm>
        </p:spPr>
        <p:txBody>
          <a:bodyPr>
            <a:normAutofit fontScale="55000" lnSpcReduction="20000"/>
          </a:bodyPr>
          <a:lstStyle/>
          <a:p>
            <a:pPr algn="ctr"/>
            <a:endParaRPr lang="en-GB" sz="3600" b="0" i="0" dirty="0">
              <a:solidFill>
                <a:srgbClr val="333333"/>
              </a:solidFill>
              <a:effectLst/>
              <a:latin typeface="Montserrat"/>
            </a:endParaRPr>
          </a:p>
          <a:p>
            <a:pPr algn="ctr"/>
            <a:r>
              <a:rPr lang="en-GB" sz="5100" b="0" i="0" dirty="0">
                <a:solidFill>
                  <a:srgbClr val="333333"/>
                </a:solidFill>
                <a:effectLst/>
                <a:latin typeface="Montserrat"/>
              </a:rPr>
              <a:t>Patrick found life as a shepherd to be Lonely</a:t>
            </a:r>
          </a:p>
          <a:p>
            <a:pPr algn="ctr"/>
            <a:endParaRPr lang="en-GB" sz="5100" dirty="0">
              <a:solidFill>
                <a:srgbClr val="333333"/>
              </a:solidFill>
              <a:latin typeface="Montserrat"/>
            </a:endParaRPr>
          </a:p>
          <a:p>
            <a:pPr algn="ctr"/>
            <a:r>
              <a:rPr lang="en-GB" sz="5100" b="0" i="0" dirty="0">
                <a:solidFill>
                  <a:srgbClr val="333333"/>
                </a:solidFill>
                <a:effectLst/>
                <a:latin typeface="Montserrat"/>
              </a:rPr>
              <a:t>To pass the time while he was watching the sheep, Patrick would pray.</a:t>
            </a:r>
          </a:p>
          <a:p>
            <a:pPr algn="ctr"/>
            <a:endParaRPr lang="en-GB" sz="5100" dirty="0">
              <a:solidFill>
                <a:srgbClr val="333333"/>
              </a:solidFill>
              <a:latin typeface="Montserrat"/>
            </a:endParaRPr>
          </a:p>
          <a:p>
            <a:pPr algn="ctr"/>
            <a:r>
              <a:rPr lang="en-GB" sz="5100" b="0" i="0" dirty="0">
                <a:solidFill>
                  <a:srgbClr val="333333"/>
                </a:solidFill>
                <a:effectLst/>
                <a:latin typeface="Montserrat"/>
              </a:rPr>
              <a:t>In his first dream, Patrick heard a voice that told him In his first dream, </a:t>
            </a:r>
            <a:r>
              <a:rPr lang="en-GB" sz="5100" i="0" dirty="0">
                <a:effectLst/>
                <a:latin typeface="Montserrat"/>
              </a:rPr>
              <a:t>You will go to your own country.  See, your ship is ready and he returned to Great Britain</a:t>
            </a:r>
            <a:endParaRPr lang="en-GB" sz="5100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EDAB24D2-6915-41DD-B035-402ADDB77E7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37030" t="44537" r="37728" b="31672"/>
          <a:stretch/>
        </p:blipFill>
        <p:spPr>
          <a:xfrm>
            <a:off x="5910605" y="1611984"/>
            <a:ext cx="5672024" cy="3007150"/>
          </a:xfrm>
        </p:spPr>
      </p:pic>
    </p:spTree>
    <p:extLst>
      <p:ext uri="{BB962C8B-B14F-4D97-AF65-F5344CB8AC3E}">
        <p14:creationId xmlns:p14="http://schemas.microsoft.com/office/powerpoint/2010/main" val="241871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1B683-A8C1-4ACC-B0FE-DFEE6FE52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2355899" cy="45719"/>
          </a:xfrm>
        </p:spPr>
        <p:txBody>
          <a:bodyPr>
            <a:normAutofit fontScale="90000"/>
          </a:bodyPr>
          <a:lstStyle/>
          <a:p>
            <a:r>
              <a:rPr lang="en-GB" dirty="0"/>
              <a:t> </a:t>
            </a:r>
            <a:br>
              <a:rPr lang="en-GB" dirty="0"/>
            </a:b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8BBC32-A755-4199-8C42-0FE85F8E78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837571"/>
            <a:ext cx="4486356" cy="5031417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GB" sz="4000" dirty="0">
                <a:solidFill>
                  <a:srgbClr val="333333"/>
                </a:solidFill>
                <a:latin typeface="Montserrat"/>
              </a:rPr>
              <a:t>W</a:t>
            </a:r>
            <a:r>
              <a:rPr lang="en-GB" sz="4000" b="0" i="0" dirty="0">
                <a:solidFill>
                  <a:srgbClr val="333333"/>
                </a:solidFill>
                <a:effectLst/>
                <a:latin typeface="Montserrat"/>
              </a:rPr>
              <a:t>hen Patrick got on the ship the hunting hounds </a:t>
            </a:r>
            <a:r>
              <a:rPr lang="en-GB" sz="4000" i="0" dirty="0">
                <a:effectLst/>
                <a:latin typeface="Montserrat"/>
              </a:rPr>
              <a:t>stopped barking and began to wag their tails.</a:t>
            </a:r>
          </a:p>
          <a:p>
            <a:pPr algn="ctr"/>
            <a:endParaRPr lang="en-GB" sz="4000" dirty="0">
              <a:latin typeface="Montserrat"/>
            </a:endParaRPr>
          </a:p>
          <a:p>
            <a:pPr algn="ctr"/>
            <a:r>
              <a:rPr lang="en-GB" sz="4000" b="0" i="0" dirty="0">
                <a:solidFill>
                  <a:srgbClr val="333333"/>
                </a:solidFill>
                <a:effectLst/>
                <a:latin typeface="Montserrat"/>
              </a:rPr>
              <a:t>Patrick prayed for food for the men and the dogs from the ship and a</a:t>
            </a:r>
            <a:r>
              <a:rPr lang="en-GB" sz="4000" b="1" i="0" dirty="0">
                <a:solidFill>
                  <a:srgbClr val="FFFFFF"/>
                </a:solidFill>
                <a:effectLst/>
                <a:latin typeface="Montserrat"/>
              </a:rPr>
              <a:t> </a:t>
            </a:r>
            <a:r>
              <a:rPr lang="en-GB" sz="4000" i="0" dirty="0">
                <a:effectLst/>
                <a:latin typeface="Montserrat"/>
              </a:rPr>
              <a:t>herd of pigs appeared on the road.</a:t>
            </a:r>
            <a:endParaRPr lang="en-GB" sz="3600" i="0" dirty="0">
              <a:effectLst/>
              <a:latin typeface="Montserrat"/>
            </a:endParaRPr>
          </a:p>
          <a:p>
            <a:endParaRPr lang="en-GB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81AC8CDA-E907-4E86-A889-354B770323F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36921" t="41829" r="37620" b="30705"/>
          <a:stretch/>
        </p:blipFill>
        <p:spPr>
          <a:xfrm>
            <a:off x="7136090" y="1706252"/>
            <a:ext cx="4380675" cy="2658358"/>
          </a:xfrm>
        </p:spPr>
      </p:pic>
    </p:spTree>
    <p:extLst>
      <p:ext uri="{BB962C8B-B14F-4D97-AF65-F5344CB8AC3E}">
        <p14:creationId xmlns:p14="http://schemas.microsoft.com/office/powerpoint/2010/main" val="663585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1B683-A8C1-4ACC-B0FE-DFEE6FE52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2355899" cy="45719"/>
          </a:xfrm>
        </p:spPr>
        <p:txBody>
          <a:bodyPr>
            <a:normAutofit fontScale="90000"/>
          </a:bodyPr>
          <a:lstStyle/>
          <a:p>
            <a:r>
              <a:rPr lang="en-GB" dirty="0"/>
              <a:t> </a:t>
            </a:r>
            <a:br>
              <a:rPr lang="en-GB" dirty="0"/>
            </a:b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8BBC32-A755-4199-8C42-0FE85F8E78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837571"/>
            <a:ext cx="4486356" cy="5031417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GB" sz="4000" b="0" i="0" dirty="0">
                <a:solidFill>
                  <a:srgbClr val="333333"/>
                </a:solidFill>
                <a:effectLst/>
                <a:latin typeface="Montserrat"/>
              </a:rPr>
              <a:t>Before he returned to Ireland, Patrick </a:t>
            </a:r>
            <a:r>
              <a:rPr lang="en-GB" sz="4000" i="0" dirty="0">
                <a:effectLst/>
                <a:latin typeface="Montserrat"/>
              </a:rPr>
              <a:t>studied to become a Priest/Missionary,</a:t>
            </a:r>
          </a:p>
          <a:p>
            <a:pPr algn="ctr"/>
            <a:endParaRPr lang="en-GB" sz="4000" dirty="0">
              <a:latin typeface="Montserrat"/>
            </a:endParaRPr>
          </a:p>
          <a:p>
            <a:pPr algn="ctr"/>
            <a:r>
              <a:rPr lang="en-GB" sz="4000" b="0" i="0" dirty="0">
                <a:solidFill>
                  <a:srgbClr val="333333"/>
                </a:solidFill>
                <a:effectLst/>
                <a:latin typeface="Montserrat"/>
              </a:rPr>
              <a:t>Patrick arrived back home, Patrick dreamed that the Irish were calling him to come back.</a:t>
            </a:r>
            <a:endParaRPr lang="en-GB" sz="3600" i="0" dirty="0">
              <a:effectLst/>
              <a:latin typeface="Montserrat"/>
            </a:endParaRPr>
          </a:p>
          <a:p>
            <a:endParaRPr lang="en-GB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D1733BE-4026-48A4-8F97-7F7E94CA0CC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36159" t="42796" r="38272" b="31092"/>
          <a:stretch/>
        </p:blipFill>
        <p:spPr>
          <a:xfrm>
            <a:off x="5962979" y="1649692"/>
            <a:ext cx="4955699" cy="2846894"/>
          </a:xfrm>
        </p:spPr>
      </p:pic>
    </p:spTree>
    <p:extLst>
      <p:ext uri="{BB962C8B-B14F-4D97-AF65-F5344CB8AC3E}">
        <p14:creationId xmlns:p14="http://schemas.microsoft.com/office/powerpoint/2010/main" val="3071591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1B683-A8C1-4ACC-B0FE-DFEE6FE52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2355899" cy="45719"/>
          </a:xfrm>
        </p:spPr>
        <p:txBody>
          <a:bodyPr>
            <a:normAutofit fontScale="90000"/>
          </a:bodyPr>
          <a:lstStyle/>
          <a:p>
            <a:r>
              <a:rPr lang="en-GB" dirty="0"/>
              <a:t> </a:t>
            </a:r>
            <a:br>
              <a:rPr lang="en-GB" dirty="0"/>
            </a:b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8BBC32-A755-4199-8C42-0FE85F8E78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7520" y="457201"/>
            <a:ext cx="4848624" cy="5411788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n-GB" sz="4000" b="0" i="0" dirty="0">
                <a:solidFill>
                  <a:srgbClr val="333333"/>
                </a:solidFill>
                <a:effectLst/>
                <a:latin typeface="Montserrat"/>
              </a:rPr>
              <a:t>Patrick came close to losing his life 12 times, Patrick's chariot driver was killed as he protected Patrick from being murdered by the King.</a:t>
            </a:r>
          </a:p>
          <a:p>
            <a:pPr algn="ctr"/>
            <a:r>
              <a:rPr lang="en-GB" sz="4400" b="0" i="0" dirty="0">
                <a:solidFill>
                  <a:srgbClr val="333333"/>
                </a:solidFill>
                <a:effectLst/>
                <a:latin typeface="Montserrat"/>
              </a:rPr>
              <a:t>Patrick met a chieftain whom he baptized. He gave Patrick a barn that became the first Church in Ireland</a:t>
            </a:r>
            <a:endParaRPr lang="en-GB" sz="4000" b="0" i="0" dirty="0">
              <a:solidFill>
                <a:srgbClr val="333333"/>
              </a:solidFill>
              <a:effectLst/>
              <a:latin typeface="Montserrat"/>
            </a:endParaRPr>
          </a:p>
          <a:p>
            <a:pPr algn="ctr"/>
            <a:endParaRPr lang="en-GB" sz="3600" b="0" i="0" dirty="0">
              <a:solidFill>
                <a:srgbClr val="333333"/>
              </a:solidFill>
              <a:effectLst/>
              <a:latin typeface="Montserrat"/>
            </a:endParaRPr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8568F7-EE8F-45CB-844C-C75F6C52C4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832" t="48148" r="39585" b="28010"/>
          <a:stretch/>
        </p:blipFill>
        <p:spPr>
          <a:xfrm>
            <a:off x="5649258" y="1646235"/>
            <a:ext cx="6252884" cy="355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249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1B683-A8C1-4ACC-B0FE-DFEE6FE52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2355899" cy="45719"/>
          </a:xfrm>
        </p:spPr>
        <p:txBody>
          <a:bodyPr>
            <a:normAutofit fontScale="90000"/>
          </a:bodyPr>
          <a:lstStyle/>
          <a:p>
            <a:r>
              <a:rPr lang="en-GB" dirty="0"/>
              <a:t> </a:t>
            </a:r>
            <a:br>
              <a:rPr lang="en-GB" dirty="0"/>
            </a:b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8BBC32-A755-4199-8C42-0FE85F8E78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837571"/>
            <a:ext cx="4486356" cy="5031417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GB" sz="4100" b="0" i="0" dirty="0">
                <a:solidFill>
                  <a:srgbClr val="333333"/>
                </a:solidFill>
                <a:effectLst/>
                <a:latin typeface="Montserrat"/>
              </a:rPr>
              <a:t>Patrick drove the snakes out of Ireland using a Drum.</a:t>
            </a:r>
          </a:p>
          <a:p>
            <a:pPr algn="ctr"/>
            <a:endParaRPr lang="en-GB" sz="4100" dirty="0">
              <a:solidFill>
                <a:srgbClr val="333333"/>
              </a:solidFill>
              <a:latin typeface="Montserrat"/>
            </a:endParaRPr>
          </a:p>
          <a:p>
            <a:pPr algn="ctr"/>
            <a:r>
              <a:rPr lang="en-GB" sz="4100" b="0" i="0" dirty="0">
                <a:solidFill>
                  <a:srgbClr val="333333"/>
                </a:solidFill>
                <a:effectLst/>
                <a:latin typeface="Montserrat"/>
              </a:rPr>
              <a:t>When Patrick's chariot driver lost his horses, </a:t>
            </a:r>
            <a:r>
              <a:rPr lang="en-GB" sz="4100" i="0" dirty="0">
                <a:effectLst/>
                <a:latin typeface="Montserrat"/>
              </a:rPr>
              <a:t>Patrick's fingers became beacons of light. </a:t>
            </a:r>
          </a:p>
          <a:p>
            <a:pPr algn="ctr"/>
            <a:endParaRPr lang="en-GB" sz="4100" i="0" dirty="0">
              <a:effectLst/>
              <a:latin typeface="Montserrat"/>
            </a:endParaRPr>
          </a:p>
          <a:p>
            <a:pPr algn="ctr"/>
            <a:r>
              <a:rPr lang="en-GB" sz="4100" b="0" i="0" dirty="0">
                <a:solidFill>
                  <a:srgbClr val="333333"/>
                </a:solidFill>
                <a:effectLst/>
                <a:latin typeface="Montserrat"/>
              </a:rPr>
              <a:t>Patrick prayed for evil Coroticus's punishment. God answered by </a:t>
            </a:r>
            <a:r>
              <a:rPr lang="en-GB" sz="4100" i="0" dirty="0">
                <a:effectLst/>
                <a:latin typeface="Montserrat"/>
              </a:rPr>
              <a:t>turning Coroticus into a fox</a:t>
            </a:r>
          </a:p>
          <a:p>
            <a:pPr algn="ctr"/>
            <a:endParaRPr lang="en-GB" sz="4000" dirty="0">
              <a:latin typeface="Montserrat"/>
            </a:endParaRPr>
          </a:p>
          <a:p>
            <a:pPr algn="ctr"/>
            <a:endParaRPr lang="en-GB" sz="3600" i="0" dirty="0">
              <a:effectLst/>
              <a:latin typeface="Montserrat"/>
            </a:endParaRPr>
          </a:p>
          <a:p>
            <a:endParaRPr lang="en-GB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678AA960-6A9C-4049-BC15-07B7BF1EA4F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43450" t="42990" r="44256" b="27416"/>
          <a:stretch/>
        </p:blipFill>
        <p:spPr>
          <a:xfrm>
            <a:off x="7261966" y="837571"/>
            <a:ext cx="3710834" cy="5024402"/>
          </a:xfrm>
        </p:spPr>
      </p:pic>
    </p:spTree>
    <p:extLst>
      <p:ext uri="{BB962C8B-B14F-4D97-AF65-F5344CB8AC3E}">
        <p14:creationId xmlns:p14="http://schemas.microsoft.com/office/powerpoint/2010/main" val="1464881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1B683-A8C1-4ACC-B0FE-DFEE6FE52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2355899" cy="45719"/>
          </a:xfrm>
        </p:spPr>
        <p:txBody>
          <a:bodyPr>
            <a:normAutofit fontScale="90000"/>
          </a:bodyPr>
          <a:lstStyle/>
          <a:p>
            <a:r>
              <a:rPr lang="en-GB" dirty="0"/>
              <a:t> </a:t>
            </a:r>
            <a:br>
              <a:rPr lang="en-GB" dirty="0"/>
            </a:b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8BBC32-A755-4199-8C42-0FE85F8E78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837571"/>
            <a:ext cx="4486356" cy="5031417"/>
          </a:xfrm>
        </p:spPr>
        <p:txBody>
          <a:bodyPr>
            <a:noAutofit/>
          </a:bodyPr>
          <a:lstStyle/>
          <a:p>
            <a:pPr algn="ctr"/>
            <a:r>
              <a:rPr lang="en-GB" sz="3600" i="0" dirty="0">
                <a:solidFill>
                  <a:srgbClr val="333333"/>
                </a:solidFill>
                <a:effectLst/>
                <a:latin typeface="Montserrat"/>
              </a:rPr>
              <a:t>Saint Patrick use a Shamrock to teach people about the Holy Trinity.</a:t>
            </a:r>
          </a:p>
          <a:p>
            <a:pPr algn="ctr"/>
            <a:r>
              <a:rPr lang="en-GB" sz="360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The 3 leaves representing the unity of Father, Son, and Holy Spirit as three persons in one Godhead.</a:t>
            </a:r>
            <a:endParaRPr lang="en-GB" sz="3600" dirty="0"/>
          </a:p>
        </p:txBody>
      </p:sp>
      <p:pic>
        <p:nvPicPr>
          <p:cNvPr id="2050" name="Picture 2" descr="Image result for shamrock">
            <a:extLst>
              <a:ext uri="{FF2B5EF4-FFF2-40B4-BE49-F238E27FC236}">
                <a16:creationId xmlns:a16="http://schemas.microsoft.com/office/drawing/2014/main" id="{7CBDF4BE-8090-4086-AF75-537E317C1CBD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47" b="6847"/>
          <a:stretch>
            <a:fillRect/>
          </a:stretch>
        </p:blipFill>
        <p:spPr bwMode="auto">
          <a:xfrm>
            <a:off x="6215600" y="1223095"/>
            <a:ext cx="5136612" cy="405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3056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430</Words>
  <Application>Microsoft Office PowerPoint</Application>
  <PresentationFormat>Widescreen</PresentationFormat>
  <Paragraphs>46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</vt:lpstr>
      <vt:lpstr>Calibri</vt:lpstr>
      <vt:lpstr>Calibri Light</vt:lpstr>
      <vt:lpstr>Montserrat</vt:lpstr>
      <vt:lpstr>Office Theme</vt:lpstr>
      <vt:lpstr>Story of Saint Patrick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Story of Saint Patrick</dc:title>
  <dc:creator>Julian Greer</dc:creator>
  <cp:lastModifiedBy>Julian Greer</cp:lastModifiedBy>
  <cp:revision>11</cp:revision>
  <dcterms:created xsi:type="dcterms:W3CDTF">2021-02-14T14:26:32Z</dcterms:created>
  <dcterms:modified xsi:type="dcterms:W3CDTF">2021-02-15T17:23:58Z</dcterms:modified>
</cp:coreProperties>
</file>