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7" r:id="rId4"/>
    <p:sldId id="258" r:id="rId5"/>
    <p:sldId id="259" r:id="rId6"/>
    <p:sldId id="260" r:id="rId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3D828-329E-45B8-88F1-94424848E99B}" v="741" dt="2021-02-19T22:07:47.367"/>
    <p1510:client id="{F3A4DDAE-A21D-44AD-AD08-888AB891A4B1}" v="122" dt="2021-02-19T22:20:45.8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68" d="100"/>
          <a:sy n="68" d="100"/>
        </p:scale>
        <p:origin x="42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26/02/2021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26/02/2021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26/02/2021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26/02/2021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26/02/2021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26/02/2021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26/02/2021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26/02/2021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picture containing diagram&#10;&#10;Description automatically generated">
            <a:extLst>
              <a:ext uri="{FF2B5EF4-FFF2-40B4-BE49-F238E27FC236}">
                <a16:creationId xmlns:a16="http://schemas.microsoft.com/office/drawing/2014/main" id="{2431CA59-FB53-403F-B88C-E16AF1AC3ECB}"/>
              </a:ext>
            </a:extLst>
          </p:cNvPr>
          <p:cNvPicPr>
            <a:picLocks noChangeAspect="1"/>
          </p:cNvPicPr>
          <p:nvPr/>
        </p:nvPicPr>
        <p:blipFill rotWithShape="1">
          <a:blip r:embed="rId2"/>
          <a:srcRect t="14085" b="-52"/>
          <a:stretch/>
        </p:blipFill>
        <p:spPr>
          <a:xfrm>
            <a:off x="-1077" y="-162821"/>
            <a:ext cx="12194155" cy="7028414"/>
          </a:xfrm>
          <a:prstGeom prst="rect">
            <a:avLst/>
          </a:prstGeom>
        </p:spPr>
      </p:pic>
      <p:pic>
        <p:nvPicPr>
          <p:cNvPr id="4" name="Picture 6" descr="Diagram, logo&#10;&#10;Description automatically generated">
            <a:extLst>
              <a:ext uri="{FF2B5EF4-FFF2-40B4-BE49-F238E27FC236}">
                <a16:creationId xmlns:a16="http://schemas.microsoft.com/office/drawing/2014/main" id="{1DF8DD71-FF5F-488E-B0B7-20FCC008C91C}"/>
              </a:ext>
            </a:extLst>
          </p:cNvPr>
          <p:cNvPicPr>
            <a:picLocks noChangeAspect="1"/>
          </p:cNvPicPr>
          <p:nvPr/>
        </p:nvPicPr>
        <p:blipFill>
          <a:blip r:embed="rId3"/>
          <a:stretch>
            <a:fillRect/>
          </a:stretch>
        </p:blipFill>
        <p:spPr>
          <a:xfrm>
            <a:off x="-7548" y="3670450"/>
            <a:ext cx="3264378" cy="3183326"/>
          </a:xfrm>
          <a:prstGeom prst="rect">
            <a:avLst/>
          </a:prstGeom>
        </p:spPr>
      </p:pic>
    </p:spTree>
    <p:extLst>
      <p:ext uri="{BB962C8B-B14F-4D97-AF65-F5344CB8AC3E}">
        <p14:creationId xmlns:p14="http://schemas.microsoft.com/office/powerpoint/2010/main" val="381544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689B42-F52B-4880-ABA9-3EF9F7725AC6}"/>
              </a:ext>
            </a:extLst>
          </p:cNvPr>
          <p:cNvSpPr txBox="1"/>
          <p:nvPr/>
        </p:nvSpPr>
        <p:spPr>
          <a:xfrm>
            <a:off x="296174" y="138023"/>
            <a:ext cx="8824822" cy="65864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00B050"/>
                </a:solidFill>
                <a:latin typeface="Arial"/>
                <a:cs typeface="Arial"/>
              </a:rPr>
              <a:t>The Countryside Code</a:t>
            </a:r>
            <a:endParaRPr lang="en-US" sz="3200" dirty="0">
              <a:solidFill>
                <a:srgbClr val="00B050"/>
              </a:solidFill>
              <a:latin typeface="Calibri" panose="020F0502020204030204"/>
              <a:cs typeface="Calibri" panose="020F0502020204030204"/>
            </a:endParaRPr>
          </a:p>
          <a:p>
            <a:endParaRPr lang="en-US" dirty="0">
              <a:latin typeface="Times New Roman"/>
              <a:cs typeface="Times New Roman"/>
            </a:endParaRPr>
          </a:p>
          <a:p>
            <a:r>
              <a:rPr lang="en-US" sz="2400" dirty="0">
                <a:solidFill>
                  <a:srgbClr val="00B050"/>
                </a:solidFill>
                <a:latin typeface="Arial"/>
                <a:cs typeface="Arial"/>
              </a:rPr>
              <a:t>Respect other people</a:t>
            </a:r>
          </a:p>
          <a:p>
            <a:pPr marL="285750" indent="-285750">
              <a:buFont typeface="Arial"/>
              <a:buChar char="•"/>
            </a:pPr>
            <a:r>
              <a:rPr lang="en-US" sz="2000" dirty="0">
                <a:latin typeface="Arial"/>
                <a:cs typeface="Arial"/>
              </a:rPr>
              <a:t>Consider the local community and other people enjoying the outdoors</a:t>
            </a:r>
          </a:p>
          <a:p>
            <a:pPr marL="285750" indent="-285750">
              <a:buFont typeface="Arial"/>
              <a:buChar char="•"/>
            </a:pPr>
            <a:r>
              <a:rPr lang="en-US" sz="2000" dirty="0">
                <a:latin typeface="Arial"/>
                <a:cs typeface="Arial"/>
              </a:rPr>
              <a:t>Park carefully so access to gateways and driveways is clear</a:t>
            </a:r>
          </a:p>
          <a:p>
            <a:pPr marL="285750" indent="-285750">
              <a:buFont typeface="Arial"/>
              <a:buChar char="•"/>
            </a:pPr>
            <a:r>
              <a:rPr lang="en-US" sz="2000" dirty="0">
                <a:latin typeface="Arial"/>
                <a:cs typeface="Arial"/>
              </a:rPr>
              <a:t>Leave gates and property as you find them</a:t>
            </a:r>
          </a:p>
          <a:p>
            <a:pPr marL="285750" indent="-285750">
              <a:buFont typeface="Arial"/>
              <a:buChar char="•"/>
            </a:pPr>
            <a:r>
              <a:rPr lang="en-US" sz="2000" dirty="0">
                <a:latin typeface="Arial"/>
                <a:cs typeface="Arial"/>
              </a:rPr>
              <a:t>Follow paths but give way to others where it’s narrow</a:t>
            </a:r>
            <a:endParaRPr lang="en-US" sz="2000">
              <a:latin typeface="Calibri" panose="020F0502020204030204"/>
              <a:cs typeface="Calibri"/>
            </a:endParaRPr>
          </a:p>
          <a:p>
            <a:pPr marL="285750" indent="-285750">
              <a:buFont typeface="Arial"/>
              <a:buChar char="•"/>
            </a:pPr>
            <a:r>
              <a:rPr lang="en-US" sz="2000" dirty="0">
                <a:latin typeface="Arial"/>
                <a:cs typeface="Arial"/>
              </a:rPr>
              <a:t>Stay on the path unless it’s an "Open Access Area"</a:t>
            </a:r>
          </a:p>
          <a:p>
            <a:pPr marL="285750" indent="-285750">
              <a:buFont typeface="Arial"/>
              <a:buChar char="•"/>
            </a:pPr>
            <a:endParaRPr lang="en-US" sz="2000" dirty="0">
              <a:solidFill>
                <a:srgbClr val="000000"/>
              </a:solidFill>
              <a:latin typeface="Arial"/>
              <a:cs typeface="Arial"/>
            </a:endParaRPr>
          </a:p>
          <a:p>
            <a:r>
              <a:rPr lang="en-US" sz="2400" dirty="0">
                <a:solidFill>
                  <a:srgbClr val="00B050"/>
                </a:solidFill>
                <a:latin typeface="Arial"/>
                <a:cs typeface="Arial"/>
              </a:rPr>
              <a:t>Protect the natural environment</a:t>
            </a:r>
            <a:endParaRPr lang="en-US" sz="2000" dirty="0">
              <a:latin typeface="Calibri" panose="020F0502020204030204"/>
              <a:cs typeface="Calibri" panose="020F0502020204030204"/>
            </a:endParaRPr>
          </a:p>
          <a:p>
            <a:pPr marL="342900" indent="-342900">
              <a:buFont typeface="Arial"/>
              <a:buChar char="•"/>
            </a:pPr>
            <a:r>
              <a:rPr lang="en-US" sz="2000" dirty="0">
                <a:latin typeface="Arial"/>
                <a:cs typeface="Arial"/>
              </a:rPr>
              <a:t>Leave no trace of your visit, take all your litter home</a:t>
            </a:r>
          </a:p>
          <a:p>
            <a:pPr marL="342900" indent="-342900">
              <a:buFont typeface="Arial"/>
              <a:buChar char="•"/>
            </a:pPr>
            <a:r>
              <a:rPr lang="en-US" sz="2000" dirty="0">
                <a:latin typeface="Arial"/>
                <a:cs typeface="Arial"/>
              </a:rPr>
              <a:t>Don’t have BBQs or fires</a:t>
            </a:r>
          </a:p>
          <a:p>
            <a:pPr marL="342900" indent="-342900">
              <a:buFont typeface="Arial"/>
              <a:buChar char="•"/>
            </a:pPr>
            <a:r>
              <a:rPr lang="en-US" sz="2000" dirty="0">
                <a:latin typeface="Arial"/>
                <a:cs typeface="Arial"/>
              </a:rPr>
              <a:t>Keep dogs under effective control</a:t>
            </a:r>
            <a:endParaRPr lang="en-US" dirty="0"/>
          </a:p>
          <a:p>
            <a:pPr marL="342900" indent="-342900">
              <a:buFont typeface="Arial"/>
              <a:buChar char="•"/>
            </a:pPr>
            <a:r>
              <a:rPr lang="en-US" sz="2000" dirty="0">
                <a:latin typeface="Arial"/>
                <a:cs typeface="Arial"/>
              </a:rPr>
              <a:t>Dog poo - bag it and bin it</a:t>
            </a:r>
            <a:endParaRPr lang="en-US" dirty="0">
              <a:latin typeface="Calibri" panose="020F0502020204030204"/>
              <a:cs typeface="Calibri" panose="020F0502020204030204"/>
            </a:endParaRPr>
          </a:p>
          <a:p>
            <a:pPr marL="342900" indent="-342900">
              <a:buFont typeface="Arial"/>
              <a:buChar char="•"/>
            </a:pPr>
            <a:endParaRPr lang="en-US" sz="2000" dirty="0">
              <a:latin typeface="Arial"/>
              <a:cs typeface="Arial"/>
            </a:endParaRPr>
          </a:p>
          <a:p>
            <a:r>
              <a:rPr lang="en-US" sz="2400" dirty="0">
                <a:solidFill>
                  <a:srgbClr val="00B050"/>
                </a:solidFill>
                <a:latin typeface="Arial"/>
                <a:cs typeface="Arial"/>
              </a:rPr>
              <a:t>Enjoy the outdoors</a:t>
            </a:r>
          </a:p>
          <a:p>
            <a:pPr marL="342900" indent="-342900">
              <a:buFont typeface="Arial"/>
              <a:buChar char="•"/>
            </a:pPr>
            <a:r>
              <a:rPr lang="en-US" sz="2000" dirty="0">
                <a:latin typeface="Arial"/>
                <a:cs typeface="Arial"/>
              </a:rPr>
              <a:t>Plan ahead, check what facilities are open, be prepared</a:t>
            </a:r>
            <a:endParaRPr lang="en-US" dirty="0">
              <a:latin typeface="Calibri" panose="020F0502020204030204"/>
              <a:cs typeface="Calibri"/>
            </a:endParaRPr>
          </a:p>
          <a:p>
            <a:pPr marL="342900" indent="-342900">
              <a:buFont typeface="Arial"/>
              <a:buChar char="•"/>
            </a:pPr>
            <a:r>
              <a:rPr lang="en-US" sz="2000" dirty="0">
                <a:latin typeface="Arial"/>
                <a:cs typeface="Arial"/>
              </a:rPr>
              <a:t>Follow advice and local signs and obey social distancing measures</a:t>
            </a:r>
            <a:endParaRPr lang="en-US" dirty="0">
              <a:cs typeface="Calibri"/>
            </a:endParaRPr>
          </a:p>
          <a:p>
            <a:pPr marL="342900" indent="-342900">
              <a:buFont typeface="Arial"/>
              <a:buChar char="•"/>
            </a:pPr>
            <a:r>
              <a:rPr lang="en-US" sz="2000" dirty="0">
                <a:latin typeface="Arial"/>
                <a:cs typeface="Arial"/>
              </a:rPr>
              <a:t>Tell someone where you are going and check the weather forecast</a:t>
            </a:r>
          </a:p>
          <a:p>
            <a:pPr marL="285750" indent="-285750">
              <a:buFont typeface="Arial"/>
              <a:buChar char="•"/>
            </a:pPr>
            <a:endParaRPr lang="en-US" sz="2000" dirty="0">
              <a:latin typeface="Arial"/>
              <a:cs typeface="Arial"/>
            </a:endParaRPr>
          </a:p>
        </p:txBody>
      </p:sp>
      <p:pic>
        <p:nvPicPr>
          <p:cNvPr id="6" name="Picture 6" descr="A picture containing text&#10;&#10;Description automatically generated">
            <a:extLst>
              <a:ext uri="{FF2B5EF4-FFF2-40B4-BE49-F238E27FC236}">
                <a16:creationId xmlns:a16="http://schemas.microsoft.com/office/drawing/2014/main" id="{B91E526E-CC4E-4F2B-BC86-521850375B3B}"/>
              </a:ext>
            </a:extLst>
          </p:cNvPr>
          <p:cNvPicPr>
            <a:picLocks noChangeAspect="1"/>
          </p:cNvPicPr>
          <p:nvPr/>
        </p:nvPicPr>
        <p:blipFill rotWithShape="1">
          <a:blip r:embed="rId2"/>
          <a:srcRect l="6939" r="9388" b="-341"/>
          <a:stretch/>
        </p:blipFill>
        <p:spPr>
          <a:xfrm>
            <a:off x="9232153" y="-80513"/>
            <a:ext cx="2956586" cy="6942051"/>
          </a:xfrm>
          <a:prstGeom prst="rect">
            <a:avLst/>
          </a:prstGeom>
        </p:spPr>
      </p:pic>
    </p:spTree>
    <p:extLst>
      <p:ext uri="{BB962C8B-B14F-4D97-AF65-F5344CB8AC3E}">
        <p14:creationId xmlns:p14="http://schemas.microsoft.com/office/powerpoint/2010/main" val="16648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ED694CF8-E791-4684-937B-8950A4DD3F37}"/>
              </a:ext>
            </a:extLst>
          </p:cNvPr>
          <p:cNvPicPr>
            <a:picLocks noChangeAspect="1"/>
          </p:cNvPicPr>
          <p:nvPr/>
        </p:nvPicPr>
        <p:blipFill rotWithShape="1">
          <a:blip r:embed="rId2"/>
          <a:srcRect l="14246" t="-54" r="7447" b="-157"/>
          <a:stretch/>
        </p:blipFill>
        <p:spPr>
          <a:xfrm>
            <a:off x="8160589" y="651"/>
            <a:ext cx="4028295" cy="6863771"/>
          </a:xfrm>
          <a:prstGeom prst="rect">
            <a:avLst/>
          </a:prstGeom>
        </p:spPr>
      </p:pic>
      <p:sp>
        <p:nvSpPr>
          <p:cNvPr id="6" name="TextBox 5">
            <a:extLst>
              <a:ext uri="{FF2B5EF4-FFF2-40B4-BE49-F238E27FC236}">
                <a16:creationId xmlns:a16="http://schemas.microsoft.com/office/drawing/2014/main" id="{A3BEBC2B-295F-406D-9245-CD2A4539A3F5}"/>
              </a:ext>
            </a:extLst>
          </p:cNvPr>
          <p:cNvSpPr txBox="1"/>
          <p:nvPr/>
        </p:nvSpPr>
        <p:spPr>
          <a:xfrm>
            <a:off x="626853" y="425570"/>
            <a:ext cx="695576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00B050"/>
                </a:solidFill>
                <a:latin typeface="Arial"/>
                <a:cs typeface="Arial"/>
              </a:rPr>
              <a:t>Footpath Signs in England &amp; Wales </a:t>
            </a:r>
            <a:endParaRPr lang="en-US" sz="3200" dirty="0">
              <a:solidFill>
                <a:srgbClr val="00B050"/>
              </a:solidFill>
              <a:latin typeface="Calibri" panose="020F0502020204030204"/>
              <a:cs typeface="Calibri" panose="020F0502020204030204"/>
            </a:endParaRPr>
          </a:p>
          <a:p>
            <a:pPr marL="285750" indent="-285750">
              <a:buFont typeface="Arial"/>
              <a:buChar char="•"/>
            </a:pPr>
            <a:endParaRPr lang="en-US" dirty="0">
              <a:latin typeface="Times New Roman"/>
              <a:cs typeface="Times New Roman"/>
            </a:endParaRPr>
          </a:p>
          <a:p>
            <a:r>
              <a:rPr lang="en-US" sz="2400" dirty="0">
                <a:solidFill>
                  <a:srgbClr val="00B050"/>
                </a:solidFill>
                <a:latin typeface="Arial"/>
                <a:cs typeface="Arial"/>
              </a:rPr>
              <a:t>Footpath Sign (Yellow Arrow)</a:t>
            </a:r>
          </a:p>
          <a:p>
            <a:pPr marL="285750" indent="-285750">
              <a:buFont typeface="Arial"/>
              <a:buChar char="•"/>
            </a:pPr>
            <a:r>
              <a:rPr lang="en-US" sz="2000" dirty="0">
                <a:ea typeface="+mn-lt"/>
                <a:cs typeface="+mn-lt"/>
              </a:rPr>
              <a:t>The most common sign you will come across and it means the footpath is open to walkers only. </a:t>
            </a:r>
          </a:p>
          <a:p>
            <a:pPr marL="285750" indent="-285750">
              <a:buFont typeface="Arial"/>
              <a:buChar char="•"/>
            </a:pPr>
            <a:endParaRPr lang="en-US" sz="2000" dirty="0">
              <a:solidFill>
                <a:srgbClr val="000000"/>
              </a:solidFill>
              <a:latin typeface="Arial"/>
              <a:cs typeface="Arial"/>
            </a:endParaRPr>
          </a:p>
          <a:p>
            <a:r>
              <a:rPr lang="en-US" sz="2400" dirty="0">
                <a:solidFill>
                  <a:srgbClr val="00B050"/>
                </a:solidFill>
                <a:latin typeface="Arial"/>
                <a:cs typeface="Arial"/>
              </a:rPr>
              <a:t>Bridleway (Blue Arrow)</a:t>
            </a:r>
            <a:endParaRPr lang="en-US" sz="2000" dirty="0">
              <a:latin typeface="Calibri" panose="020F0502020204030204"/>
              <a:cs typeface="Calibri" panose="020F0502020204030204"/>
            </a:endParaRPr>
          </a:p>
          <a:p>
            <a:pPr marL="342900" indent="-342900">
              <a:buFont typeface="Arial"/>
              <a:buChar char="•"/>
            </a:pPr>
            <a:r>
              <a:rPr lang="en-US" sz="2000" dirty="0">
                <a:latin typeface="Calibri" panose="020F0502020204030204"/>
                <a:cs typeface="Calibri" panose="020F0502020204030204"/>
              </a:rPr>
              <a:t>Horse-riders and cyclists are welcome as well as walkers. </a:t>
            </a:r>
          </a:p>
          <a:p>
            <a:pPr marL="285750" indent="-285750">
              <a:buFont typeface="Arial"/>
              <a:buChar char="•"/>
            </a:pPr>
            <a:endParaRPr lang="en-US" sz="2000" dirty="0">
              <a:latin typeface="Arial"/>
              <a:cs typeface="Arial"/>
            </a:endParaRPr>
          </a:p>
          <a:p>
            <a:endParaRPr lang="en-US" dirty="0">
              <a:cs typeface="Calibri"/>
            </a:endParaRPr>
          </a:p>
        </p:txBody>
      </p:sp>
    </p:spTree>
    <p:extLst>
      <p:ext uri="{BB962C8B-B14F-4D97-AF65-F5344CB8AC3E}">
        <p14:creationId xmlns:p14="http://schemas.microsoft.com/office/powerpoint/2010/main" val="92454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BEBC2B-295F-406D-9245-CD2A4539A3F5}"/>
              </a:ext>
            </a:extLst>
          </p:cNvPr>
          <p:cNvSpPr txBox="1"/>
          <p:nvPr/>
        </p:nvSpPr>
        <p:spPr>
          <a:xfrm>
            <a:off x="626853" y="425570"/>
            <a:ext cx="6955767" cy="4462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00B050"/>
                </a:solidFill>
                <a:latin typeface="Arial"/>
                <a:cs typeface="Arial"/>
              </a:rPr>
              <a:t>Footpath Signs in Cont... </a:t>
            </a:r>
            <a:endParaRPr lang="en-US" sz="3200" dirty="0">
              <a:solidFill>
                <a:srgbClr val="00B050"/>
              </a:solidFill>
              <a:latin typeface="Calibri" panose="020F0502020204030204"/>
              <a:cs typeface="Calibri" panose="020F0502020204030204"/>
            </a:endParaRPr>
          </a:p>
          <a:p>
            <a:pPr marL="285750" indent="-285750">
              <a:buFont typeface="Arial"/>
              <a:buChar char="•"/>
            </a:pPr>
            <a:endParaRPr lang="en-US" dirty="0">
              <a:latin typeface="Times New Roman"/>
              <a:cs typeface="Times New Roman"/>
            </a:endParaRPr>
          </a:p>
          <a:p>
            <a:r>
              <a:rPr lang="en-US" sz="2400" dirty="0">
                <a:solidFill>
                  <a:srgbClr val="00B050"/>
                </a:solidFill>
                <a:latin typeface="Arial"/>
                <a:cs typeface="Arial"/>
              </a:rPr>
              <a:t>Byway Open To All Traffic (Red Arrow) </a:t>
            </a:r>
            <a:endParaRPr lang="en-US" sz="2400" dirty="0">
              <a:ea typeface="+mn-lt"/>
              <a:cs typeface="+mn-lt"/>
            </a:endParaRPr>
          </a:p>
          <a:p>
            <a:pPr marL="285750" indent="-285750">
              <a:buFont typeface="Arial,Sans-Serif"/>
              <a:buChar char="•"/>
            </a:pPr>
            <a:r>
              <a:rPr lang="en-US" sz="2000" dirty="0">
                <a:solidFill>
                  <a:srgbClr val="000000"/>
                </a:solidFill>
                <a:latin typeface="Calibri"/>
                <a:cs typeface="Calibri"/>
              </a:rPr>
              <a:t>As the title suggests, these are open to walkers, horse-riders, cyclists, horse drawn and </a:t>
            </a:r>
            <a:r>
              <a:rPr lang="en-US" sz="2000" dirty="0" err="1">
                <a:solidFill>
                  <a:srgbClr val="000000"/>
                </a:solidFill>
                <a:latin typeface="Calibri"/>
                <a:cs typeface="Calibri"/>
              </a:rPr>
              <a:t>motorised</a:t>
            </a:r>
            <a:r>
              <a:rPr lang="en-US" sz="2000" dirty="0">
                <a:solidFill>
                  <a:srgbClr val="000000"/>
                </a:solidFill>
                <a:latin typeface="Calibri"/>
                <a:cs typeface="Calibri"/>
              </a:rPr>
              <a:t> vehicles. </a:t>
            </a:r>
          </a:p>
          <a:p>
            <a:endParaRPr lang="en-US" sz="2400" dirty="0">
              <a:solidFill>
                <a:srgbClr val="00B050"/>
              </a:solidFill>
              <a:latin typeface="Arial"/>
              <a:cs typeface="Arial"/>
            </a:endParaRPr>
          </a:p>
          <a:p>
            <a:r>
              <a:rPr lang="en-US" sz="2400" dirty="0">
                <a:solidFill>
                  <a:srgbClr val="00B050"/>
                </a:solidFill>
                <a:latin typeface="Arial"/>
                <a:cs typeface="Arial"/>
              </a:rPr>
              <a:t>Restricted Byway (Plum </a:t>
            </a:r>
            <a:r>
              <a:rPr lang="en-US" sz="2400" dirty="0" err="1">
                <a:solidFill>
                  <a:srgbClr val="00B050"/>
                </a:solidFill>
                <a:latin typeface="Arial"/>
                <a:cs typeface="Arial"/>
              </a:rPr>
              <a:t>Coloured</a:t>
            </a:r>
            <a:r>
              <a:rPr lang="en-US" sz="2400" dirty="0">
                <a:solidFill>
                  <a:srgbClr val="00B050"/>
                </a:solidFill>
                <a:latin typeface="Arial"/>
                <a:cs typeface="Arial"/>
              </a:rPr>
              <a:t> Arrow)</a:t>
            </a:r>
            <a:endParaRPr lang="en-US"/>
          </a:p>
          <a:p>
            <a:pPr marL="285750" indent="-285750">
              <a:buFont typeface="Arial"/>
              <a:buChar char="•"/>
            </a:pPr>
            <a:r>
              <a:rPr lang="en-US" sz="2000" dirty="0">
                <a:solidFill>
                  <a:srgbClr val="000000"/>
                </a:solidFill>
                <a:latin typeface="Calibri"/>
                <a:cs typeface="Calibri"/>
              </a:rPr>
              <a:t>Walkers, horse-riders, cyclists and horse drawn </a:t>
            </a:r>
            <a:r>
              <a:rPr lang="en-US" sz="2000" dirty="0">
                <a:ea typeface="+mn-lt"/>
                <a:cs typeface="+mn-lt"/>
              </a:rPr>
              <a:t>carriages but NOT </a:t>
            </a:r>
            <a:r>
              <a:rPr lang="en-US" sz="2000" dirty="0" err="1">
                <a:ea typeface="+mn-lt"/>
                <a:cs typeface="+mn-lt"/>
              </a:rPr>
              <a:t>motorised</a:t>
            </a:r>
            <a:r>
              <a:rPr lang="en-US" sz="2000" dirty="0">
                <a:ea typeface="+mn-lt"/>
                <a:cs typeface="+mn-lt"/>
              </a:rPr>
              <a:t> vehicles. </a:t>
            </a:r>
            <a:endParaRPr lang="en-US">
              <a:ea typeface="+mn-lt"/>
              <a:cs typeface="+mn-lt"/>
            </a:endParaRPr>
          </a:p>
          <a:p>
            <a:pPr marL="285750" indent="-285750">
              <a:buFont typeface="Arial"/>
              <a:buChar char="•"/>
            </a:pPr>
            <a:endParaRPr lang="en-US" sz="2000" b="1" dirty="0">
              <a:ea typeface="+mn-lt"/>
              <a:cs typeface="+mn-lt"/>
            </a:endParaRPr>
          </a:p>
          <a:p>
            <a:pPr marL="285750" indent="-285750">
              <a:buFont typeface="Arial"/>
              <a:buChar char="•"/>
            </a:pPr>
            <a:endParaRPr lang="en-US" sz="2000" b="1" dirty="0">
              <a:ea typeface="+mn-lt"/>
              <a:cs typeface="+mn-lt"/>
            </a:endParaRPr>
          </a:p>
          <a:p>
            <a:endParaRPr lang="en-US" sz="2400" dirty="0">
              <a:solidFill>
                <a:srgbClr val="00B050"/>
              </a:solidFill>
              <a:latin typeface="Arial"/>
              <a:cs typeface="Arial"/>
            </a:endParaRPr>
          </a:p>
          <a:p>
            <a:endParaRPr lang="en-US" dirty="0">
              <a:solidFill>
                <a:srgbClr val="000000"/>
              </a:solidFill>
              <a:latin typeface="Calibri" panose="020F0502020204030204"/>
              <a:cs typeface="Calibri"/>
            </a:endParaRPr>
          </a:p>
        </p:txBody>
      </p:sp>
      <p:pic>
        <p:nvPicPr>
          <p:cNvPr id="2" name="Picture 2" descr="A picture containing tree, outdoor, sign, wooden&#10;&#10;Description automatically generated">
            <a:extLst>
              <a:ext uri="{FF2B5EF4-FFF2-40B4-BE49-F238E27FC236}">
                <a16:creationId xmlns:a16="http://schemas.microsoft.com/office/drawing/2014/main" id="{8BA2F9D7-0B2A-4EBC-97A6-679E3BA6E5EF}"/>
              </a:ext>
            </a:extLst>
          </p:cNvPr>
          <p:cNvPicPr>
            <a:picLocks noChangeAspect="1"/>
          </p:cNvPicPr>
          <p:nvPr/>
        </p:nvPicPr>
        <p:blipFill rotWithShape="1">
          <a:blip r:embed="rId2"/>
          <a:srcRect l="7275" t="-46" r="2707" b="-213"/>
          <a:stretch/>
        </p:blipFill>
        <p:spPr>
          <a:xfrm>
            <a:off x="8104719" y="1204"/>
            <a:ext cx="4093184" cy="6852507"/>
          </a:xfrm>
          <a:prstGeom prst="rect">
            <a:avLst/>
          </a:prstGeom>
        </p:spPr>
      </p:pic>
      <p:pic>
        <p:nvPicPr>
          <p:cNvPr id="3" name="Picture 4" descr="A picture containing shape&#10;&#10;Description automatically generated">
            <a:extLst>
              <a:ext uri="{FF2B5EF4-FFF2-40B4-BE49-F238E27FC236}">
                <a16:creationId xmlns:a16="http://schemas.microsoft.com/office/drawing/2014/main" id="{4CF20938-3259-4706-A828-4DD658D3F28D}"/>
              </a:ext>
            </a:extLst>
          </p:cNvPr>
          <p:cNvPicPr>
            <a:picLocks noChangeAspect="1"/>
          </p:cNvPicPr>
          <p:nvPr/>
        </p:nvPicPr>
        <p:blipFill>
          <a:blip r:embed="rId3"/>
          <a:stretch>
            <a:fillRect/>
          </a:stretch>
        </p:blipFill>
        <p:spPr>
          <a:xfrm>
            <a:off x="2791903" y="4150564"/>
            <a:ext cx="2381250" cy="2381250"/>
          </a:xfrm>
          <a:prstGeom prst="rect">
            <a:avLst/>
          </a:prstGeom>
        </p:spPr>
      </p:pic>
    </p:spTree>
    <p:extLst>
      <p:ext uri="{BB962C8B-B14F-4D97-AF65-F5344CB8AC3E}">
        <p14:creationId xmlns:p14="http://schemas.microsoft.com/office/powerpoint/2010/main" val="1373860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BEBC2B-295F-406D-9245-CD2A4539A3F5}"/>
              </a:ext>
            </a:extLst>
          </p:cNvPr>
          <p:cNvSpPr txBox="1"/>
          <p:nvPr/>
        </p:nvSpPr>
        <p:spPr>
          <a:xfrm>
            <a:off x="626853" y="425570"/>
            <a:ext cx="6955767" cy="36625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00B050"/>
                </a:solidFill>
                <a:latin typeface="Arial"/>
                <a:cs typeface="Arial"/>
              </a:rPr>
              <a:t>Footpath Signs in Cont... </a:t>
            </a:r>
            <a:endParaRPr lang="en-US" sz="3200" dirty="0">
              <a:solidFill>
                <a:srgbClr val="00B050"/>
              </a:solidFill>
              <a:latin typeface="Calibri" panose="020F0502020204030204"/>
              <a:cs typeface="Calibri" panose="020F0502020204030204"/>
            </a:endParaRPr>
          </a:p>
          <a:p>
            <a:pPr marL="285750" indent="-285750">
              <a:buFont typeface="Arial"/>
              <a:buChar char="•"/>
            </a:pPr>
            <a:endParaRPr lang="en-US" dirty="0">
              <a:latin typeface="Times New Roman"/>
              <a:cs typeface="Times New Roman"/>
            </a:endParaRPr>
          </a:p>
          <a:p>
            <a:r>
              <a:rPr lang="en-US" sz="2400" dirty="0">
                <a:solidFill>
                  <a:srgbClr val="00B050"/>
                </a:solidFill>
                <a:latin typeface="Arial"/>
                <a:cs typeface="Arial"/>
              </a:rPr>
              <a:t>National Trail (Black Acorn) </a:t>
            </a:r>
          </a:p>
          <a:p>
            <a:pPr marL="285750" indent="-285750">
              <a:buFont typeface="Arial"/>
              <a:buChar char="•"/>
            </a:pPr>
            <a:r>
              <a:rPr lang="en-US" sz="2000" dirty="0">
                <a:ea typeface="+mn-lt"/>
                <a:cs typeface="+mn-lt"/>
              </a:rPr>
              <a:t>Mainly for walkers but some can also be for cyclists and horse-riders.  They are often well sign posted, run and funded by Natural England and pass through some of the most breathtaking landscapes England and Wales have to offer. </a:t>
            </a:r>
            <a:endParaRPr lang="en-US">
              <a:ea typeface="+mn-lt"/>
              <a:cs typeface="+mn-lt"/>
            </a:endParaRPr>
          </a:p>
          <a:p>
            <a:pPr marL="285750" indent="-285750">
              <a:buFont typeface="Arial"/>
              <a:buChar char="•"/>
            </a:pPr>
            <a:endParaRPr lang="en-US" sz="2000" b="1" dirty="0">
              <a:ea typeface="+mn-lt"/>
              <a:cs typeface="+mn-lt"/>
            </a:endParaRPr>
          </a:p>
          <a:p>
            <a:endParaRPr lang="en-US" sz="2000" b="1" dirty="0">
              <a:ea typeface="+mn-lt"/>
              <a:cs typeface="+mn-lt"/>
            </a:endParaRPr>
          </a:p>
          <a:p>
            <a:pPr marL="285750" indent="-285750">
              <a:buFont typeface="Arial"/>
              <a:buChar char="•"/>
            </a:pPr>
            <a:endParaRPr lang="en-US" sz="2000" dirty="0">
              <a:solidFill>
                <a:srgbClr val="000000"/>
              </a:solidFill>
              <a:latin typeface="Calibri" panose="020F0502020204030204"/>
              <a:cs typeface="Calibri"/>
            </a:endParaRPr>
          </a:p>
          <a:p>
            <a:endParaRPr lang="en-US" dirty="0">
              <a:solidFill>
                <a:srgbClr val="000000"/>
              </a:solidFill>
              <a:latin typeface="Calibri" panose="020F0502020204030204"/>
              <a:cs typeface="Calibri"/>
            </a:endParaRPr>
          </a:p>
        </p:txBody>
      </p:sp>
      <p:pic>
        <p:nvPicPr>
          <p:cNvPr id="4" name="Picture 4" descr="A picture containing outdoor, grass, sky, wooden&#10;&#10;Description automatically generated">
            <a:extLst>
              <a:ext uri="{FF2B5EF4-FFF2-40B4-BE49-F238E27FC236}">
                <a16:creationId xmlns:a16="http://schemas.microsoft.com/office/drawing/2014/main" id="{BBFCEC2C-EB14-4FD8-BC29-F403EC1A11D5}"/>
              </a:ext>
            </a:extLst>
          </p:cNvPr>
          <p:cNvPicPr>
            <a:picLocks noChangeAspect="1"/>
          </p:cNvPicPr>
          <p:nvPr/>
        </p:nvPicPr>
        <p:blipFill rotWithShape="1">
          <a:blip r:embed="rId2"/>
          <a:srcRect l="13133" r="47097" b="-58"/>
          <a:stretch/>
        </p:blipFill>
        <p:spPr>
          <a:xfrm>
            <a:off x="8117892" y="-15341"/>
            <a:ext cx="4078883" cy="6875516"/>
          </a:xfrm>
          <a:prstGeom prst="rect">
            <a:avLst/>
          </a:prstGeom>
        </p:spPr>
      </p:pic>
    </p:spTree>
    <p:extLst>
      <p:ext uri="{BB962C8B-B14F-4D97-AF65-F5344CB8AC3E}">
        <p14:creationId xmlns:p14="http://schemas.microsoft.com/office/powerpoint/2010/main" val="2061798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3BEBC2B-295F-406D-9245-CD2A4539A3F5}"/>
              </a:ext>
            </a:extLst>
          </p:cNvPr>
          <p:cNvSpPr txBox="1"/>
          <p:nvPr/>
        </p:nvSpPr>
        <p:spPr>
          <a:xfrm>
            <a:off x="626853" y="425570"/>
            <a:ext cx="6955767"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solidFill>
                  <a:srgbClr val="00B050"/>
                </a:solidFill>
                <a:latin typeface="Arial"/>
                <a:cs typeface="Arial"/>
              </a:rPr>
              <a:t>Footpath Signs in Cont... </a:t>
            </a:r>
            <a:endParaRPr lang="en-US" sz="3200" dirty="0">
              <a:solidFill>
                <a:srgbClr val="00B050"/>
              </a:solidFill>
              <a:latin typeface="Calibri" panose="020F0502020204030204"/>
              <a:cs typeface="Calibri" panose="020F0502020204030204"/>
            </a:endParaRPr>
          </a:p>
          <a:p>
            <a:pPr marL="285750" indent="-285750">
              <a:buFont typeface="Arial"/>
              <a:buChar char="•"/>
            </a:pPr>
            <a:endParaRPr lang="en-US" dirty="0">
              <a:latin typeface="Times New Roman"/>
              <a:cs typeface="Times New Roman"/>
            </a:endParaRPr>
          </a:p>
          <a:p>
            <a:r>
              <a:rPr lang="en-US" sz="2400" dirty="0">
                <a:solidFill>
                  <a:srgbClr val="00B050"/>
                </a:solidFill>
                <a:latin typeface="Arial"/>
                <a:cs typeface="Arial"/>
              </a:rPr>
              <a:t>Open Access Land (Brown Man Stood on Land) </a:t>
            </a:r>
          </a:p>
          <a:p>
            <a:pPr marL="285750" indent="-285750">
              <a:buFont typeface="Arial"/>
              <a:buChar char="•"/>
            </a:pPr>
            <a:r>
              <a:rPr lang="en-US" sz="2000" dirty="0">
                <a:ea typeface="+mn-lt"/>
                <a:cs typeface="+mn-lt"/>
              </a:rPr>
              <a:t>Roam at will, just consult your map or check with the local council as to where these areas finish.  They are made for you to walk, watch wildlife, climb, run and have fun amongst the great outdoors</a:t>
            </a:r>
            <a:endParaRPr lang="en-US" dirty="0">
              <a:ea typeface="+mn-lt"/>
              <a:cs typeface="+mn-lt"/>
            </a:endParaRPr>
          </a:p>
          <a:p>
            <a:pPr marL="285750" indent="-285750">
              <a:buFont typeface="Arial"/>
              <a:buChar char="•"/>
            </a:pPr>
            <a:endParaRPr lang="en-US" sz="2000" b="1" dirty="0">
              <a:ea typeface="+mn-lt"/>
              <a:cs typeface="+mn-lt"/>
            </a:endParaRPr>
          </a:p>
          <a:p>
            <a:endParaRPr lang="en-US" sz="2000" b="1" dirty="0">
              <a:ea typeface="+mn-lt"/>
              <a:cs typeface="+mn-lt"/>
            </a:endParaRPr>
          </a:p>
          <a:p>
            <a:pPr marL="285750" indent="-285750">
              <a:buFont typeface="Arial"/>
              <a:buChar char="•"/>
            </a:pPr>
            <a:endParaRPr lang="en-US" sz="2000" dirty="0">
              <a:solidFill>
                <a:srgbClr val="000000"/>
              </a:solidFill>
              <a:latin typeface="Calibri" panose="020F0502020204030204"/>
              <a:cs typeface="Calibri"/>
            </a:endParaRPr>
          </a:p>
          <a:p>
            <a:r>
              <a:rPr lang="en-US" sz="2400" dirty="0">
                <a:solidFill>
                  <a:srgbClr val="00B050"/>
                </a:solidFill>
                <a:latin typeface="Arial"/>
                <a:cs typeface="Arial"/>
              </a:rPr>
              <a:t>Permitted/Permissive Paths (White Arrow)</a:t>
            </a:r>
          </a:p>
          <a:p>
            <a:pPr marL="342900" indent="-342900">
              <a:buFont typeface="Arial"/>
              <a:buChar char="•"/>
            </a:pPr>
            <a:r>
              <a:rPr lang="en-US" sz="2000" dirty="0">
                <a:ea typeface="+mn-lt"/>
                <a:cs typeface="+mn-lt"/>
              </a:rPr>
              <a:t>Paths the landowner has agreed with the local authority to allow public access to.  These routes can be closed for several days every year by the landowner for maintenance and to avoid claims of continuous public right of way.</a:t>
            </a:r>
            <a:endParaRPr lang="en-US" sz="2000">
              <a:ea typeface="+mn-lt"/>
              <a:cs typeface="+mn-lt"/>
            </a:endParaRPr>
          </a:p>
        </p:txBody>
      </p:sp>
      <p:pic>
        <p:nvPicPr>
          <p:cNvPr id="2" name="Picture 2" descr="A picture containing text, grass, outdoor, sky&#10;&#10;Description automatically generated">
            <a:extLst>
              <a:ext uri="{FF2B5EF4-FFF2-40B4-BE49-F238E27FC236}">
                <a16:creationId xmlns:a16="http://schemas.microsoft.com/office/drawing/2014/main" id="{860FA49F-4903-4185-B18D-C9937B7250F2}"/>
              </a:ext>
            </a:extLst>
          </p:cNvPr>
          <p:cNvPicPr>
            <a:picLocks noChangeAspect="1"/>
          </p:cNvPicPr>
          <p:nvPr/>
        </p:nvPicPr>
        <p:blipFill>
          <a:blip r:embed="rId2"/>
          <a:stretch>
            <a:fillRect/>
          </a:stretch>
        </p:blipFill>
        <p:spPr>
          <a:xfrm>
            <a:off x="8031193" y="-4025"/>
            <a:ext cx="4166558" cy="2912277"/>
          </a:xfrm>
          <a:prstGeom prst="rect">
            <a:avLst/>
          </a:prstGeom>
        </p:spPr>
      </p:pic>
      <p:pic>
        <p:nvPicPr>
          <p:cNvPr id="3" name="Picture 4" descr="A picture containing text, outdoor, tree, grass&#10;&#10;Description automatically generated">
            <a:extLst>
              <a:ext uri="{FF2B5EF4-FFF2-40B4-BE49-F238E27FC236}">
                <a16:creationId xmlns:a16="http://schemas.microsoft.com/office/drawing/2014/main" id="{A229D19B-C407-4A1D-AAB5-87BADF923A90}"/>
              </a:ext>
            </a:extLst>
          </p:cNvPr>
          <p:cNvPicPr>
            <a:picLocks noChangeAspect="1"/>
          </p:cNvPicPr>
          <p:nvPr/>
        </p:nvPicPr>
        <p:blipFill>
          <a:blip r:embed="rId3"/>
          <a:stretch>
            <a:fillRect/>
          </a:stretch>
        </p:blipFill>
        <p:spPr>
          <a:xfrm>
            <a:off x="8031192" y="3738198"/>
            <a:ext cx="4166557" cy="3119717"/>
          </a:xfrm>
          <a:prstGeom prst="rect">
            <a:avLst/>
          </a:prstGeom>
        </p:spPr>
      </p:pic>
    </p:spTree>
    <p:extLst>
      <p:ext uri="{BB962C8B-B14F-4D97-AF65-F5344CB8AC3E}">
        <p14:creationId xmlns:p14="http://schemas.microsoft.com/office/powerpoint/2010/main" val="9120802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386</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Arial,Sans-Serif</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 Greer</dc:creator>
  <cp:lastModifiedBy>Julian Greer</cp:lastModifiedBy>
  <cp:revision>188</cp:revision>
  <dcterms:created xsi:type="dcterms:W3CDTF">2021-02-19T21:27:43Z</dcterms:created>
  <dcterms:modified xsi:type="dcterms:W3CDTF">2021-02-26T15:04:46Z</dcterms:modified>
</cp:coreProperties>
</file>