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1" r:id="rId5"/>
    <p:sldId id="275" r:id="rId6"/>
    <p:sldId id="262" r:id="rId7"/>
    <p:sldId id="263" r:id="rId8"/>
    <p:sldId id="265" r:id="rId9"/>
    <p:sldId id="268" r:id="rId10"/>
    <p:sldId id="267" r:id="rId11"/>
    <p:sldId id="270" r:id="rId12"/>
    <p:sldId id="266" r:id="rId13"/>
    <p:sldId id="272" r:id="rId14"/>
    <p:sldId id="264" r:id="rId15"/>
    <p:sldId id="273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Cummings" initials="DC" lastIdx="1" clrIdx="0">
    <p:extLst>
      <p:ext uri="{19B8F6BF-5375-455C-9EA6-DF929625EA0E}">
        <p15:presenceInfo xmlns:p15="http://schemas.microsoft.com/office/powerpoint/2012/main" userId="S::Debra_Cummings@rnli.org.uk::98ec751a-10ef-4375-9d33-9f2b064e6c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16636-05DE-484E-BD84-723990AF88D1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3E3C3-8D93-4AB0-BD76-61E0ED504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0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your answers down.  When done, go through one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3E3C3-8D93-4AB0-BD76-61E0ED5040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3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Thoughts?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3E3C3-8D93-4AB0-BD76-61E0ED5040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BA39-DFE8-42AB-BAAB-4D519B02E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A3A9B-7CBD-4735-B924-121B72E81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52F1-3D43-484C-B4C7-0DC1FA33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8905-F343-4E15-9FFF-BDC95509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6906C-C327-4AAB-94CF-6D9AA1BC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4298-BD59-4332-8647-F1C6F3F2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8C1DD-6351-406D-B339-6668A49C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BFCD-5A56-463C-8FC1-D34F3CD5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5894-3296-47F7-AAF7-A348514F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3A8C7-2CE8-4685-87F7-727818AB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D4F7C-A730-462E-A1FA-990E32EF6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7DAB3-2E67-4FEC-9D47-2896B0E9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0432B-BF0E-492A-863D-A23CC95A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8FF2-6458-4773-A760-610EFBA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6233-ADA1-421E-9671-0BF3C146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81B3-1F41-4249-AB4F-AB68E368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FFAC-1632-48C6-B4C3-17C5256C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5E70-A702-460E-BBCA-AAA3D3D9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0ED96-3735-45DB-9557-C8D7AEDE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79E55-CC5A-42B2-A7FC-29A5C764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5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8605-AB34-4082-A430-A647483D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22E69-54ED-4CDA-B0FF-AF662235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5F46-CDDD-45AA-995E-788E7D04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EF74-7322-41B5-9F9F-3271C40B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DD445-EA3D-4837-BE7A-21FE6D19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8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260A-9095-4533-9A28-B3A03012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7871-E34F-435E-9B00-06B2BB2DE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A697F-C635-440A-973E-518A156A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49C95-CA5E-4F3E-A84E-3DEBFDB7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2A273-502A-4C9A-A318-A22A570F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4C39-EAAB-4917-ACC6-3DFE0E96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7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5298-4993-45C0-B5C8-FB74635B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30DC8-0599-4235-A343-24BA76F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D991C-B7EC-4647-9346-D872A9B73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A4FD5-6AD3-45D9-B4EC-42151066E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2D066-1538-4457-9965-9529C21D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75514-1789-4D8B-B28C-AFCA1A5B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1B882-5043-4DEC-AD01-63EB6151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417FE-D96E-481A-8FC4-BBB99C81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4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C6F6-9BF2-4FEC-A276-548A282A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551B3-9D7A-4A58-964B-045EFFCD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664C3-05D6-49BD-9F8A-0A2C9631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1A5E0-C713-46A2-A2BC-31C0224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D5CFA-D815-4C5A-ABA7-05FD52EA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CBA39-BE65-4F75-ABAB-6A7C0B57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F843-7FF5-48C4-AB4E-C170EA46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62C8-19E8-4B6F-A64F-41AE3BC5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C766-53B9-48ED-B82F-C3F8902F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241CF-6CA7-445A-A0E5-8B9385F52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6B6F3-3058-4696-B10E-F5E03192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CDA89-0B56-4022-BAE2-F617C650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ABE08-BF30-45C2-9CEC-ADC05197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B782-7042-4AE4-A03B-4047A233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8A236-8066-4ED8-9FB2-1BE628F7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8EB74-625C-46C0-ABDB-899F3DE2A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2DFB1-1948-4048-AE47-8B7360FD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7C551-DA72-4273-AAD9-857F7507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2E59-BA76-4F83-9AB0-7DFED736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6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60A88-AD9B-4C1C-B3E7-791FBD29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52AE1-7E8A-4B31-9580-ABDB0E4A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DBAC5-AD70-474D-A3E4-1F99BDAAB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6E9F-EB3C-40D3-B899-0BC95FA104C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F3514-6C07-4A3A-850B-A3F4F577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EBDD-D47C-4C06-8170-D47E30D76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B6DF-6AC4-463A-96B4-1C85BC063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D4A8-946A-40BB-848F-CDDC340E2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What’s in a name?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3121784-0E8D-4908-A78C-387089229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154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They create an association with a feeling.  Music and colour all play their part.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15969-8245-4D16-864A-CC6A740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3181496"/>
            <a:ext cx="4498848" cy="35844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3200" b="0" i="0" dirty="0">
                <a:effectLst/>
                <a:latin typeface="charter"/>
              </a:rPr>
              <a:t>What colours might you use to create the impression that something was </a:t>
            </a:r>
            <a:r>
              <a:rPr lang="en-GB" sz="4000" b="1" i="0" dirty="0">
                <a:effectLst/>
                <a:latin typeface="charter"/>
              </a:rPr>
              <a:t>organic</a:t>
            </a:r>
            <a:r>
              <a:rPr lang="en-GB" sz="3200" b="1" i="0" dirty="0">
                <a:effectLst/>
                <a:latin typeface="charter"/>
              </a:rPr>
              <a:t> </a:t>
            </a:r>
            <a:r>
              <a:rPr lang="en-GB" sz="3200" i="0" dirty="0">
                <a:effectLst/>
                <a:latin typeface="charter"/>
              </a:rPr>
              <a:t>or </a:t>
            </a:r>
            <a:r>
              <a:rPr lang="en-GB" sz="4000" b="1" i="0" dirty="0">
                <a:effectLst/>
                <a:latin typeface="charter"/>
              </a:rPr>
              <a:t>natural</a:t>
            </a:r>
            <a:r>
              <a:rPr lang="en-GB" sz="3200" b="1" i="0" dirty="0">
                <a:effectLst/>
                <a:latin typeface="charter"/>
              </a:rPr>
              <a:t>?</a:t>
            </a:r>
          </a:p>
          <a:p>
            <a:pPr marL="0" indent="0" algn="ctr">
              <a:buNone/>
            </a:pPr>
            <a:endParaRPr lang="en-GB" sz="3200" b="1" dirty="0">
              <a:latin typeface="charter"/>
            </a:endParaRPr>
          </a:p>
          <a:p>
            <a:pPr marL="0" indent="0" algn="ctr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16D53-15B3-48A0-8F8A-66AB68D1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1" r="129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03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D57B5-3BFC-4375-AFC0-B5BFB4E2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24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050" name="Picture 2" descr="10 Past Advertisements ideas | herbal essences, essence, herbalism">
            <a:extLst>
              <a:ext uri="{FF2B5EF4-FFF2-40B4-BE49-F238E27FC236}">
                <a16:creationId xmlns:a16="http://schemas.microsoft.com/office/drawing/2014/main" id="{B369855A-CBFD-49F3-BD96-67AF58A99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2" b="21907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ere did Clairol Herbal Essence go? | Herbal essence shampoo, Herbal  essences, Clairol">
            <a:extLst>
              <a:ext uri="{FF2B5EF4-FFF2-40B4-BE49-F238E27FC236}">
                <a16:creationId xmlns:a16="http://schemas.microsoft.com/office/drawing/2014/main" id="{C64D2778-E5F1-4BB4-A8D1-CCCD0BA65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1" r="1" b="9524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1574D-759D-4FAD-A3BE-E89C15F1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524512"/>
            <a:ext cx="2807208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A SHAMPOO STORY…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0FE8-C5F1-4566-A54E-ADF66554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086850"/>
            <a:ext cx="3436762" cy="392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Full of natural associations:  ‘organic experience’  ‘inspired by nature’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BUT the brand was still using damaging sulphates and preservatives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Only changed recently when market-share dropped and it became clear their target audience had worked it out!</a:t>
            </a:r>
          </a:p>
        </p:txBody>
      </p:sp>
      <p:pic>
        <p:nvPicPr>
          <p:cNvPr id="2052" name="Picture 4" descr="Clairol High Resolution Stock Photography and Images - Alamy">
            <a:extLst>
              <a:ext uri="{FF2B5EF4-FFF2-40B4-BE49-F238E27FC236}">
                <a16:creationId xmlns:a16="http://schemas.microsoft.com/office/drawing/2014/main" id="{672A78E6-3C84-42FF-8F89-20144F40F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9" r="2" b="19323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They focus our attention.  Where in each picture is your attention directed?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15969-8245-4D16-864A-CC6A740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0" y="5748802"/>
            <a:ext cx="10515600" cy="1047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We are programmed to follow someone’s gaze.  It’s actually a pretty powerful instinct.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207C1-249F-4696-B359-2C84E04F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09" y="2450143"/>
            <a:ext cx="4349974" cy="2997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BF6EF-1D23-4057-8882-7E634B870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5" y="2380031"/>
            <a:ext cx="442617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GB" sz="2600"/>
              <a:t>They draw on people we already trust</a:t>
            </a:r>
          </a:p>
        </p:txBody>
      </p:sp>
      <p:pic>
        <p:nvPicPr>
          <p:cNvPr id="9218" name="Picture 2" descr="Joe Wicks has been running online daily PE classes since the beginning of lockdown. ">
            <a:extLst>
              <a:ext uri="{FF2B5EF4-FFF2-40B4-BE49-F238E27FC236}">
                <a16:creationId xmlns:a16="http://schemas.microsoft.com/office/drawing/2014/main" id="{22A4B3D7-9DDA-478E-974D-286D68A0A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r="22945" b="1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w do celebrity endorsements work... And how much do they usually cost? -  Quora">
            <a:extLst>
              <a:ext uri="{FF2B5EF4-FFF2-40B4-BE49-F238E27FC236}">
                <a16:creationId xmlns:a16="http://schemas.microsoft.com/office/drawing/2014/main" id="{4D85350D-7541-4D8A-838B-3F31640BE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38267" b="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w to Become a Paid Social Media Influencer in 2020? - Social Media  Explorer">
            <a:extLst>
              <a:ext uri="{FF2B5EF4-FFF2-40B4-BE49-F238E27FC236}">
                <a16:creationId xmlns:a16="http://schemas.microsoft.com/office/drawing/2014/main" id="{77EDAAB5-15F5-46F4-A232-4FA0DD83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14792" b="1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15969-8245-4D16-864A-CC6A740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429" y="443505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i="0" dirty="0">
                <a:effectLst/>
                <a:latin typeface="charter"/>
              </a:rPr>
              <a:t>Social Media Influencers.  People we associate with trust.  </a:t>
            </a:r>
          </a:p>
          <a:p>
            <a:pPr marL="0" indent="0">
              <a:buNone/>
            </a:pPr>
            <a:r>
              <a:rPr lang="en-GB" sz="3200" b="1" i="0" dirty="0">
                <a:effectLst/>
                <a:latin typeface="charter"/>
              </a:rPr>
              <a:t>People we aspire to be.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29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3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2D9FC-CDA3-4608-A921-1FC6FF8E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80" y="0"/>
            <a:ext cx="4051300" cy="4437340"/>
          </a:xfrm>
          <a:prstGeom prst="rect">
            <a:avLst/>
          </a:prstGeom>
        </p:spPr>
      </p:pic>
      <p:pic>
        <p:nvPicPr>
          <p:cNvPr id="10244" name="Picture 4" descr="Yes. We are beach body ready': New advert pokes fun at World Protein poster  | Metro News">
            <a:extLst>
              <a:ext uri="{FF2B5EF4-FFF2-40B4-BE49-F238E27FC236}">
                <a16:creationId xmlns:a16="http://schemas.microsoft.com/office/drawing/2014/main" id="{EBF5947D-87AC-4C78-877D-47C44586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39" y="4514884"/>
            <a:ext cx="4439313" cy="22707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B1352-483C-49A7-91F5-BCAFB1F4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13" y="606176"/>
            <a:ext cx="5306653" cy="8026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42" name="Picture 2" descr="Why are the Fiverr Ads So Annoying? | by Tia Osborne | Medium">
            <a:extLst>
              <a:ext uri="{FF2B5EF4-FFF2-40B4-BE49-F238E27FC236}">
                <a16:creationId xmlns:a16="http://schemas.microsoft.com/office/drawing/2014/main" id="{22BA1AB2-5CF7-4EC4-81EB-0B07838B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47" y="1702628"/>
            <a:ext cx="4836666" cy="5083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CC8B1-C255-473E-93FD-04BE482C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marketing hurts…</a:t>
            </a:r>
          </a:p>
        </p:txBody>
      </p:sp>
    </p:spTree>
    <p:extLst>
      <p:ext uri="{BB962C8B-B14F-4D97-AF65-F5344CB8AC3E}">
        <p14:creationId xmlns:p14="http://schemas.microsoft.com/office/powerpoint/2010/main" val="114801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CC8B1-C255-473E-93FD-04BE482C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when it helps…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4CFE5-FD8C-42DE-A5E7-BE0A8479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3" r="-2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45211-1B2D-4AC8-895E-8D9FB6CD8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4" r="-1" b="839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rotected Blog › Log in | Beach body ready, Body, Kini">
            <a:extLst>
              <a:ext uri="{FF2B5EF4-FFF2-40B4-BE49-F238E27FC236}">
                <a16:creationId xmlns:a16="http://schemas.microsoft.com/office/drawing/2014/main" id="{7D969F3D-5D08-4BF2-869F-F46FB6A1F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r="1" b="7439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7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CC8B1-C255-473E-93FD-04BE482C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>
                <a:solidFill>
                  <a:srgbClr val="FFFFFF"/>
                </a:solidFill>
              </a:rPr>
              <a:t>So how do I protect myself from marketing?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BD51-7480-456F-9FC9-2FE68B55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983792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You can’t stop the associations in your brain, but there are some things you can remember: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Realise that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everyone is faking it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Remember that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brands don’t really care about you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Channel jealousy into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Inspiration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Be grateful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for everything you have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Remind yourself what you love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about your friends and family – I bet it’s not what they have or how they look.  And neither is what the people who love you, love the most about you!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13489-CF37-4023-B0E5-AAD68E35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Your Digital Citizen Challenge…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D48E-7F35-4916-9017-B2280E6E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dirty="0"/>
              <a:t>We would like you to produce your own advert</a:t>
            </a:r>
          </a:p>
          <a:p>
            <a:r>
              <a:rPr lang="en-GB" dirty="0"/>
              <a:t>They can be serious or silly, it’s up to you!</a:t>
            </a:r>
          </a:p>
          <a:p>
            <a:r>
              <a:rPr lang="en-GB" dirty="0"/>
              <a:t>You can use the techniques we’ve talked about or come up with you own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r>
              <a:rPr lang="en-GB" dirty="0">
                <a:sym typeface="Wingdings" panose="05000000000000000000" pitchFamily="2" charset="2"/>
              </a:rPr>
              <a:t>This will complete the final part of your Digital Citizen badge</a:t>
            </a:r>
          </a:p>
          <a:p>
            <a:r>
              <a:rPr lang="en-GB" dirty="0">
                <a:sym typeface="Wingdings" panose="05000000000000000000" pitchFamily="2" charset="2"/>
              </a:rPr>
              <a:t>You have the next two and a half weeks.  We’d love your videos sent to us or uploaded to </a:t>
            </a:r>
            <a:r>
              <a:rPr lang="en-GB" dirty="0" err="1">
                <a:sym typeface="Wingdings" panose="05000000000000000000" pitchFamily="2" charset="2"/>
              </a:rPr>
              <a:t>facebook</a:t>
            </a:r>
            <a:r>
              <a:rPr lang="en-GB" dirty="0">
                <a:sym typeface="Wingdings" panose="05000000000000000000" pitchFamily="2" charset="2"/>
              </a:rPr>
              <a:t> by the end of Half 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Pencil">
            <a:extLst>
              <a:ext uri="{FF2B5EF4-FFF2-40B4-BE49-F238E27FC236}">
                <a16:creationId xmlns:a16="http://schemas.microsoft.com/office/drawing/2014/main" id="{F7085600-D4CC-417D-928B-F9AB1EDDB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AA9F-BC2E-4EA7-99F8-9C144893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041" y="1270976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0000"/>
                </a:solidFill>
              </a:rPr>
              <a:t>Get yourself a pen and paper and write down the numbers 1 to 21</a:t>
            </a:r>
          </a:p>
        </p:txBody>
      </p:sp>
    </p:spTree>
    <p:extLst>
      <p:ext uri="{BB962C8B-B14F-4D97-AF65-F5344CB8AC3E}">
        <p14:creationId xmlns:p14="http://schemas.microsoft.com/office/powerpoint/2010/main" val="74788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7767B4-8F2D-4AFB-9ED2-F22E7FBF5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0" r="1" b="1"/>
          <a:stretch/>
        </p:blipFill>
        <p:spPr>
          <a:xfrm>
            <a:off x="838199" y="743528"/>
            <a:ext cx="10515600" cy="49955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F9902F-9AD7-419E-A0E6-545BBEC7921D}"/>
              </a:ext>
            </a:extLst>
          </p:cNvPr>
          <p:cNvSpPr txBox="1"/>
          <p:nvPr/>
        </p:nvSpPr>
        <p:spPr>
          <a:xfrm>
            <a:off x="596463" y="2063735"/>
            <a:ext cx="10757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         1                           2                          3                          4                            5                        6                          7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46855-423A-4A82-A274-E1F0009CB5A5}"/>
              </a:ext>
            </a:extLst>
          </p:cNvPr>
          <p:cNvSpPr txBox="1"/>
          <p:nvPr/>
        </p:nvSpPr>
        <p:spPr>
          <a:xfrm>
            <a:off x="596463" y="3626930"/>
            <a:ext cx="10757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         8                          9                          10                         11                        12                      13                        14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C5DA3-4A25-4571-B96F-1938A2B69ED1}"/>
              </a:ext>
            </a:extLst>
          </p:cNvPr>
          <p:cNvSpPr txBox="1"/>
          <p:nvPr/>
        </p:nvSpPr>
        <p:spPr>
          <a:xfrm>
            <a:off x="596463" y="5413251"/>
            <a:ext cx="10757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         15                          16                       17                       18                        19                        20                       21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1AE29-9A41-45C2-94F3-7C020890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62" y="1060724"/>
            <a:ext cx="807076" cy="83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39B82-6B0B-44ED-981F-B299BB817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62" y="1060724"/>
            <a:ext cx="807076" cy="833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96B439-F7B7-4194-A6A0-9623482F7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666" y="2693624"/>
            <a:ext cx="871714" cy="850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AF552D-B008-4B09-AF4E-3E6CF32E5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666" y="1079313"/>
            <a:ext cx="871714" cy="8995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FA2024-374D-4120-A390-42DC4AF20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462" y="2711750"/>
            <a:ext cx="807076" cy="8328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9AED3E-FF81-464C-BBB2-C576C876A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186" y="4354310"/>
            <a:ext cx="848162" cy="8328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C1E915-91B3-4DD4-9657-700BA676A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883" y="4344184"/>
            <a:ext cx="848162" cy="8429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E75612-824C-4FFC-9AA9-E0F2576F9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02104" y="4374120"/>
            <a:ext cx="848162" cy="7381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D8660D-5AB6-4947-B718-8BC45E0EA1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6033" y="2705373"/>
            <a:ext cx="855012" cy="8075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4F512F-47AC-4962-9534-5216B45835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390" y="2698768"/>
            <a:ext cx="991762" cy="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Why Marketing works…</a:t>
            </a:r>
          </a:p>
        </p:txBody>
      </p:sp>
      <p:pic>
        <p:nvPicPr>
          <p:cNvPr id="1026" name="Picture 2" descr="How Content Marketing Works (Visually Explained)">
            <a:extLst>
              <a:ext uri="{FF2B5EF4-FFF2-40B4-BE49-F238E27FC236}">
                <a16:creationId xmlns:a16="http://schemas.microsoft.com/office/drawing/2014/main" id="{9442EA4D-FBCA-4D53-BD55-BAA65C788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918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AA9F-BC2E-4EA7-99F8-9C144893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437563"/>
            <a:ext cx="3803904" cy="36601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Ok so those were pretty easy…</a:t>
            </a:r>
          </a:p>
          <a:p>
            <a:pPr marL="0" indent="0" algn="ctr">
              <a:buNone/>
            </a:pPr>
            <a:r>
              <a:rPr lang="en-GB" sz="2400" dirty="0"/>
              <a:t>Actually, </a:t>
            </a:r>
            <a:r>
              <a:rPr lang="en-GB" sz="2400" b="1" i="1" dirty="0"/>
              <a:t>scarily</a:t>
            </a:r>
            <a:r>
              <a:rPr lang="en-GB" sz="2400" b="1" dirty="0"/>
              <a:t> </a:t>
            </a:r>
            <a:r>
              <a:rPr lang="en-GB" sz="2400" dirty="0"/>
              <a:t>easy!</a:t>
            </a:r>
          </a:p>
          <a:p>
            <a:pPr marL="0" indent="0" algn="ctr">
              <a:buNone/>
            </a:pPr>
            <a:r>
              <a:rPr lang="en-GB" sz="2400" dirty="0"/>
              <a:t>That’s because our brains are incredibly good at making </a:t>
            </a:r>
            <a:r>
              <a:rPr lang="en-GB" sz="3600" b="1" dirty="0"/>
              <a:t>associations</a:t>
            </a:r>
            <a:endParaRPr lang="en-GB" sz="3600" dirty="0"/>
          </a:p>
          <a:p>
            <a:pPr marL="0" indent="0" algn="ctr">
              <a:buNone/>
            </a:pPr>
            <a:r>
              <a:rPr lang="en-GB" sz="2400" dirty="0"/>
              <a:t>It’s those brain associations that make marketing so powerful </a:t>
            </a:r>
          </a:p>
        </p:txBody>
      </p:sp>
    </p:spTree>
    <p:extLst>
      <p:ext uri="{BB962C8B-B14F-4D97-AF65-F5344CB8AC3E}">
        <p14:creationId xmlns:p14="http://schemas.microsoft.com/office/powerpoint/2010/main" val="375053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F209-4E2E-4E26-A2CF-403F6C6F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BREAK OUTS!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DEF4-DA39-4BCC-A744-FB7C3541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4400" dirty="0"/>
              <a:t>Do you think you’ve ever been influenced by marketing?</a:t>
            </a:r>
          </a:p>
          <a:p>
            <a:r>
              <a:rPr lang="en-GB" sz="4400" dirty="0"/>
              <a:t>When?  How did it influence you?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C4420CD2-C911-4A13-9334-23F66B4E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0" r="143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29" y="426217"/>
            <a:ext cx="5219271" cy="1128068"/>
          </a:xfrm>
        </p:spPr>
        <p:txBody>
          <a:bodyPr anchor="ctr">
            <a:normAutofit/>
          </a:bodyPr>
          <a:lstStyle/>
          <a:p>
            <a:r>
              <a:rPr lang="en-GB" sz="3700" dirty="0"/>
              <a:t>Surely it’s not that easy?…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15969-8245-4D16-864A-CC6A740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16" y="1366464"/>
            <a:ext cx="5219272" cy="54909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i="0" dirty="0">
                <a:effectLst/>
                <a:latin typeface="charter"/>
              </a:rPr>
              <a:t>                      </a:t>
            </a:r>
            <a:r>
              <a:rPr lang="en-GB" b="1" i="0" dirty="0" err="1">
                <a:effectLst/>
                <a:latin typeface="charter"/>
              </a:rPr>
              <a:t>Urmmm</a:t>
            </a:r>
            <a:r>
              <a:rPr lang="en-GB" b="1" i="0" dirty="0">
                <a:effectLst/>
                <a:latin typeface="charter"/>
              </a:rPr>
              <a:t>…</a:t>
            </a:r>
          </a:p>
          <a:p>
            <a:pPr marL="0" indent="0">
              <a:buNone/>
            </a:pPr>
            <a:r>
              <a:rPr lang="en-GB" b="1" dirty="0">
                <a:latin typeface="charter"/>
              </a:rPr>
              <a:t>…</a:t>
            </a:r>
            <a:r>
              <a:rPr lang="en-GB" b="1" i="0" dirty="0">
                <a:effectLst/>
                <a:latin typeface="charter"/>
              </a:rPr>
              <a:t>unfortunately, it is actually  </a:t>
            </a:r>
            <a:r>
              <a:rPr lang="en-GB" b="1" i="0" u="sng" dirty="0">
                <a:effectLst/>
                <a:latin typeface="charter"/>
              </a:rPr>
              <a:t>really</a:t>
            </a:r>
            <a:r>
              <a:rPr lang="en-GB" b="1" i="0" dirty="0">
                <a:effectLst/>
                <a:latin typeface="charter"/>
              </a:rPr>
              <a:t> easy to influence humans.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charter"/>
              </a:rPr>
              <a:t>One of the well known concepts of neuroscience is that the human brain has two systems of thinking,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charter"/>
              </a:rPr>
              <a:t>System 1, which is intuitive, emotional, and quick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charter"/>
              </a:rPr>
              <a:t>System 2, which is logical, rational, slow and hard work for our brains!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charter"/>
              </a:rPr>
              <a:t>The human brain usually prefers System 1 thinking because it’s energy efficient, and avoids System 2 where it can.  </a:t>
            </a: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D2D9B-ADC2-4804-B594-15A67FCFC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7" r="1430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1" y="776436"/>
            <a:ext cx="528251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500">
                <a:solidFill>
                  <a:schemeClr val="bg1"/>
                </a:solidFill>
              </a:rPr>
              <a:t>So how do marketeers tap into our quick, emotional system 1 thinking?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CD2D9B1-2219-4037-AA9B-D18AF05E8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3" r="4185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4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AE3F-27AB-475F-85DE-415019A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  <a:solidFill>
            <a:srgbClr val="FFFFCC"/>
          </a:solidFill>
        </p:spPr>
        <p:txBody>
          <a:bodyPr anchor="ctr">
            <a:normAutofit/>
          </a:bodyPr>
          <a:lstStyle/>
          <a:p>
            <a:r>
              <a:rPr lang="en-GB" sz="3300" b="1" dirty="0"/>
              <a:t>They tap into feelings.  What does this picture make you think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CC258-B659-4AF9-A691-84674B297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15969-8245-4D16-864A-CC6A740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b="0" dirty="0">
                <a:effectLst/>
                <a:latin typeface="charter"/>
              </a:rPr>
              <a:t>Studies suggest that people judge facial expressions in milliseconds and associate the same emotion to your brand.</a:t>
            </a:r>
          </a:p>
          <a:p>
            <a:pPr marL="0" indent="0">
              <a:buNone/>
            </a:pPr>
            <a:endParaRPr lang="en-GB" dirty="0">
              <a:latin typeface="charter"/>
            </a:endParaRPr>
          </a:p>
          <a:p>
            <a:pPr marL="0" indent="0">
              <a:buNone/>
            </a:pPr>
            <a:r>
              <a:rPr lang="en-GB" sz="3600" b="1" dirty="0">
                <a:latin typeface="charter"/>
              </a:rPr>
              <a:t>What do you think that this advertising?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9201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027B-BA07-4DC9-936F-D05F6557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718" y="1942177"/>
            <a:ext cx="5538627" cy="208112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7030A0"/>
                </a:solidFill>
                <a:latin typeface="Lucida Handwriting" panose="03010101010101010101" pitchFamily="66" charset="0"/>
              </a:rPr>
              <a:t>= Happiness, smiling, confident, and a little bit in love!</a:t>
            </a: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D808A-FF5C-4204-89DE-5FFF2DA2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2" y="450382"/>
            <a:ext cx="4502381" cy="4292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6395D3-F9BF-4ED9-A86A-8755B1472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" r="14309" b="2"/>
          <a:stretch/>
        </p:blipFill>
        <p:spPr>
          <a:xfrm>
            <a:off x="9511186" y="4287391"/>
            <a:ext cx="2317905" cy="22469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E1B3B2-9754-4561-AC3F-CF19E12BADFE}"/>
              </a:ext>
            </a:extLst>
          </p:cNvPr>
          <p:cNvSpPr txBox="1">
            <a:spLocks/>
          </p:cNvSpPr>
          <p:nvPr/>
        </p:nvSpPr>
        <p:spPr>
          <a:xfrm>
            <a:off x="5945718" y="590792"/>
            <a:ext cx="5438048" cy="12277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So</a:t>
            </a:r>
            <a:r>
              <a:rPr lang="en-GB" sz="3600" dirty="0"/>
              <a:t> </a:t>
            </a:r>
            <a:r>
              <a:rPr lang="en-GB" sz="3600" b="1" dirty="0"/>
              <a:t>POLIGRIP</a:t>
            </a:r>
            <a:r>
              <a:rPr lang="en-GB" sz="3600" dirty="0"/>
              <a:t> </a:t>
            </a:r>
            <a:r>
              <a:rPr lang="en-GB" dirty="0"/>
              <a:t>(a type of glue that you use to keep your false teeth in place)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122C1D-0DE9-4C9D-B947-6724BAA552BB}"/>
              </a:ext>
            </a:extLst>
          </p:cNvPr>
          <p:cNvSpPr txBox="1">
            <a:spLocks/>
          </p:cNvSpPr>
          <p:nvPr/>
        </p:nvSpPr>
        <p:spPr>
          <a:xfrm>
            <a:off x="639272" y="4879895"/>
            <a:ext cx="8648566" cy="172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Sounds crazy?  It is, but here’s the thing…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Your brain makes an </a:t>
            </a:r>
            <a:r>
              <a:rPr lang="en-GB" sz="4000" b="1" dirty="0"/>
              <a:t>association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whether you want it to or not!</a:t>
            </a:r>
          </a:p>
        </p:txBody>
      </p:sp>
    </p:spTree>
    <p:extLst>
      <p:ext uri="{BB962C8B-B14F-4D97-AF65-F5344CB8AC3E}">
        <p14:creationId xmlns:p14="http://schemas.microsoft.com/office/powerpoint/2010/main" val="385715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626</Words>
  <Application>Microsoft Office PowerPoint</Application>
  <PresentationFormat>Widescreen</PresentationFormat>
  <Paragraphs>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charter</vt:lpstr>
      <vt:lpstr>Lucida Handwriting</vt:lpstr>
      <vt:lpstr>Wingdings</vt:lpstr>
      <vt:lpstr>Office Theme</vt:lpstr>
      <vt:lpstr>What’s in a name?</vt:lpstr>
      <vt:lpstr>PowerPoint Presentation</vt:lpstr>
      <vt:lpstr>PowerPoint Presentation</vt:lpstr>
      <vt:lpstr>Why Marketing works…</vt:lpstr>
      <vt:lpstr>BREAK OUTS!</vt:lpstr>
      <vt:lpstr>Surely it’s not that easy?…</vt:lpstr>
      <vt:lpstr>So how do marketeers tap into our quick, emotional system 1 thinking?</vt:lpstr>
      <vt:lpstr>They tap into feelings.  What does this picture make you think of?</vt:lpstr>
      <vt:lpstr>PowerPoint Presentation</vt:lpstr>
      <vt:lpstr>They create an association with a feeling.  Music and colour all play their part.</vt:lpstr>
      <vt:lpstr>A SHAMPOO STORY…</vt:lpstr>
      <vt:lpstr>They focus our attention.  Where in each picture is your attention directed?</vt:lpstr>
      <vt:lpstr>They draw on people we already trust</vt:lpstr>
      <vt:lpstr>When marketing hurts…</vt:lpstr>
      <vt:lpstr>And when it helps…</vt:lpstr>
      <vt:lpstr>So how do I protect myself from marketing?</vt:lpstr>
      <vt:lpstr>Your Digital Citizen Challenge…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name?</dc:title>
  <dc:creator>Debra Cummings</dc:creator>
  <cp:lastModifiedBy>Julian Greer</cp:lastModifiedBy>
  <cp:revision>2</cp:revision>
  <dcterms:created xsi:type="dcterms:W3CDTF">2021-02-04T17:39:49Z</dcterms:created>
  <dcterms:modified xsi:type="dcterms:W3CDTF">2021-02-13T16:27:46Z</dcterms:modified>
</cp:coreProperties>
</file>