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0" r:id="rId4"/>
    <p:sldId id="258" r:id="rId5"/>
    <p:sldId id="259" r:id="rId6"/>
    <p:sldId id="263" r:id="rId7"/>
    <p:sldId id="264" r:id="rId8"/>
    <p:sldId id="261" r:id="rId9"/>
    <p:sldId id="262" r:id="rId10"/>
    <p:sldId id="265" r:id="rId11"/>
    <p:sldId id="266" r:id="rId12"/>
    <p:sldId id="267" r:id="rId13"/>
    <p:sldId id="269" r:id="rId14"/>
    <p:sldId id="271" r:id="rId15"/>
    <p:sldId id="268"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443" autoAdjust="0"/>
  </p:normalViewPr>
  <p:slideViewPr>
    <p:cSldViewPr snapToGrid="0">
      <p:cViewPr varScale="1">
        <p:scale>
          <a:sx n="30" d="100"/>
          <a:sy n="30" d="100"/>
        </p:scale>
        <p:origin x="1204" y="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00414-D271-470E-B77E-4178F596F89A}" type="datetimeFigureOut">
              <a:rPr lang="en-GB" smtClean="0"/>
              <a:t>20/03/2021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ED1DE-3DF4-4E60-BBE5-FAF6AA4F55D5}" type="slidenum">
              <a:rPr lang="en-GB" smtClean="0"/>
              <a:t>‹#›</a:t>
            </a:fld>
            <a:endParaRPr lang="en-GB"/>
          </a:p>
        </p:txBody>
      </p:sp>
    </p:spTree>
    <p:extLst>
      <p:ext uri="{BB962C8B-B14F-4D97-AF65-F5344CB8AC3E}">
        <p14:creationId xmlns:p14="http://schemas.microsoft.com/office/powerpoint/2010/main" val="2085126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bit of science to start with! What is fire, exactly?</a:t>
            </a:r>
            <a:br>
              <a:rPr lang="en-GB" dirty="0"/>
            </a:br>
            <a:br>
              <a:rPr lang="en-GB" dirty="0"/>
            </a:br>
            <a:r>
              <a:rPr lang="en-GB" dirty="0"/>
              <a:t>A “reaction” is just a scientific name for what happens when two (or more) things change when they’re put together. If you’ve done the volcano experiment with vinegar and bicarbonate of soda, where it goes all bubbly, you’ve seen a chemical reaction. Fire is just another kind of chemical reaction.</a:t>
            </a:r>
          </a:p>
        </p:txBody>
      </p:sp>
      <p:sp>
        <p:nvSpPr>
          <p:cNvPr id="4" name="Slide Number Placeholder 3"/>
          <p:cNvSpPr>
            <a:spLocks noGrp="1"/>
          </p:cNvSpPr>
          <p:nvPr>
            <p:ph type="sldNum" sz="quarter" idx="5"/>
          </p:nvPr>
        </p:nvSpPr>
        <p:spPr/>
        <p:txBody>
          <a:bodyPr/>
          <a:lstStyle/>
          <a:p>
            <a:fld id="{32DED1DE-3DF4-4E60-BBE5-FAF6AA4F55D5}" type="slidenum">
              <a:rPr lang="en-GB" smtClean="0"/>
              <a:t>2</a:t>
            </a:fld>
            <a:endParaRPr lang="en-GB"/>
          </a:p>
        </p:txBody>
      </p:sp>
    </p:spTree>
    <p:extLst>
      <p:ext uri="{BB962C8B-B14F-4D97-AF65-F5344CB8AC3E}">
        <p14:creationId xmlns:p14="http://schemas.microsoft.com/office/powerpoint/2010/main" val="1851444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shows why it’s important to know what to do with different kinds of fires. Using the wrong method to put out a fire could be catastrophic.</a:t>
            </a:r>
          </a:p>
        </p:txBody>
      </p:sp>
      <p:sp>
        <p:nvSpPr>
          <p:cNvPr id="4" name="Slide Number Placeholder 3"/>
          <p:cNvSpPr>
            <a:spLocks noGrp="1"/>
          </p:cNvSpPr>
          <p:nvPr>
            <p:ph type="sldNum" sz="quarter" idx="5"/>
          </p:nvPr>
        </p:nvSpPr>
        <p:spPr/>
        <p:txBody>
          <a:bodyPr/>
          <a:lstStyle/>
          <a:p>
            <a:fld id="{32DED1DE-3DF4-4E60-BBE5-FAF6AA4F55D5}" type="slidenum">
              <a:rPr lang="en-GB" smtClean="0"/>
              <a:t>13</a:t>
            </a:fld>
            <a:endParaRPr lang="en-GB"/>
          </a:p>
        </p:txBody>
      </p:sp>
    </p:spTree>
    <p:extLst>
      <p:ext uri="{BB962C8B-B14F-4D97-AF65-F5344CB8AC3E}">
        <p14:creationId xmlns:p14="http://schemas.microsoft.com/office/powerpoint/2010/main" val="3020062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 other things that can be done to be fire-safe, but these are three of the main ones for Beavers to think about. You could also talk to your parents or carers about how you would get out of the house if there was a fire.</a:t>
            </a:r>
          </a:p>
        </p:txBody>
      </p:sp>
      <p:sp>
        <p:nvSpPr>
          <p:cNvPr id="4" name="Slide Number Placeholder 3"/>
          <p:cNvSpPr>
            <a:spLocks noGrp="1"/>
          </p:cNvSpPr>
          <p:nvPr>
            <p:ph type="sldNum" sz="quarter" idx="5"/>
          </p:nvPr>
        </p:nvSpPr>
        <p:spPr/>
        <p:txBody>
          <a:bodyPr/>
          <a:lstStyle/>
          <a:p>
            <a:fld id="{32DED1DE-3DF4-4E60-BBE5-FAF6AA4F55D5}" type="slidenum">
              <a:rPr lang="en-GB" smtClean="0"/>
              <a:t>14</a:t>
            </a:fld>
            <a:endParaRPr lang="en-GB"/>
          </a:p>
        </p:txBody>
      </p:sp>
    </p:spTree>
    <p:extLst>
      <p:ext uri="{BB962C8B-B14F-4D97-AF65-F5344CB8AC3E}">
        <p14:creationId xmlns:p14="http://schemas.microsoft.com/office/powerpoint/2010/main" val="3661779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Scouting, we love campfires and barbecues! So it’s important to know how to be safe around them, so that we can continue to enjoy ourselves. </a:t>
            </a:r>
          </a:p>
          <a:p>
            <a:endParaRPr lang="en-GB" dirty="0"/>
          </a:p>
          <a:p>
            <a:r>
              <a:rPr lang="en-GB" dirty="0"/>
              <a:t>Using a sheet of paper and some pens or pencils, please create a poster with a short set of rules for everyone to follow for an outdoors campfire. You might think about how people should move around the fire, and who is allowed to put fuel on it.</a:t>
            </a:r>
          </a:p>
          <a:p>
            <a:endParaRPr lang="en-GB" dirty="0"/>
          </a:p>
          <a:p>
            <a:r>
              <a:rPr lang="en-GB" dirty="0"/>
              <a:t>Also have a think about when it’s not a good idea to have a fire or barbecue outdoors (consider windy weather, or where it’s going to be positioned – have the conditions been very dry, for example?)</a:t>
            </a:r>
          </a:p>
        </p:txBody>
      </p:sp>
      <p:sp>
        <p:nvSpPr>
          <p:cNvPr id="4" name="Slide Number Placeholder 3"/>
          <p:cNvSpPr>
            <a:spLocks noGrp="1"/>
          </p:cNvSpPr>
          <p:nvPr>
            <p:ph type="sldNum" sz="quarter" idx="5"/>
          </p:nvPr>
        </p:nvSpPr>
        <p:spPr/>
        <p:txBody>
          <a:bodyPr/>
          <a:lstStyle/>
          <a:p>
            <a:fld id="{32DED1DE-3DF4-4E60-BBE5-FAF6AA4F55D5}" type="slidenum">
              <a:rPr lang="en-GB" smtClean="0"/>
              <a:t>15</a:t>
            </a:fld>
            <a:endParaRPr lang="en-GB"/>
          </a:p>
        </p:txBody>
      </p:sp>
    </p:spTree>
    <p:extLst>
      <p:ext uri="{BB962C8B-B14F-4D97-AF65-F5344CB8AC3E}">
        <p14:creationId xmlns:p14="http://schemas.microsoft.com/office/powerpoint/2010/main" val="2088944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Peat fires on moorland and other areas are a particular hazard in the UK, especially after hot dry weather. Disposable barbecues in particular are a big problem – the ground underneath them starts to smoulder, and while it might not look like it’s burning, the fire can spread underground and then pop up some distance away. It’s important to remember that some kinds of soil can be fuel for a fire.</a:t>
            </a:r>
          </a:p>
          <a:p>
            <a:endParaRPr lang="en-GB" dirty="0"/>
          </a:p>
          <a:p>
            <a:r>
              <a:rPr lang="en-GB" dirty="0"/>
              <a:t>Even fire pits can be a problem if they are placed over a surface that will burn – the heat radiates downward from the fire pit.</a:t>
            </a:r>
          </a:p>
          <a:p>
            <a:endParaRPr lang="en-GB" dirty="0"/>
          </a:p>
          <a:p>
            <a:r>
              <a:rPr lang="en-GB" dirty="0"/>
              <a:t>If you want to have a fire outdoors, the best place to have it is either in a special safe fire area (like a campfire circle), or raised off the ground with a fireproof surface underneath, like concrete. And keep away from moorlands and peaty soils! </a:t>
            </a:r>
          </a:p>
        </p:txBody>
      </p:sp>
      <p:sp>
        <p:nvSpPr>
          <p:cNvPr id="4" name="Slide Number Placeholder 3"/>
          <p:cNvSpPr>
            <a:spLocks noGrp="1"/>
          </p:cNvSpPr>
          <p:nvPr>
            <p:ph type="sldNum" sz="quarter" idx="5"/>
          </p:nvPr>
        </p:nvSpPr>
        <p:spPr/>
        <p:txBody>
          <a:bodyPr/>
          <a:lstStyle/>
          <a:p>
            <a:fld id="{32DED1DE-3DF4-4E60-BBE5-FAF6AA4F55D5}" type="slidenum">
              <a:rPr lang="en-GB" smtClean="0"/>
              <a:t>16</a:t>
            </a:fld>
            <a:endParaRPr lang="en-GB"/>
          </a:p>
        </p:txBody>
      </p:sp>
    </p:spTree>
    <p:extLst>
      <p:ext uri="{BB962C8B-B14F-4D97-AF65-F5344CB8AC3E}">
        <p14:creationId xmlns:p14="http://schemas.microsoft.com/office/powerpoint/2010/main" val="386268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where does the oxygen come from? It’s all around us, in the air that we breathe – and it’s important for life. Most animals on Earth breathe oxygen to live.</a:t>
            </a:r>
          </a:p>
        </p:txBody>
      </p:sp>
      <p:sp>
        <p:nvSpPr>
          <p:cNvPr id="4" name="Slide Number Placeholder 3"/>
          <p:cNvSpPr>
            <a:spLocks noGrp="1"/>
          </p:cNvSpPr>
          <p:nvPr>
            <p:ph type="sldNum" sz="quarter" idx="5"/>
          </p:nvPr>
        </p:nvSpPr>
        <p:spPr/>
        <p:txBody>
          <a:bodyPr/>
          <a:lstStyle/>
          <a:p>
            <a:fld id="{32DED1DE-3DF4-4E60-BBE5-FAF6AA4F55D5}" type="slidenum">
              <a:rPr lang="en-GB" smtClean="0"/>
              <a:t>3</a:t>
            </a:fld>
            <a:endParaRPr lang="en-GB"/>
          </a:p>
        </p:txBody>
      </p:sp>
    </p:spTree>
    <p:extLst>
      <p:ext uri="{BB962C8B-B14F-4D97-AF65-F5344CB8AC3E}">
        <p14:creationId xmlns:p14="http://schemas.microsoft.com/office/powerpoint/2010/main" val="141894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Fuel, at its simplest, is anything that burns. For example, petrol (like you put in your car), paper, furniture, wood and even crisps. (Pringles in particular make brilliant firelighters!) But most things will burn if they get hot enough…</a:t>
            </a:r>
          </a:p>
        </p:txBody>
      </p:sp>
      <p:sp>
        <p:nvSpPr>
          <p:cNvPr id="4" name="Slide Number Placeholder 3"/>
          <p:cNvSpPr>
            <a:spLocks noGrp="1"/>
          </p:cNvSpPr>
          <p:nvPr>
            <p:ph type="sldNum" sz="quarter" idx="5"/>
          </p:nvPr>
        </p:nvSpPr>
        <p:spPr/>
        <p:txBody>
          <a:bodyPr/>
          <a:lstStyle/>
          <a:p>
            <a:fld id="{32DED1DE-3DF4-4E60-BBE5-FAF6AA4F55D5}" type="slidenum">
              <a:rPr lang="en-GB" smtClean="0"/>
              <a:t>4</a:t>
            </a:fld>
            <a:endParaRPr lang="en-GB"/>
          </a:p>
        </p:txBody>
      </p:sp>
    </p:spTree>
    <p:extLst>
      <p:ext uri="{BB962C8B-B14F-4D97-AF65-F5344CB8AC3E}">
        <p14:creationId xmlns:p14="http://schemas.microsoft.com/office/powerpoint/2010/main" val="201121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fire needs heat to start. You can see that this is the case, because right now you’re sitting in a room full of fuel, and you’re breathing in air containing oxygen. But you’re not sitting in a fire! Watch the video next for an explanation of the fire triangle.</a:t>
            </a:r>
          </a:p>
        </p:txBody>
      </p:sp>
      <p:sp>
        <p:nvSpPr>
          <p:cNvPr id="4" name="Slide Number Placeholder 3"/>
          <p:cNvSpPr>
            <a:spLocks noGrp="1"/>
          </p:cNvSpPr>
          <p:nvPr>
            <p:ph type="sldNum" sz="quarter" idx="5"/>
          </p:nvPr>
        </p:nvSpPr>
        <p:spPr/>
        <p:txBody>
          <a:bodyPr/>
          <a:lstStyle/>
          <a:p>
            <a:fld id="{32DED1DE-3DF4-4E60-BBE5-FAF6AA4F55D5}" type="slidenum">
              <a:rPr lang="en-GB" smtClean="0"/>
              <a:t>5</a:t>
            </a:fld>
            <a:endParaRPr lang="en-GB"/>
          </a:p>
        </p:txBody>
      </p:sp>
    </p:spTree>
    <p:extLst>
      <p:ext uri="{BB962C8B-B14F-4D97-AF65-F5344CB8AC3E}">
        <p14:creationId xmlns:p14="http://schemas.microsoft.com/office/powerpoint/2010/main" val="2612929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you know about the three things that are necessary for a fire to start. In your house, can you find three things that are fuel (i.e. would burn in a fire), and at least one thing that might get hot and cause a fire? Think of things that you could use to start a fire deliberately, but also that might cause a fire accidentally. Try to find things that aren’t obvious, that you might not think of as being fuel or a source of heat. </a:t>
            </a:r>
          </a:p>
          <a:p>
            <a:endParaRPr lang="en-GB" dirty="0"/>
          </a:p>
          <a:p>
            <a:r>
              <a:rPr lang="en-GB" dirty="0"/>
              <a:t>(Note for leader - special mention if any participant identifies these as a source of heat: magnifying glass, hair straighteners or hairdryer, frying pan, </a:t>
            </a:r>
            <a:r>
              <a:rPr lang="en-GB" dirty="0" err="1"/>
              <a:t>multisocket</a:t>
            </a:r>
            <a:r>
              <a:rPr lang="en-GB" dirty="0"/>
              <a:t>)</a:t>
            </a:r>
          </a:p>
        </p:txBody>
      </p:sp>
      <p:sp>
        <p:nvSpPr>
          <p:cNvPr id="4" name="Slide Number Placeholder 3"/>
          <p:cNvSpPr>
            <a:spLocks noGrp="1"/>
          </p:cNvSpPr>
          <p:nvPr>
            <p:ph type="sldNum" sz="quarter" idx="5"/>
          </p:nvPr>
        </p:nvSpPr>
        <p:spPr/>
        <p:txBody>
          <a:bodyPr/>
          <a:lstStyle/>
          <a:p>
            <a:fld id="{32DED1DE-3DF4-4E60-BBE5-FAF6AA4F55D5}" type="slidenum">
              <a:rPr lang="en-GB" smtClean="0"/>
              <a:t>7</a:t>
            </a:fld>
            <a:endParaRPr lang="en-GB"/>
          </a:p>
        </p:txBody>
      </p:sp>
    </p:spTree>
    <p:extLst>
      <p:ext uri="{BB962C8B-B14F-4D97-AF65-F5344CB8AC3E}">
        <p14:creationId xmlns:p14="http://schemas.microsoft.com/office/powerpoint/2010/main" val="346527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Humans learned to make and control fire thousands of years ago. It’s helped us to survive and stay healthy (eat a wider range of foods, live in colder climates and still keep warm, clear land for farming, do things during the hours of darkness, make tools and building materials etc).</a:t>
            </a:r>
          </a:p>
        </p:txBody>
      </p:sp>
      <p:sp>
        <p:nvSpPr>
          <p:cNvPr id="4" name="Slide Number Placeholder 3"/>
          <p:cNvSpPr>
            <a:spLocks noGrp="1"/>
          </p:cNvSpPr>
          <p:nvPr>
            <p:ph type="sldNum" sz="quarter" idx="5"/>
          </p:nvPr>
        </p:nvSpPr>
        <p:spPr/>
        <p:txBody>
          <a:bodyPr/>
          <a:lstStyle/>
          <a:p>
            <a:fld id="{32DED1DE-3DF4-4E60-BBE5-FAF6AA4F55D5}" type="slidenum">
              <a:rPr lang="en-GB" smtClean="0"/>
              <a:t>8</a:t>
            </a:fld>
            <a:endParaRPr lang="en-GB"/>
          </a:p>
        </p:txBody>
      </p:sp>
    </p:spTree>
    <p:extLst>
      <p:ext uri="{BB962C8B-B14F-4D97-AF65-F5344CB8AC3E}">
        <p14:creationId xmlns:p14="http://schemas.microsoft.com/office/powerpoint/2010/main" val="1217773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a burned house looks like.</a:t>
            </a:r>
          </a:p>
          <a:p>
            <a:endParaRPr lang="en-GB" dirty="0"/>
          </a:p>
          <a:p>
            <a:r>
              <a:rPr lang="en-GB" dirty="0"/>
              <a:t>The next video is from a fire brigade and explains what might happen in a house fire. It’s aimed at children so we hope it isn’t too scary!</a:t>
            </a:r>
          </a:p>
        </p:txBody>
      </p:sp>
      <p:sp>
        <p:nvSpPr>
          <p:cNvPr id="4" name="Slide Number Placeholder 3"/>
          <p:cNvSpPr>
            <a:spLocks noGrp="1"/>
          </p:cNvSpPr>
          <p:nvPr>
            <p:ph type="sldNum" sz="quarter" idx="5"/>
          </p:nvPr>
        </p:nvSpPr>
        <p:spPr/>
        <p:txBody>
          <a:bodyPr/>
          <a:lstStyle/>
          <a:p>
            <a:fld id="{32DED1DE-3DF4-4E60-BBE5-FAF6AA4F55D5}" type="slidenum">
              <a:rPr lang="en-GB" smtClean="0"/>
              <a:t>9</a:t>
            </a:fld>
            <a:endParaRPr lang="en-GB"/>
          </a:p>
        </p:txBody>
      </p:sp>
    </p:spTree>
    <p:extLst>
      <p:ext uri="{BB962C8B-B14F-4D97-AF65-F5344CB8AC3E}">
        <p14:creationId xmlns:p14="http://schemas.microsoft.com/office/powerpoint/2010/main" val="3513801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you’re at home and you’ve found a fire. What should </a:t>
            </a:r>
            <a:r>
              <a:rPr lang="en-GB" u="sng" dirty="0"/>
              <a:t>you</a:t>
            </a:r>
            <a:r>
              <a:rPr lang="en-GB" dirty="0"/>
              <a:t> do? Have a think about what would be appropriate.</a:t>
            </a:r>
          </a:p>
          <a:p>
            <a:endParaRPr lang="en-GB" dirty="0"/>
          </a:p>
          <a:p>
            <a:r>
              <a:rPr lang="en-GB" dirty="0"/>
              <a:t>(Note to leaders: click through to the answers after the participants have had a chance to think about it. The emphasis is on what would be appropriate for a child to do – obviously this will not be the same as what an adult should do. If anyone says “Pour water on the fire” or similar, gently steer them away from this idea. State that this could be a bad idea, depending on what sort of fire it is, and that it could actually make things worse. There is a video coming up which shows this! Firefighting should be left to the grownups.)</a:t>
            </a:r>
          </a:p>
          <a:p>
            <a:endParaRPr lang="en-GB" dirty="0"/>
          </a:p>
          <a:p>
            <a:r>
              <a:rPr lang="en-GB" dirty="0"/>
              <a:t>Can everyone recite their address?</a:t>
            </a:r>
          </a:p>
        </p:txBody>
      </p:sp>
      <p:sp>
        <p:nvSpPr>
          <p:cNvPr id="4" name="Slide Number Placeholder 3"/>
          <p:cNvSpPr>
            <a:spLocks noGrp="1"/>
          </p:cNvSpPr>
          <p:nvPr>
            <p:ph type="sldNum" sz="quarter" idx="5"/>
          </p:nvPr>
        </p:nvSpPr>
        <p:spPr/>
        <p:txBody>
          <a:bodyPr/>
          <a:lstStyle/>
          <a:p>
            <a:fld id="{32DED1DE-3DF4-4E60-BBE5-FAF6AA4F55D5}" type="slidenum">
              <a:rPr lang="en-GB" smtClean="0"/>
              <a:t>11</a:t>
            </a:fld>
            <a:endParaRPr lang="en-GB"/>
          </a:p>
        </p:txBody>
      </p:sp>
    </p:spTree>
    <p:extLst>
      <p:ext uri="{BB962C8B-B14F-4D97-AF65-F5344CB8AC3E}">
        <p14:creationId xmlns:p14="http://schemas.microsoft.com/office/powerpoint/2010/main" val="1343733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a good idea for a child to try and put out a fire – it’s always better to fetch a grownup!</a:t>
            </a:r>
          </a:p>
          <a:p>
            <a:endParaRPr lang="en-GB" dirty="0"/>
          </a:p>
          <a:p>
            <a:r>
              <a:rPr lang="en-GB" dirty="0"/>
              <a:t>Remember the fire triangle, and the idea that you take away one of the sides to put out a fire – removing the heat, fuel or oxygen. </a:t>
            </a:r>
          </a:p>
          <a:p>
            <a:endParaRPr lang="en-GB" dirty="0"/>
          </a:p>
          <a:p>
            <a:r>
              <a:rPr lang="en-GB" dirty="0"/>
              <a:t>Do you have anything in your house that could be useful? A fire blanket or fire extinguisher?</a:t>
            </a:r>
          </a:p>
        </p:txBody>
      </p:sp>
      <p:sp>
        <p:nvSpPr>
          <p:cNvPr id="4" name="Slide Number Placeholder 3"/>
          <p:cNvSpPr>
            <a:spLocks noGrp="1"/>
          </p:cNvSpPr>
          <p:nvPr>
            <p:ph type="sldNum" sz="quarter" idx="5"/>
          </p:nvPr>
        </p:nvSpPr>
        <p:spPr/>
        <p:txBody>
          <a:bodyPr/>
          <a:lstStyle/>
          <a:p>
            <a:fld id="{32DED1DE-3DF4-4E60-BBE5-FAF6AA4F55D5}" type="slidenum">
              <a:rPr lang="en-GB" smtClean="0"/>
              <a:t>12</a:t>
            </a:fld>
            <a:endParaRPr lang="en-GB"/>
          </a:p>
        </p:txBody>
      </p:sp>
    </p:spTree>
    <p:extLst>
      <p:ext uri="{BB962C8B-B14F-4D97-AF65-F5344CB8AC3E}">
        <p14:creationId xmlns:p14="http://schemas.microsoft.com/office/powerpoint/2010/main" val="353137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B484-4211-4522-895C-4F96B8AE94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4EAD004-63BB-40B8-95BC-73540EA00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3BA981-C053-4C08-A7E1-F52A078E249C}"/>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5" name="Footer Placeholder 4">
            <a:extLst>
              <a:ext uri="{FF2B5EF4-FFF2-40B4-BE49-F238E27FC236}">
                <a16:creationId xmlns:a16="http://schemas.microsoft.com/office/drawing/2014/main" id="{428A100C-4C1E-4242-A6D3-358C3DD74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05E619-C533-490A-9FE3-AEF8174EE55F}"/>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349107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7B7A-5550-4D8E-B515-D4829173B65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FF4555-5079-44FA-9E7D-3F1B5D331E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109D93-F69C-4C03-A771-E7903BC642D4}"/>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5" name="Footer Placeholder 4">
            <a:extLst>
              <a:ext uri="{FF2B5EF4-FFF2-40B4-BE49-F238E27FC236}">
                <a16:creationId xmlns:a16="http://schemas.microsoft.com/office/drawing/2014/main" id="{D802DAD5-2484-4829-A4B8-54EBB1F2B2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2C8C90-17AD-4C4B-8345-59AE434AF623}"/>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217522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4B5631-9F0D-4550-BE7B-DEA076F5AB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0EBEEE-AC64-48CE-80D2-D4EFBE6B67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9E21C2-E60B-46A2-8CFF-917247C100FD}"/>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5" name="Footer Placeholder 4">
            <a:extLst>
              <a:ext uri="{FF2B5EF4-FFF2-40B4-BE49-F238E27FC236}">
                <a16:creationId xmlns:a16="http://schemas.microsoft.com/office/drawing/2014/main" id="{4D6E931C-F61D-4715-9F8E-1B366AA211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843CE4-74DF-4ADB-85D1-183E4278051E}"/>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3069128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DF25-368B-46D9-8EE9-557BC81375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EEE32C-6B06-4525-9BE2-C0C0D1D40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4C90D0-275C-49FC-8DE3-15A641F4A7A6}"/>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5" name="Footer Placeholder 4">
            <a:extLst>
              <a:ext uri="{FF2B5EF4-FFF2-40B4-BE49-F238E27FC236}">
                <a16:creationId xmlns:a16="http://schemas.microsoft.com/office/drawing/2014/main" id="{00976981-3012-423E-BF7F-EF77E378FB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9BB749-8FD8-48BA-99A0-A729A1E6B458}"/>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100090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36EB-8184-4E89-9843-EFBC6A458A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6CF0D7-237C-4DC7-AC15-2A40684A0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B94082-C899-46EC-8FD8-37C8B3EC11FA}"/>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5" name="Footer Placeholder 4">
            <a:extLst>
              <a:ext uri="{FF2B5EF4-FFF2-40B4-BE49-F238E27FC236}">
                <a16:creationId xmlns:a16="http://schemas.microsoft.com/office/drawing/2014/main" id="{BE483226-F796-4409-98A6-EB12257F7E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088B87-0FE0-4C52-94DB-65F9D1207A81}"/>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263084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6A0E-F4FF-461A-9593-DA13C65173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0FF222-9872-4C27-ABBF-5D0F088552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34057F-BC97-401D-9127-0AE5CB30EC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C8E9B9-42CA-40FF-9980-11608E4C0732}"/>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6" name="Footer Placeholder 5">
            <a:extLst>
              <a:ext uri="{FF2B5EF4-FFF2-40B4-BE49-F238E27FC236}">
                <a16:creationId xmlns:a16="http://schemas.microsoft.com/office/drawing/2014/main" id="{B281A98F-4039-4D9D-A847-A1356AD170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F4FD94-8106-4AAC-9AFA-96E816A05984}"/>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1176656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9C96-9F17-4181-9104-E331683DB75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4F7368-61E7-43B4-B5D1-286A1AD97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0D7E93-599B-4259-A3B1-BF8BEF8983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DF8DA8-DEFD-4402-B4AF-A136538AAF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4787F-F9CF-457A-A710-DD450BDE31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06EFF83-09F3-48CA-820D-2C964F3C5E98}"/>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8" name="Footer Placeholder 7">
            <a:extLst>
              <a:ext uri="{FF2B5EF4-FFF2-40B4-BE49-F238E27FC236}">
                <a16:creationId xmlns:a16="http://schemas.microsoft.com/office/drawing/2014/main" id="{8EEE5913-8A4B-4DF4-A2AF-1FFB6C4662B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FC5EE0-B458-4B5E-A2A4-9600EF631EA2}"/>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408983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934C-D386-4E36-B681-E5BD655EF4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E88169-44B2-4046-8EBF-270EC2044B62}"/>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4" name="Footer Placeholder 3">
            <a:extLst>
              <a:ext uri="{FF2B5EF4-FFF2-40B4-BE49-F238E27FC236}">
                <a16:creationId xmlns:a16="http://schemas.microsoft.com/office/drawing/2014/main" id="{3363AC20-63F1-49E3-8326-132FF48C65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4C4ED6-14E0-43CD-BB7F-5979A28CCE8A}"/>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2713496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241EF-23E8-44BE-A036-37A7CE67E9DA}"/>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3" name="Footer Placeholder 2">
            <a:extLst>
              <a:ext uri="{FF2B5EF4-FFF2-40B4-BE49-F238E27FC236}">
                <a16:creationId xmlns:a16="http://schemas.microsoft.com/office/drawing/2014/main" id="{EB5A9760-7912-4CD4-9651-4C0D7CF230E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157EB5-7BE5-4AB8-ADF2-E38D79F9C21D}"/>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367214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BE164-3494-4899-B67F-7993E7077C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E36E7C1-EB46-4F0B-A7BB-8A9F54A28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C41ABB-5E4D-4F24-BF87-577C25B99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3698B-F71A-4ACB-9D2D-3D744F5D2BE9}"/>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6" name="Footer Placeholder 5">
            <a:extLst>
              <a:ext uri="{FF2B5EF4-FFF2-40B4-BE49-F238E27FC236}">
                <a16:creationId xmlns:a16="http://schemas.microsoft.com/office/drawing/2014/main" id="{0F28294D-F1CC-4681-A79F-B311670230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814CDC-49B0-4EF7-AF86-17910C722FDF}"/>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1327634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3547-7107-482D-8E6C-BB814A2C9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00C322-B619-42BB-B1AE-21458F73D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E8EFE63-80F6-478F-AE09-CFFE28832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D4A548-E51B-41D9-BC68-8F1ACD768755}"/>
              </a:ext>
            </a:extLst>
          </p:cNvPr>
          <p:cNvSpPr>
            <a:spLocks noGrp="1"/>
          </p:cNvSpPr>
          <p:nvPr>
            <p:ph type="dt" sz="half" idx="10"/>
          </p:nvPr>
        </p:nvSpPr>
        <p:spPr/>
        <p:txBody>
          <a:bodyPr/>
          <a:lstStyle/>
          <a:p>
            <a:fld id="{A92D11EB-8A18-4129-9376-071840D51BF4}" type="datetimeFigureOut">
              <a:rPr lang="en-GB" smtClean="0"/>
              <a:t>20/03/2021</a:t>
            </a:fld>
            <a:endParaRPr lang="en-GB"/>
          </a:p>
        </p:txBody>
      </p:sp>
      <p:sp>
        <p:nvSpPr>
          <p:cNvPr id="6" name="Footer Placeholder 5">
            <a:extLst>
              <a:ext uri="{FF2B5EF4-FFF2-40B4-BE49-F238E27FC236}">
                <a16:creationId xmlns:a16="http://schemas.microsoft.com/office/drawing/2014/main" id="{BC7F31AF-7B4D-4304-A08B-9B27378E6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940E00-DC2D-4299-8204-CFFD837F40A6}"/>
              </a:ext>
            </a:extLst>
          </p:cNvPr>
          <p:cNvSpPr>
            <a:spLocks noGrp="1"/>
          </p:cNvSpPr>
          <p:nvPr>
            <p:ph type="sldNum" sz="quarter" idx="12"/>
          </p:nvPr>
        </p:nvSpPr>
        <p:spPr/>
        <p:txBody>
          <a:bodyPr/>
          <a:lstStyle/>
          <a:p>
            <a:fld id="{6E289F99-6AFE-4351-9B5D-C9F9E4D3C7E0}" type="slidenum">
              <a:rPr lang="en-GB" smtClean="0"/>
              <a:t>‹#›</a:t>
            </a:fld>
            <a:endParaRPr lang="en-GB"/>
          </a:p>
        </p:txBody>
      </p:sp>
    </p:spTree>
    <p:extLst>
      <p:ext uri="{BB962C8B-B14F-4D97-AF65-F5344CB8AC3E}">
        <p14:creationId xmlns:p14="http://schemas.microsoft.com/office/powerpoint/2010/main" val="9272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CF42B8-C6BE-4EC5-94FB-DA611C588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CFFE73-B940-4575-B2D6-DE3E75C15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2B6F87-5D83-495D-AEFE-6808AAC3D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D11EB-8A18-4129-9376-071840D51BF4}" type="datetimeFigureOut">
              <a:rPr lang="en-GB" smtClean="0"/>
              <a:t>20/03/2021</a:t>
            </a:fld>
            <a:endParaRPr lang="en-GB"/>
          </a:p>
        </p:txBody>
      </p:sp>
      <p:sp>
        <p:nvSpPr>
          <p:cNvPr id="5" name="Footer Placeholder 4">
            <a:extLst>
              <a:ext uri="{FF2B5EF4-FFF2-40B4-BE49-F238E27FC236}">
                <a16:creationId xmlns:a16="http://schemas.microsoft.com/office/drawing/2014/main" id="{71AB489A-DD83-4FEF-BBC9-5D0D8E37A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57ADB8-4E35-4A88-8F52-FC1B231CA5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89F99-6AFE-4351-9B5D-C9F9E4D3C7E0}" type="slidenum">
              <a:rPr lang="en-GB" smtClean="0"/>
              <a:t>‹#›</a:t>
            </a:fld>
            <a:endParaRPr lang="en-GB"/>
          </a:p>
        </p:txBody>
      </p:sp>
    </p:spTree>
    <p:extLst>
      <p:ext uri="{BB962C8B-B14F-4D97-AF65-F5344CB8AC3E}">
        <p14:creationId xmlns:p14="http://schemas.microsoft.com/office/powerpoint/2010/main" val="1390026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en/photo/967006"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flickr.com/photos/paloetic/325366574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n.wikipedia.org/wiki/Fire_triangle"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InYVTuRzgX8?feature=oembed"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flickr.com/photos/117168856@N06/1248671498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essex-fire.gov.uk/homesafet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xhere.com/en/photo/96700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xhere.com/en/photo/1127389"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english.stackexchange.com/questions/316194/what-are-the-south-african-words-for-crisps-and-french-fries" TargetMode="External"/><Relationship Id="rId3" Type="http://schemas.openxmlformats.org/officeDocument/2006/relationships/image" Target="../media/image4.jpg"/><Relationship Id="rId7" Type="http://schemas.openxmlformats.org/officeDocument/2006/relationships/image" Target="../media/image6.jpg"/><Relationship Id="rId12" Type="http://schemas.openxmlformats.org/officeDocument/2006/relationships/hyperlink" Target="https://justinsomnia.org/2011/12/the-story-of-an-armchair-and-sof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ark.gamepedia.com/Dry_Firewood_(Primitive_Plus)" TargetMode="External"/><Relationship Id="rId11" Type="http://schemas.openxmlformats.org/officeDocument/2006/relationships/image" Target="../media/image8.jpg"/><Relationship Id="rId5" Type="http://schemas.openxmlformats.org/officeDocument/2006/relationships/image" Target="../media/image5.png"/><Relationship Id="rId10" Type="http://schemas.openxmlformats.org/officeDocument/2006/relationships/hyperlink" Target="https://pixabay.com/en/paper-stack-white-655112/" TargetMode="External"/><Relationship Id="rId4" Type="http://schemas.openxmlformats.org/officeDocument/2006/relationships/hyperlink" Target="http://engineering.stackexchange.com/questions/1903/what-happens-when-you-put-the-wrong-type-of-fuel-in-an-internal-combustion-engin" TargetMode="External"/><Relationship Id="rId9"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n.wikipedia.org/wiki/Fire_triangl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hqjfC00JmuQ?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7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fire&#10;&#10;Description automatically generated">
            <a:extLst>
              <a:ext uri="{FF2B5EF4-FFF2-40B4-BE49-F238E27FC236}">
                <a16:creationId xmlns:a16="http://schemas.microsoft.com/office/drawing/2014/main" id="{B9221D80-E81B-46B1-AF13-7526651494A1}"/>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17" r="9876" b="1"/>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4CC0AC46-A3CE-4240-8971-7D44B9F07377}"/>
              </a:ext>
            </a:extLst>
          </p:cNvPr>
          <p:cNvSpPr>
            <a:spLocks noGrp="1"/>
          </p:cNvSpPr>
          <p:nvPr>
            <p:ph type="ctrTitle"/>
          </p:nvPr>
        </p:nvSpPr>
        <p:spPr>
          <a:xfrm>
            <a:off x="6556100" y="1099671"/>
            <a:ext cx="4972511" cy="2329329"/>
          </a:xfrm>
        </p:spPr>
        <p:txBody>
          <a:bodyPr anchor="b">
            <a:normAutofit/>
          </a:bodyPr>
          <a:lstStyle/>
          <a:p>
            <a:r>
              <a:rPr lang="en-GB" sz="8000" b="1" dirty="0"/>
              <a:t>Fire safety</a:t>
            </a:r>
          </a:p>
        </p:txBody>
      </p:sp>
      <p:sp>
        <p:nvSpPr>
          <p:cNvPr id="3" name="Subtitle 2">
            <a:extLst>
              <a:ext uri="{FF2B5EF4-FFF2-40B4-BE49-F238E27FC236}">
                <a16:creationId xmlns:a16="http://schemas.microsoft.com/office/drawing/2014/main" id="{A137F694-6119-44B7-A30B-3EA159D70F32}"/>
              </a:ext>
            </a:extLst>
          </p:cNvPr>
          <p:cNvSpPr>
            <a:spLocks noGrp="1"/>
          </p:cNvSpPr>
          <p:nvPr>
            <p:ph type="subTitle" idx="1"/>
          </p:nvPr>
        </p:nvSpPr>
        <p:spPr>
          <a:xfrm>
            <a:off x="6539333" y="3934841"/>
            <a:ext cx="4972512" cy="1517088"/>
          </a:xfrm>
        </p:spPr>
        <p:txBody>
          <a:bodyPr>
            <a:normAutofit/>
          </a:bodyPr>
          <a:lstStyle/>
          <a:p>
            <a:r>
              <a:rPr lang="en-GB" sz="4400" dirty="0"/>
              <a:t>Safety activity badge</a:t>
            </a:r>
          </a:p>
        </p:txBody>
      </p:sp>
      <p:sp>
        <p:nvSpPr>
          <p:cNvPr id="75" name="Freeform: Shape 74">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6E5194BC-0156-4D55-8874-D02E578EE3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82" r="5302" b="3"/>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2895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0E8D-70C4-4E3F-898E-D78F9B7F6BAC}"/>
              </a:ext>
            </a:extLst>
          </p:cNvPr>
          <p:cNvSpPr>
            <a:spLocks noGrp="1"/>
          </p:cNvSpPr>
          <p:nvPr>
            <p:ph type="title"/>
          </p:nvPr>
        </p:nvSpPr>
        <p:spPr>
          <a:xfrm>
            <a:off x="838200" y="332121"/>
            <a:ext cx="10515600" cy="1009651"/>
          </a:xfrm>
        </p:spPr>
        <p:txBody>
          <a:bodyPr/>
          <a:lstStyle/>
          <a:p>
            <a:pPr algn="ctr"/>
            <a:r>
              <a:rPr lang="en-GB" b="1" dirty="0"/>
              <a:t>The dangers of fire</a:t>
            </a:r>
          </a:p>
        </p:txBody>
      </p:sp>
      <p:pic>
        <p:nvPicPr>
          <p:cNvPr id="4" name="vid1_1">
            <a:hlinkClick r:id="" action="ppaction://media"/>
            <a:extLst>
              <a:ext uri="{FF2B5EF4-FFF2-40B4-BE49-F238E27FC236}">
                <a16:creationId xmlns:a16="http://schemas.microsoft.com/office/drawing/2014/main" id="{B27B5D59-C55D-4605-AB9B-FB91993924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4199" y="1540042"/>
            <a:ext cx="8243603" cy="4636921"/>
          </a:xfrm>
        </p:spPr>
      </p:pic>
    </p:spTree>
    <p:extLst>
      <p:ext uri="{BB962C8B-B14F-4D97-AF65-F5344CB8AC3E}">
        <p14:creationId xmlns:p14="http://schemas.microsoft.com/office/powerpoint/2010/main" val="127820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551D-5B66-4AE9-AED7-32984010A482}"/>
              </a:ext>
            </a:extLst>
          </p:cNvPr>
          <p:cNvSpPr>
            <a:spLocks noGrp="1"/>
          </p:cNvSpPr>
          <p:nvPr>
            <p:ph type="title"/>
          </p:nvPr>
        </p:nvSpPr>
        <p:spPr>
          <a:xfrm>
            <a:off x="4965430" y="629268"/>
            <a:ext cx="6586491" cy="1286160"/>
          </a:xfrm>
        </p:spPr>
        <p:txBody>
          <a:bodyPr anchor="b">
            <a:normAutofit/>
          </a:bodyPr>
          <a:lstStyle/>
          <a:p>
            <a:r>
              <a:rPr lang="en-GB" sz="6000" b="1" dirty="0">
                <a:solidFill>
                  <a:srgbClr val="FF0000"/>
                </a:solidFill>
              </a:rPr>
              <a:t>You’ve found a fire!</a:t>
            </a:r>
          </a:p>
        </p:txBody>
      </p:sp>
      <p:sp>
        <p:nvSpPr>
          <p:cNvPr id="3" name="Content Placeholder 2">
            <a:extLst>
              <a:ext uri="{FF2B5EF4-FFF2-40B4-BE49-F238E27FC236}">
                <a16:creationId xmlns:a16="http://schemas.microsoft.com/office/drawing/2014/main" id="{5B77382C-E984-4DB0-824D-1890D8A35FCB}"/>
              </a:ext>
            </a:extLst>
          </p:cNvPr>
          <p:cNvSpPr>
            <a:spLocks noGrp="1"/>
          </p:cNvSpPr>
          <p:nvPr>
            <p:ph idx="1"/>
          </p:nvPr>
        </p:nvSpPr>
        <p:spPr>
          <a:xfrm>
            <a:off x="4965431" y="2438400"/>
            <a:ext cx="6586489" cy="3785419"/>
          </a:xfrm>
        </p:spPr>
        <p:txBody>
          <a:bodyPr>
            <a:normAutofit/>
          </a:bodyPr>
          <a:lstStyle/>
          <a:p>
            <a:pPr marL="0" indent="0">
              <a:buNone/>
            </a:pPr>
            <a:r>
              <a:rPr lang="en-GB" sz="4400" dirty="0"/>
              <a:t>What should you do?</a:t>
            </a:r>
          </a:p>
          <a:p>
            <a:r>
              <a:rPr lang="en-GB" dirty="0"/>
              <a:t>Tell a grown up straight away</a:t>
            </a:r>
          </a:p>
          <a:p>
            <a:r>
              <a:rPr lang="en-GB" dirty="0"/>
              <a:t>Leave the building as quickly as possible</a:t>
            </a:r>
          </a:p>
          <a:p>
            <a:r>
              <a:rPr lang="en-GB" dirty="0"/>
              <a:t>Don’t go back inside!</a:t>
            </a:r>
          </a:p>
          <a:p>
            <a:r>
              <a:rPr lang="en-GB" dirty="0"/>
              <a:t>Telephone 999 and ask for the fire service</a:t>
            </a:r>
          </a:p>
          <a:p>
            <a:r>
              <a:rPr lang="en-GB" dirty="0"/>
              <a:t>You will need to know your address for the firefighters to find you</a:t>
            </a:r>
          </a:p>
        </p:txBody>
      </p:sp>
      <p:pic>
        <p:nvPicPr>
          <p:cNvPr id="5" name="Picture 4" descr="A close up of a fire&#10;&#10;Description automatically generated">
            <a:extLst>
              <a:ext uri="{FF2B5EF4-FFF2-40B4-BE49-F238E27FC236}">
                <a16:creationId xmlns:a16="http://schemas.microsoft.com/office/drawing/2014/main" id="{D0178B0D-7D78-4E31-8C33-7BB5DC0D9E3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338" r="24967"/>
          <a:stretch/>
        </p:blipFill>
        <p:spPr>
          <a:xfrm>
            <a:off x="20" y="10"/>
            <a:ext cx="4635571" cy="6857990"/>
          </a:xfrm>
          <a:prstGeom prst="rect">
            <a:avLst/>
          </a:prstGeom>
          <a:effectLst/>
        </p:spPr>
      </p:pic>
      <p:cxnSp>
        <p:nvCxnSpPr>
          <p:cNvPr id="19"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9F0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7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6485-0044-4531-BDDC-BB90BE239F55}"/>
              </a:ext>
            </a:extLst>
          </p:cNvPr>
          <p:cNvSpPr>
            <a:spLocks noGrp="1"/>
          </p:cNvSpPr>
          <p:nvPr>
            <p:ph type="title"/>
          </p:nvPr>
        </p:nvSpPr>
        <p:spPr>
          <a:xfrm>
            <a:off x="648929" y="629266"/>
            <a:ext cx="3505495" cy="1622321"/>
          </a:xfrm>
        </p:spPr>
        <p:txBody>
          <a:bodyPr>
            <a:normAutofit/>
          </a:bodyPr>
          <a:lstStyle/>
          <a:p>
            <a:r>
              <a:rPr lang="en-GB" b="1" dirty="0"/>
              <a:t>How can we put out fires?</a:t>
            </a:r>
          </a:p>
        </p:txBody>
      </p:sp>
      <p:sp>
        <p:nvSpPr>
          <p:cNvPr id="3" name="Content Placeholder 2">
            <a:extLst>
              <a:ext uri="{FF2B5EF4-FFF2-40B4-BE49-F238E27FC236}">
                <a16:creationId xmlns:a16="http://schemas.microsoft.com/office/drawing/2014/main" id="{AABEBA96-29A8-477B-A50A-FEF86650D065}"/>
              </a:ext>
            </a:extLst>
          </p:cNvPr>
          <p:cNvSpPr>
            <a:spLocks noGrp="1"/>
          </p:cNvSpPr>
          <p:nvPr>
            <p:ph idx="1"/>
          </p:nvPr>
        </p:nvSpPr>
        <p:spPr>
          <a:xfrm>
            <a:off x="648931" y="2438400"/>
            <a:ext cx="3505494" cy="3785419"/>
          </a:xfrm>
        </p:spPr>
        <p:txBody>
          <a:bodyPr>
            <a:normAutofit/>
          </a:bodyPr>
          <a:lstStyle/>
          <a:p>
            <a:pPr marL="0" indent="0">
              <a:buNone/>
            </a:pPr>
            <a:r>
              <a:rPr lang="en-GB" dirty="0"/>
              <a:t>Ask a grownup!</a:t>
            </a:r>
          </a:p>
          <a:p>
            <a:pPr marL="0" indent="0">
              <a:buNone/>
            </a:pPr>
            <a:endParaRPr lang="en-GB" dirty="0"/>
          </a:p>
          <a:p>
            <a:pPr marL="0" indent="0">
              <a:buNone/>
            </a:pPr>
            <a:r>
              <a:rPr lang="en-GB" dirty="0"/>
              <a:t>Remember the fire triangle</a:t>
            </a:r>
          </a:p>
          <a:p>
            <a:pPr marL="0" indent="0">
              <a:buNone/>
            </a:pPr>
            <a:endParaRPr lang="en-GB" dirty="0"/>
          </a:p>
          <a:p>
            <a:pPr marL="0" indent="0">
              <a:buNone/>
            </a:pPr>
            <a:r>
              <a:rPr lang="en-GB" dirty="0"/>
              <a:t>What have you got in your house that you could use? </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close up of a sign&#10;&#10;Description automatically generated">
            <a:extLst>
              <a:ext uri="{FF2B5EF4-FFF2-40B4-BE49-F238E27FC236}">
                <a16:creationId xmlns:a16="http://schemas.microsoft.com/office/drawing/2014/main" id="{8779495E-878C-434D-B915-35857AC2827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12910" y="807593"/>
            <a:ext cx="6005235" cy="5239568"/>
          </a:xfrm>
          <a:prstGeom prst="rect">
            <a:avLst/>
          </a:prstGeom>
          <a:effectLst/>
        </p:spPr>
      </p:pic>
    </p:spTree>
    <p:extLst>
      <p:ext uri="{BB962C8B-B14F-4D97-AF65-F5344CB8AC3E}">
        <p14:creationId xmlns:p14="http://schemas.microsoft.com/office/powerpoint/2010/main" val="724812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0332-CC6D-4406-8051-43DC6D1188DE}"/>
              </a:ext>
            </a:extLst>
          </p:cNvPr>
          <p:cNvSpPr>
            <a:spLocks noGrp="1"/>
          </p:cNvSpPr>
          <p:nvPr>
            <p:ph type="title"/>
          </p:nvPr>
        </p:nvSpPr>
        <p:spPr>
          <a:xfrm>
            <a:off x="838200" y="345789"/>
            <a:ext cx="10515600" cy="1009651"/>
          </a:xfrm>
        </p:spPr>
        <p:txBody>
          <a:bodyPr/>
          <a:lstStyle/>
          <a:p>
            <a:pPr algn="ctr"/>
            <a:r>
              <a:rPr lang="en-GB" b="1" dirty="0"/>
              <a:t>Never use water to put out a grease fire!</a:t>
            </a:r>
          </a:p>
        </p:txBody>
      </p:sp>
      <p:pic>
        <p:nvPicPr>
          <p:cNvPr id="4" name="Online Media 3" title="This is why you don't put water on a chip pan fire">
            <a:hlinkClick r:id="" action="ppaction://media"/>
            <a:extLst>
              <a:ext uri="{FF2B5EF4-FFF2-40B4-BE49-F238E27FC236}">
                <a16:creationId xmlns:a16="http://schemas.microsoft.com/office/drawing/2014/main" id="{9A3FC076-8F15-433B-B319-1904D6721CF1}"/>
              </a:ext>
            </a:extLst>
          </p:cNvPr>
          <p:cNvPicPr>
            <a:picLocks noGrp="1" noRot="1" noChangeAspect="1"/>
          </p:cNvPicPr>
          <p:nvPr>
            <p:ph idx="1"/>
            <a:videoFile r:link="rId1"/>
          </p:nvPr>
        </p:nvPicPr>
        <p:blipFill>
          <a:blip r:embed="rId4"/>
          <a:stretch>
            <a:fillRect/>
          </a:stretch>
        </p:blipFill>
        <p:spPr>
          <a:xfrm>
            <a:off x="3192463" y="1355440"/>
            <a:ext cx="6432800" cy="4821523"/>
          </a:xfrm>
          <a:prstGeom prst="rect">
            <a:avLst/>
          </a:prstGeom>
        </p:spPr>
      </p:pic>
    </p:spTree>
    <p:extLst>
      <p:ext uri="{BB962C8B-B14F-4D97-AF65-F5344CB8AC3E}">
        <p14:creationId xmlns:p14="http://schemas.microsoft.com/office/powerpoint/2010/main" val="20851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dryer, table, strainer&#10;&#10;Description automatically generated">
            <a:extLst>
              <a:ext uri="{FF2B5EF4-FFF2-40B4-BE49-F238E27FC236}">
                <a16:creationId xmlns:a16="http://schemas.microsoft.com/office/drawing/2014/main" id="{7CB54BF7-48C4-4D17-BA48-1597922978B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7199" b="2"/>
          <a:stretch/>
        </p:blipFill>
        <p:spPr>
          <a:xfrm>
            <a:off x="8410471" y="1027906"/>
            <a:ext cx="3619600" cy="3900333"/>
          </a:xfrm>
          <a:prstGeom prst="rect">
            <a:avLst/>
          </a:prstGeom>
          <a:effectLst/>
        </p:spPr>
      </p:pic>
      <p:sp>
        <p:nvSpPr>
          <p:cNvPr id="2" name="Title 1">
            <a:extLst>
              <a:ext uri="{FF2B5EF4-FFF2-40B4-BE49-F238E27FC236}">
                <a16:creationId xmlns:a16="http://schemas.microsoft.com/office/drawing/2014/main" id="{6622D08A-E908-4080-AEF0-8EC9533CD3AE}"/>
              </a:ext>
            </a:extLst>
          </p:cNvPr>
          <p:cNvSpPr>
            <a:spLocks noGrp="1"/>
          </p:cNvSpPr>
          <p:nvPr>
            <p:ph type="title"/>
          </p:nvPr>
        </p:nvSpPr>
        <p:spPr/>
        <p:txBody>
          <a:bodyPr>
            <a:normAutofit/>
          </a:bodyPr>
          <a:lstStyle/>
          <a:p>
            <a:r>
              <a:rPr lang="en-GB" sz="6000" dirty="0">
                <a:solidFill>
                  <a:srgbClr val="FF0000"/>
                </a:solidFill>
              </a:rPr>
              <a:t>What else can you do to be safe?</a:t>
            </a:r>
            <a:endParaRPr lang="en-GB" sz="6000" dirty="0"/>
          </a:p>
        </p:txBody>
      </p:sp>
      <p:sp>
        <p:nvSpPr>
          <p:cNvPr id="3" name="Content Placeholder 2">
            <a:extLst>
              <a:ext uri="{FF2B5EF4-FFF2-40B4-BE49-F238E27FC236}">
                <a16:creationId xmlns:a16="http://schemas.microsoft.com/office/drawing/2014/main" id="{AF944B58-DE84-4848-A4B2-28B7AA3A1A62}"/>
              </a:ext>
            </a:extLst>
          </p:cNvPr>
          <p:cNvSpPr>
            <a:spLocks noGrp="1"/>
          </p:cNvSpPr>
          <p:nvPr>
            <p:ph idx="1"/>
          </p:nvPr>
        </p:nvSpPr>
        <p:spPr/>
        <p:txBody>
          <a:bodyPr>
            <a:normAutofit lnSpcReduction="10000"/>
          </a:bodyPr>
          <a:lstStyle/>
          <a:p>
            <a:pPr marL="0" indent="0">
              <a:buNone/>
            </a:pPr>
            <a:r>
              <a:rPr lang="en-GB" sz="3800" dirty="0"/>
              <a:t>Never leave a fire unattended</a:t>
            </a:r>
          </a:p>
          <a:p>
            <a:r>
              <a:rPr lang="en-GB" dirty="0"/>
              <a:t>BBQ</a:t>
            </a:r>
          </a:p>
          <a:p>
            <a:r>
              <a:rPr lang="en-GB" dirty="0"/>
              <a:t>Candles</a:t>
            </a:r>
          </a:p>
          <a:p>
            <a:pPr marL="0" indent="0">
              <a:buNone/>
            </a:pPr>
            <a:endParaRPr lang="en-GB" dirty="0"/>
          </a:p>
          <a:p>
            <a:pPr marL="0" indent="0">
              <a:buNone/>
            </a:pPr>
            <a:r>
              <a:rPr lang="en-GB" sz="3800" dirty="0"/>
              <a:t>Never play with matches or lighters</a:t>
            </a:r>
          </a:p>
          <a:p>
            <a:pPr marL="0" indent="0">
              <a:buNone/>
            </a:pPr>
            <a:endParaRPr lang="en-GB" dirty="0"/>
          </a:p>
          <a:p>
            <a:pPr marL="0" indent="0">
              <a:buNone/>
            </a:pPr>
            <a:r>
              <a:rPr lang="en-GB" sz="4000" dirty="0"/>
              <a:t>Have a smoke alarm, and test it – go and test yours now!</a:t>
            </a:r>
          </a:p>
        </p:txBody>
      </p:sp>
    </p:spTree>
    <p:extLst>
      <p:ext uri="{BB962C8B-B14F-4D97-AF65-F5344CB8AC3E}">
        <p14:creationId xmlns:p14="http://schemas.microsoft.com/office/powerpoint/2010/main" val="557783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A4D4FB-9688-43EF-A3AE-33A9E5BB83D1}"/>
              </a:ext>
            </a:extLst>
          </p:cNvPr>
          <p:cNvSpPr>
            <a:spLocks noGrp="1"/>
          </p:cNvSpPr>
          <p:nvPr>
            <p:ph type="title"/>
          </p:nvPr>
        </p:nvSpPr>
        <p:spPr>
          <a:xfrm>
            <a:off x="601599" y="262714"/>
            <a:ext cx="4036027" cy="2228074"/>
          </a:xfrm>
        </p:spPr>
        <p:txBody>
          <a:bodyPr>
            <a:normAutofit/>
          </a:bodyPr>
          <a:lstStyle/>
          <a:p>
            <a:r>
              <a:rPr lang="en-GB" b="1" dirty="0">
                <a:solidFill>
                  <a:srgbClr val="FF0000"/>
                </a:solidFill>
              </a:rPr>
              <a:t>Using fire safely</a:t>
            </a:r>
          </a:p>
        </p:txBody>
      </p:sp>
      <p:sp>
        <p:nvSpPr>
          <p:cNvPr id="11" name="Content Placeholder 10">
            <a:extLst>
              <a:ext uri="{FF2B5EF4-FFF2-40B4-BE49-F238E27FC236}">
                <a16:creationId xmlns:a16="http://schemas.microsoft.com/office/drawing/2014/main" id="{7AB77DD4-FDC2-4A2F-8B31-F58AEC8E0C84}"/>
              </a:ext>
            </a:extLst>
          </p:cNvPr>
          <p:cNvSpPr>
            <a:spLocks noGrp="1"/>
          </p:cNvSpPr>
          <p:nvPr>
            <p:ph idx="1"/>
          </p:nvPr>
        </p:nvSpPr>
        <p:spPr>
          <a:xfrm>
            <a:off x="601599" y="2235201"/>
            <a:ext cx="4036027" cy="3870320"/>
          </a:xfrm>
        </p:spPr>
        <p:txBody>
          <a:bodyPr>
            <a:normAutofit/>
          </a:bodyPr>
          <a:lstStyle/>
          <a:p>
            <a:r>
              <a:rPr lang="en-US" dirty="0"/>
              <a:t>Think of some rules to make sure that everyone stays safe and has fun around a fire outdoors</a:t>
            </a:r>
          </a:p>
          <a:p>
            <a:r>
              <a:rPr lang="en-US" dirty="0"/>
              <a:t>Can you think of times where you shouldn’t have a fire outdoors?</a:t>
            </a:r>
          </a:p>
        </p:txBody>
      </p:sp>
      <p:pic>
        <p:nvPicPr>
          <p:cNvPr id="7" name="Content Placeholder 6">
            <a:extLst>
              <a:ext uri="{FF2B5EF4-FFF2-40B4-BE49-F238E27FC236}">
                <a16:creationId xmlns:a16="http://schemas.microsoft.com/office/drawing/2014/main" id="{7C3A5DFD-8C66-41E1-82D8-5A953BEE4008}"/>
              </a:ext>
            </a:extLst>
          </p:cNvPr>
          <p:cNvPicPr>
            <a:picLocks noChangeAspect="1"/>
          </p:cNvPicPr>
          <p:nvPr/>
        </p:nvPicPr>
        <p:blipFill rotWithShape="1">
          <a:blip r:embed="rId3"/>
          <a:srcRect l="14693" r="15406" b="-1"/>
          <a:stretch/>
        </p:blipFill>
        <p:spPr>
          <a:xfrm>
            <a:off x="5010386" y="10"/>
            <a:ext cx="7181613" cy="6857990"/>
          </a:xfrm>
          <a:prstGeom prst="rect">
            <a:avLst/>
          </a:prstGeom>
          <a:effectLst/>
        </p:spPr>
      </p:pic>
    </p:spTree>
    <p:extLst>
      <p:ext uri="{BB962C8B-B14F-4D97-AF65-F5344CB8AC3E}">
        <p14:creationId xmlns:p14="http://schemas.microsoft.com/office/powerpoint/2010/main" val="156165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140613-3AB2-447A-9459-157B938C1902}"/>
              </a:ext>
            </a:extLst>
          </p:cNvPr>
          <p:cNvSpPr>
            <a:spLocks noGrp="1"/>
          </p:cNvSpPr>
          <p:nvPr>
            <p:ph type="title"/>
          </p:nvPr>
        </p:nvSpPr>
        <p:spPr>
          <a:xfrm>
            <a:off x="535709" y="548464"/>
            <a:ext cx="4109677" cy="2228074"/>
          </a:xfrm>
        </p:spPr>
        <p:txBody>
          <a:bodyPr>
            <a:normAutofit/>
          </a:bodyPr>
          <a:lstStyle/>
          <a:p>
            <a:r>
              <a:rPr lang="en-GB" dirty="0">
                <a:solidFill>
                  <a:srgbClr val="FF6600"/>
                </a:solidFill>
              </a:rPr>
              <a:t>Don’t be careless outdoors!</a:t>
            </a:r>
          </a:p>
        </p:txBody>
      </p:sp>
      <p:sp>
        <p:nvSpPr>
          <p:cNvPr id="8" name="Content Placeholder 7">
            <a:extLst>
              <a:ext uri="{FF2B5EF4-FFF2-40B4-BE49-F238E27FC236}">
                <a16:creationId xmlns:a16="http://schemas.microsoft.com/office/drawing/2014/main" id="{32875BBC-778C-4CE2-82CE-42BDBAF6D7BE}"/>
              </a:ext>
            </a:extLst>
          </p:cNvPr>
          <p:cNvSpPr>
            <a:spLocks noGrp="1"/>
          </p:cNvSpPr>
          <p:nvPr>
            <p:ph idx="1"/>
          </p:nvPr>
        </p:nvSpPr>
        <p:spPr>
          <a:xfrm>
            <a:off x="535709" y="2962279"/>
            <a:ext cx="4101917" cy="3143241"/>
          </a:xfrm>
        </p:spPr>
        <p:txBody>
          <a:bodyPr>
            <a:normAutofit/>
          </a:bodyPr>
          <a:lstStyle/>
          <a:p>
            <a:pPr marL="0" indent="0">
              <a:buNone/>
            </a:pPr>
            <a:r>
              <a:rPr lang="en-US" sz="2000" dirty="0"/>
              <a:t>This is a fire on moorland just outside Bolton in the north of England. It happened in May 2020. </a:t>
            </a:r>
          </a:p>
          <a:p>
            <a:pPr marL="0" indent="0">
              <a:buNone/>
            </a:pPr>
            <a:r>
              <a:rPr lang="en-US" sz="2000" dirty="0"/>
              <a:t>It was probably started by a disposable BBQ.</a:t>
            </a:r>
          </a:p>
        </p:txBody>
      </p:sp>
      <p:pic>
        <p:nvPicPr>
          <p:cNvPr id="4" name="Content Placeholder 3">
            <a:extLst>
              <a:ext uri="{FF2B5EF4-FFF2-40B4-BE49-F238E27FC236}">
                <a16:creationId xmlns:a16="http://schemas.microsoft.com/office/drawing/2014/main" id="{B58BE264-8DD3-408B-B9D3-12F3C6AA7888}"/>
              </a:ext>
            </a:extLst>
          </p:cNvPr>
          <p:cNvPicPr>
            <a:picLocks noChangeAspect="1"/>
          </p:cNvPicPr>
          <p:nvPr/>
        </p:nvPicPr>
        <p:blipFill rotWithShape="1">
          <a:blip r:embed="rId3"/>
          <a:srcRect l="18684" r="11679"/>
          <a:stretch/>
        </p:blipFill>
        <p:spPr>
          <a:xfrm>
            <a:off x="5010386" y="10"/>
            <a:ext cx="7181613" cy="6857990"/>
          </a:xfrm>
          <a:prstGeom prst="rect">
            <a:avLst/>
          </a:prstGeom>
          <a:effectLst/>
        </p:spPr>
      </p:pic>
      <p:sp>
        <p:nvSpPr>
          <p:cNvPr id="5" name="TextBox 4">
            <a:extLst>
              <a:ext uri="{FF2B5EF4-FFF2-40B4-BE49-F238E27FC236}">
                <a16:creationId xmlns:a16="http://schemas.microsoft.com/office/drawing/2014/main" id="{95AF8A03-D593-46B6-8CE6-D05CA556DE75}"/>
              </a:ext>
            </a:extLst>
          </p:cNvPr>
          <p:cNvSpPr txBox="1"/>
          <p:nvPr/>
        </p:nvSpPr>
        <p:spPr>
          <a:xfrm>
            <a:off x="10095345" y="6493164"/>
            <a:ext cx="2093606" cy="400110"/>
          </a:xfrm>
          <a:prstGeom prst="rect">
            <a:avLst/>
          </a:prstGeom>
          <a:noFill/>
        </p:spPr>
        <p:txBody>
          <a:bodyPr wrap="square" rtlCol="0">
            <a:spAutoFit/>
          </a:bodyPr>
          <a:lstStyle/>
          <a:p>
            <a:r>
              <a:rPr lang="en-US" sz="1000" dirty="0">
                <a:solidFill>
                  <a:schemeClr val="bg1"/>
                </a:solidFill>
              </a:rPr>
              <a:t>(Image: Lancashire Fire and Rescue Service)</a:t>
            </a:r>
            <a:endParaRPr lang="en-GB" sz="1000" dirty="0">
              <a:solidFill>
                <a:schemeClr val="bg1"/>
              </a:solidFill>
            </a:endParaRPr>
          </a:p>
        </p:txBody>
      </p:sp>
    </p:spTree>
    <p:extLst>
      <p:ext uri="{BB962C8B-B14F-4D97-AF65-F5344CB8AC3E}">
        <p14:creationId xmlns:p14="http://schemas.microsoft.com/office/powerpoint/2010/main" val="4022189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2D4E9-F305-43F0-BC7B-5B5F20078C99}"/>
              </a:ext>
            </a:extLst>
          </p:cNvPr>
          <p:cNvSpPr>
            <a:spLocks noGrp="1"/>
          </p:cNvSpPr>
          <p:nvPr>
            <p:ph type="title"/>
          </p:nvPr>
        </p:nvSpPr>
        <p:spPr/>
        <p:txBody>
          <a:bodyPr/>
          <a:lstStyle/>
          <a:p>
            <a:r>
              <a:rPr lang="en-GB" dirty="0"/>
              <a:t>Home safety games</a:t>
            </a:r>
          </a:p>
        </p:txBody>
      </p:sp>
      <p:sp>
        <p:nvSpPr>
          <p:cNvPr id="3" name="Content Placeholder 2">
            <a:extLst>
              <a:ext uri="{FF2B5EF4-FFF2-40B4-BE49-F238E27FC236}">
                <a16:creationId xmlns:a16="http://schemas.microsoft.com/office/drawing/2014/main" id="{360BE15E-9EF0-47C9-A391-820AF67307C5}"/>
              </a:ext>
            </a:extLst>
          </p:cNvPr>
          <p:cNvSpPr>
            <a:spLocks noGrp="1"/>
          </p:cNvSpPr>
          <p:nvPr>
            <p:ph idx="1"/>
          </p:nvPr>
        </p:nvSpPr>
        <p:spPr/>
        <p:txBody>
          <a:bodyPr/>
          <a:lstStyle/>
          <a:p>
            <a:r>
              <a:rPr lang="en-GB" dirty="0">
                <a:hlinkClick r:id="rId2"/>
              </a:rPr>
              <a:t>http://www.essex-fire.gov.uk/homesafety/</a:t>
            </a:r>
            <a:r>
              <a:rPr lang="en-GB" dirty="0"/>
              <a:t> </a:t>
            </a:r>
          </a:p>
        </p:txBody>
      </p:sp>
    </p:spTree>
    <p:extLst>
      <p:ext uri="{BB962C8B-B14F-4D97-AF65-F5344CB8AC3E}">
        <p14:creationId xmlns:p14="http://schemas.microsoft.com/office/powerpoint/2010/main" val="16463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fire&#10;&#10;Description automatically generated">
            <a:extLst>
              <a:ext uri="{FF2B5EF4-FFF2-40B4-BE49-F238E27FC236}">
                <a16:creationId xmlns:a16="http://schemas.microsoft.com/office/drawing/2014/main" id="{C9A44C71-7CCA-4EBA-A62A-E97879817A36}"/>
              </a:ext>
            </a:extLst>
          </p:cNvPr>
          <p:cNvPicPr>
            <a:picLocks noGrp="1" noChangeAspect="1"/>
          </p:cNvPicPr>
          <p:nvPr>
            <p:ph idx="1"/>
          </p:nvPr>
        </p:nvPicPr>
        <p:blipFill rotWithShape="1">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87" b="13243"/>
          <a:stretch/>
        </p:blipFill>
        <p:spPr>
          <a:xfrm>
            <a:off x="20" y="1"/>
            <a:ext cx="12191980" cy="6857999"/>
          </a:xfrm>
          <a:prstGeom prst="rect">
            <a:avLst/>
          </a:prstGeom>
        </p:spPr>
      </p:pic>
      <p:sp>
        <p:nvSpPr>
          <p:cNvPr id="2" name="Title 1">
            <a:extLst>
              <a:ext uri="{FF2B5EF4-FFF2-40B4-BE49-F238E27FC236}">
                <a16:creationId xmlns:a16="http://schemas.microsoft.com/office/drawing/2014/main" id="{7A6F9549-7AF3-48D0-9A97-B336C2B23BD8}"/>
              </a:ext>
            </a:extLst>
          </p:cNvPr>
          <p:cNvSpPr>
            <a:spLocks noGrp="1"/>
          </p:cNvSpPr>
          <p:nvPr>
            <p:ph type="title"/>
          </p:nvPr>
        </p:nvSpPr>
        <p:spPr>
          <a:xfrm>
            <a:off x="1532707" y="1798968"/>
            <a:ext cx="9144000" cy="1270155"/>
          </a:xfrm>
        </p:spPr>
        <p:txBody>
          <a:bodyPr vert="horz" lIns="91440" tIns="45720" rIns="91440" bIns="45720" rtlCol="0" anchor="b">
            <a:normAutofit/>
          </a:bodyPr>
          <a:lstStyle/>
          <a:p>
            <a:pPr algn="ctr"/>
            <a:r>
              <a:rPr lang="en-US" sz="7200" b="1" dirty="0">
                <a:solidFill>
                  <a:srgbClr val="FFFFFF"/>
                </a:solidFill>
              </a:rPr>
              <a:t>What is fire?</a:t>
            </a:r>
          </a:p>
        </p:txBody>
      </p:sp>
      <p:sp>
        <p:nvSpPr>
          <p:cNvPr id="7" name="TextBox 6">
            <a:extLst>
              <a:ext uri="{FF2B5EF4-FFF2-40B4-BE49-F238E27FC236}">
                <a16:creationId xmlns:a16="http://schemas.microsoft.com/office/drawing/2014/main" id="{2804C06F-FE5E-499B-A886-73CAA933292F}"/>
              </a:ext>
            </a:extLst>
          </p:cNvPr>
          <p:cNvSpPr txBox="1"/>
          <p:nvPr/>
        </p:nvSpPr>
        <p:spPr>
          <a:xfrm>
            <a:off x="1576780" y="4423954"/>
            <a:ext cx="9038441" cy="2215991"/>
          </a:xfrm>
          <a:prstGeom prst="rect">
            <a:avLst/>
          </a:prstGeom>
          <a:noFill/>
        </p:spPr>
        <p:txBody>
          <a:bodyPr wrap="square" rtlCol="0">
            <a:spAutoFit/>
          </a:bodyPr>
          <a:lstStyle/>
          <a:p>
            <a:pPr algn="ctr"/>
            <a:r>
              <a:rPr lang="en-GB" sz="6000" dirty="0"/>
              <a:t>A reaction between oxygen and fuel</a:t>
            </a:r>
          </a:p>
          <a:p>
            <a:endParaRPr lang="en-GB" dirty="0"/>
          </a:p>
        </p:txBody>
      </p:sp>
    </p:spTree>
    <p:extLst>
      <p:ext uri="{BB962C8B-B14F-4D97-AF65-F5344CB8AC3E}">
        <p14:creationId xmlns:p14="http://schemas.microsoft.com/office/powerpoint/2010/main" val="19496582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uds in the sky on a cloudy day&#10;&#10;Description automatically generated">
            <a:extLst>
              <a:ext uri="{FF2B5EF4-FFF2-40B4-BE49-F238E27FC236}">
                <a16:creationId xmlns:a16="http://schemas.microsoft.com/office/drawing/2014/main" id="{F2CD6300-7F44-473E-A333-EBE6A9B3B52B}"/>
              </a:ext>
            </a:extLst>
          </p:cNvPr>
          <p:cNvPicPr>
            <a:picLocks noChangeAspect="1"/>
          </p:cNvPicPr>
          <p:nvPr/>
        </p:nvPicPr>
        <p:blipFill rotWithShape="1">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D062A9E7-F416-4E3C-B9B7-BC01732D2B7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Oxygen is all around us</a:t>
            </a:r>
          </a:p>
        </p:txBody>
      </p:sp>
    </p:spTree>
    <p:extLst>
      <p:ext uri="{BB962C8B-B14F-4D97-AF65-F5344CB8AC3E}">
        <p14:creationId xmlns:p14="http://schemas.microsoft.com/office/powerpoint/2010/main" val="410537834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073C-F4BD-4AE7-B996-D6C90B58DBFD}"/>
              </a:ext>
            </a:extLst>
          </p:cNvPr>
          <p:cNvSpPr>
            <a:spLocks noGrp="1"/>
          </p:cNvSpPr>
          <p:nvPr>
            <p:ph type="title"/>
          </p:nvPr>
        </p:nvSpPr>
        <p:spPr>
          <a:xfrm>
            <a:off x="704209" y="635069"/>
            <a:ext cx="4509236" cy="3331759"/>
          </a:xfrm>
        </p:spPr>
        <p:txBody>
          <a:bodyPr>
            <a:normAutofit/>
          </a:bodyPr>
          <a:lstStyle/>
          <a:p>
            <a:r>
              <a:rPr lang="en-GB" sz="6000" b="1" dirty="0">
                <a:solidFill>
                  <a:srgbClr val="FF0000"/>
                </a:solidFill>
              </a:rPr>
              <a:t>Fuel is anything that burns</a:t>
            </a:r>
          </a:p>
        </p:txBody>
      </p:sp>
      <p:sp>
        <p:nvSpPr>
          <p:cNvPr id="33" name="Oval 3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drawing, bag, pan&#10;&#10;Description automatically generated">
            <a:extLst>
              <a:ext uri="{FF2B5EF4-FFF2-40B4-BE49-F238E27FC236}">
                <a16:creationId xmlns:a16="http://schemas.microsoft.com/office/drawing/2014/main" id="{5A4FAC92-8A47-46AE-94B3-5AAB16A8B32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 b="3927"/>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5" name="Freeform: Shape 3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building, brick, sitting, side&#10;&#10;Description automatically generated">
            <a:extLst>
              <a:ext uri="{FF2B5EF4-FFF2-40B4-BE49-F238E27FC236}">
                <a16:creationId xmlns:a16="http://schemas.microsoft.com/office/drawing/2014/main" id="{260EC300-D925-4D76-AE95-167D09D6959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3" b="3"/>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12" descr="A close up of a fruit&#10;&#10;Description automatically generated">
            <a:extLst>
              <a:ext uri="{FF2B5EF4-FFF2-40B4-BE49-F238E27FC236}">
                <a16:creationId xmlns:a16="http://schemas.microsoft.com/office/drawing/2014/main" id="{24A0185D-16E2-42EF-9A87-DC0AB5C1ED43}"/>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4749" r="20992"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9" name="Freeform: Shape 3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lose up of a device&#10;&#10;Description automatically generated">
            <a:extLst>
              <a:ext uri="{FF2B5EF4-FFF2-40B4-BE49-F238E27FC236}">
                <a16:creationId xmlns:a16="http://schemas.microsoft.com/office/drawing/2014/main" id="{FFAFED70-750D-4FC5-8AA3-BC3493F23CD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r="6844" b="-3"/>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41" name="Freeform: Shape 4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A brown leather couch in a living room&#10;&#10;Description automatically generated">
            <a:extLst>
              <a:ext uri="{FF2B5EF4-FFF2-40B4-BE49-F238E27FC236}">
                <a16:creationId xmlns:a16="http://schemas.microsoft.com/office/drawing/2014/main" id="{11CA5657-91C3-489A-893D-DBDB5AA868A0}"/>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4093" r="8077"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9546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A8C8-783A-43A8-B995-CA0AB3A0E68F}"/>
              </a:ext>
            </a:extLst>
          </p:cNvPr>
          <p:cNvSpPr>
            <a:spLocks noGrp="1"/>
          </p:cNvSpPr>
          <p:nvPr>
            <p:ph type="title"/>
          </p:nvPr>
        </p:nvSpPr>
        <p:spPr/>
        <p:txBody>
          <a:bodyPr>
            <a:normAutofit/>
          </a:bodyPr>
          <a:lstStyle/>
          <a:p>
            <a:pPr algn="ctr"/>
            <a:r>
              <a:rPr lang="en-GB" sz="6000" b="1" dirty="0"/>
              <a:t>Fire also needs </a:t>
            </a:r>
            <a:r>
              <a:rPr lang="en-GB" sz="6000" b="1" dirty="0">
                <a:solidFill>
                  <a:srgbClr val="FF0000"/>
                </a:solidFill>
              </a:rPr>
              <a:t>heat</a:t>
            </a:r>
            <a:r>
              <a:rPr lang="en-GB" sz="6000" b="1" dirty="0"/>
              <a:t> to start</a:t>
            </a:r>
          </a:p>
        </p:txBody>
      </p:sp>
      <p:pic>
        <p:nvPicPr>
          <p:cNvPr id="5" name="Content Placeholder 4" descr="A close up of a sign&#10;&#10;Description automatically generated">
            <a:extLst>
              <a:ext uri="{FF2B5EF4-FFF2-40B4-BE49-F238E27FC236}">
                <a16:creationId xmlns:a16="http://schemas.microsoft.com/office/drawing/2014/main" id="{DFF807BA-39A4-4918-9257-006D146A4C4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00013" y="1825625"/>
            <a:ext cx="4991974" cy="4351338"/>
          </a:xfrm>
        </p:spPr>
      </p:pic>
    </p:spTree>
    <p:extLst>
      <p:ext uri="{BB962C8B-B14F-4D97-AF65-F5344CB8AC3E}">
        <p14:creationId xmlns:p14="http://schemas.microsoft.com/office/powerpoint/2010/main" val="3402468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FE3E4-3212-4CCA-8515-62F85464AB56}"/>
              </a:ext>
            </a:extLst>
          </p:cNvPr>
          <p:cNvSpPr>
            <a:spLocks noGrp="1"/>
          </p:cNvSpPr>
          <p:nvPr>
            <p:ph type="title"/>
          </p:nvPr>
        </p:nvSpPr>
        <p:spPr>
          <a:xfrm>
            <a:off x="838200" y="130466"/>
            <a:ext cx="10515600" cy="1101141"/>
          </a:xfrm>
        </p:spPr>
        <p:txBody>
          <a:bodyPr/>
          <a:lstStyle/>
          <a:p>
            <a:pPr algn="ctr"/>
            <a:r>
              <a:rPr lang="en-GB" b="1" dirty="0"/>
              <a:t>The fire triangle</a:t>
            </a:r>
          </a:p>
        </p:txBody>
      </p:sp>
      <p:pic>
        <p:nvPicPr>
          <p:cNvPr id="4" name="Online Media 3" title="Cfa Ani Firetriangle Cfa Chisolm FINAL">
            <a:hlinkClick r:id="" action="ppaction://media"/>
            <a:extLst>
              <a:ext uri="{FF2B5EF4-FFF2-40B4-BE49-F238E27FC236}">
                <a16:creationId xmlns:a16="http://schemas.microsoft.com/office/drawing/2014/main" id="{F276716D-E69C-44C5-AC84-0B9F5312973D}"/>
              </a:ext>
            </a:extLst>
          </p:cNvPr>
          <p:cNvPicPr>
            <a:picLocks noGrp="1" noRot="1" noChangeAspect="1"/>
          </p:cNvPicPr>
          <p:nvPr>
            <p:ph idx="1"/>
            <a:videoFile r:link="rId1"/>
          </p:nvPr>
        </p:nvPicPr>
        <p:blipFill>
          <a:blip r:embed="rId3"/>
          <a:stretch>
            <a:fillRect/>
          </a:stretch>
        </p:blipFill>
        <p:spPr>
          <a:xfrm>
            <a:off x="1693946" y="1224765"/>
            <a:ext cx="8804108" cy="4952198"/>
          </a:xfrm>
          <a:prstGeom prst="rect">
            <a:avLst/>
          </a:prstGeom>
        </p:spPr>
      </p:pic>
    </p:spTree>
    <p:extLst>
      <p:ext uri="{BB962C8B-B14F-4D97-AF65-F5344CB8AC3E}">
        <p14:creationId xmlns:p14="http://schemas.microsoft.com/office/powerpoint/2010/main" val="182095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D3E5-DEAD-42C0-9131-ECAC930695DE}"/>
              </a:ext>
            </a:extLst>
          </p:cNvPr>
          <p:cNvSpPr>
            <a:spLocks noGrp="1"/>
          </p:cNvSpPr>
          <p:nvPr>
            <p:ph type="title"/>
          </p:nvPr>
        </p:nvSpPr>
        <p:spPr/>
        <p:txBody>
          <a:bodyPr>
            <a:normAutofit/>
          </a:bodyPr>
          <a:lstStyle/>
          <a:p>
            <a:pPr algn="ctr"/>
            <a:r>
              <a:rPr lang="en-GB" sz="6000" b="1" dirty="0">
                <a:solidFill>
                  <a:srgbClr val="FF6600"/>
                </a:solidFill>
              </a:rPr>
              <a:t>Fire triangle scavenger hunt</a:t>
            </a:r>
          </a:p>
        </p:txBody>
      </p:sp>
      <p:sp>
        <p:nvSpPr>
          <p:cNvPr id="3" name="Content Placeholder 2">
            <a:extLst>
              <a:ext uri="{FF2B5EF4-FFF2-40B4-BE49-F238E27FC236}">
                <a16:creationId xmlns:a16="http://schemas.microsoft.com/office/drawing/2014/main" id="{369CABBF-21F8-4F90-8B89-68E36B4F3A72}"/>
              </a:ext>
            </a:extLst>
          </p:cNvPr>
          <p:cNvSpPr>
            <a:spLocks noGrp="1"/>
          </p:cNvSpPr>
          <p:nvPr>
            <p:ph idx="1"/>
          </p:nvPr>
        </p:nvSpPr>
        <p:spPr>
          <a:xfrm>
            <a:off x="838200" y="2216727"/>
            <a:ext cx="10515600" cy="3960236"/>
          </a:xfrm>
        </p:spPr>
        <p:txBody>
          <a:bodyPr>
            <a:normAutofit lnSpcReduction="10000"/>
          </a:bodyPr>
          <a:lstStyle/>
          <a:p>
            <a:pPr marL="0" indent="0">
              <a:buNone/>
            </a:pPr>
            <a:r>
              <a:rPr lang="en-GB" sz="4400" dirty="0"/>
              <a:t>Find 3 things that are fuel</a:t>
            </a:r>
          </a:p>
          <a:p>
            <a:pPr marL="0" indent="0">
              <a:buNone/>
            </a:pPr>
            <a:endParaRPr lang="en-GB" sz="4400" dirty="0"/>
          </a:p>
          <a:p>
            <a:pPr marL="0" indent="0">
              <a:buNone/>
            </a:pPr>
            <a:r>
              <a:rPr lang="en-GB" sz="4400" dirty="0"/>
              <a:t>Find at least 1 thing that can make heat, and start a fire burning</a:t>
            </a:r>
          </a:p>
          <a:p>
            <a:endParaRPr lang="en-GB" sz="4400" dirty="0"/>
          </a:p>
          <a:p>
            <a:pPr marL="0" indent="0">
              <a:buNone/>
            </a:pPr>
            <a:r>
              <a:rPr lang="en-GB" sz="4400" dirty="0">
                <a:solidFill>
                  <a:srgbClr val="FF0000"/>
                </a:solidFill>
              </a:rPr>
              <a:t>Go!!</a:t>
            </a:r>
          </a:p>
        </p:txBody>
      </p:sp>
    </p:spTree>
    <p:extLst>
      <p:ext uri="{BB962C8B-B14F-4D97-AF65-F5344CB8AC3E}">
        <p14:creationId xmlns:p14="http://schemas.microsoft.com/office/powerpoint/2010/main" val="3017938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92D6-7F99-4BCE-85C5-DF2D3B34145F}"/>
              </a:ext>
            </a:extLst>
          </p:cNvPr>
          <p:cNvSpPr>
            <a:spLocks noGrp="1"/>
          </p:cNvSpPr>
          <p:nvPr>
            <p:ph type="title"/>
          </p:nvPr>
        </p:nvSpPr>
        <p:spPr/>
        <p:txBody>
          <a:bodyPr>
            <a:normAutofit/>
          </a:bodyPr>
          <a:lstStyle/>
          <a:p>
            <a:pPr algn="ctr"/>
            <a:r>
              <a:rPr lang="en-GB" sz="6000" b="1" dirty="0">
                <a:solidFill>
                  <a:srgbClr val="FF6600"/>
                </a:solidFill>
              </a:rPr>
              <a:t>Fire is useful!</a:t>
            </a:r>
          </a:p>
        </p:txBody>
      </p:sp>
      <p:pic>
        <p:nvPicPr>
          <p:cNvPr id="16" name="Content Placeholder 15">
            <a:extLst>
              <a:ext uri="{FF2B5EF4-FFF2-40B4-BE49-F238E27FC236}">
                <a16:creationId xmlns:a16="http://schemas.microsoft.com/office/drawing/2014/main" id="{51B5BA16-4598-4922-AC4B-E3A69BFA2EAB}"/>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7843" y="1825625"/>
            <a:ext cx="4096314" cy="4351338"/>
          </a:xfrm>
        </p:spPr>
      </p:pic>
    </p:spTree>
    <p:extLst>
      <p:ext uri="{BB962C8B-B14F-4D97-AF65-F5344CB8AC3E}">
        <p14:creationId xmlns:p14="http://schemas.microsoft.com/office/powerpoint/2010/main" val="3598165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5A8AFA4-5C32-4100-9C6D-839A47E15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B5F253-7949-47C2-9DBD-1570ECDA2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7998"/>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0E196F6C-143C-4083-BFBD-FFBD0704FCA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772" b="478"/>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734911-2A82-486C-B7A9-A4BA0BAFF949}"/>
              </a:ext>
            </a:extLst>
          </p:cNvPr>
          <p:cNvSpPr>
            <a:spLocks noGrp="1"/>
          </p:cNvSpPr>
          <p:nvPr>
            <p:ph type="title"/>
          </p:nvPr>
        </p:nvSpPr>
        <p:spPr>
          <a:xfrm>
            <a:off x="2516679" y="2455817"/>
            <a:ext cx="7158642" cy="973182"/>
          </a:xfrm>
          <a:solidFill>
            <a:schemeClr val="bg1"/>
          </a:solidFill>
        </p:spPr>
        <p:txBody>
          <a:bodyPr vert="horz" lIns="91440" tIns="45720" rIns="91440" bIns="45720" rtlCol="0" anchor="b">
            <a:normAutofit/>
          </a:bodyPr>
          <a:lstStyle/>
          <a:p>
            <a:pPr algn="ctr"/>
            <a:r>
              <a:rPr lang="en-US" sz="6000" b="1" dirty="0">
                <a:solidFill>
                  <a:srgbClr val="FF6600"/>
                </a:solidFill>
              </a:rPr>
              <a:t>Fire is also dangerous</a:t>
            </a:r>
          </a:p>
        </p:txBody>
      </p:sp>
    </p:spTree>
    <p:extLst>
      <p:ext uri="{BB962C8B-B14F-4D97-AF65-F5344CB8AC3E}">
        <p14:creationId xmlns:p14="http://schemas.microsoft.com/office/powerpoint/2010/main" val="3232129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1326</Words>
  <Application>Microsoft Office PowerPoint</Application>
  <PresentationFormat>Widescreen</PresentationFormat>
  <Paragraphs>94</Paragraphs>
  <Slides>17</Slides>
  <Notes>13</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Fire safety</vt:lpstr>
      <vt:lpstr>What is fire?</vt:lpstr>
      <vt:lpstr>Oxygen is all around us</vt:lpstr>
      <vt:lpstr>Fuel is anything that burns</vt:lpstr>
      <vt:lpstr>Fire also needs heat to start</vt:lpstr>
      <vt:lpstr>The fire triangle</vt:lpstr>
      <vt:lpstr>Fire triangle scavenger hunt</vt:lpstr>
      <vt:lpstr>Fire is useful!</vt:lpstr>
      <vt:lpstr>Fire is also dangerous</vt:lpstr>
      <vt:lpstr>The dangers of fire</vt:lpstr>
      <vt:lpstr>You’ve found a fire!</vt:lpstr>
      <vt:lpstr>How can we put out fires?</vt:lpstr>
      <vt:lpstr>Never use water to put out a grease fire!</vt:lpstr>
      <vt:lpstr>What else can you do to be safe?</vt:lpstr>
      <vt:lpstr>Using fire safely</vt:lpstr>
      <vt:lpstr>Don’t be careless outdoors!</vt:lpstr>
      <vt:lpstr>Home safety games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safety</dc:title>
  <dc:creator>Georgie Godby</dc:creator>
  <cp:lastModifiedBy>Julian Greer</cp:lastModifiedBy>
  <cp:revision>11</cp:revision>
  <dcterms:created xsi:type="dcterms:W3CDTF">2020-09-16T17:54:25Z</dcterms:created>
  <dcterms:modified xsi:type="dcterms:W3CDTF">2021-03-20T19:23:49Z</dcterms:modified>
</cp:coreProperties>
</file>