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4" r:id="rId7"/>
    <p:sldId id="265" r:id="rId8"/>
    <p:sldId id="261" r:id="rId9"/>
    <p:sldId id="262" r:id="rId10"/>
    <p:sldId id="263" r:id="rId11"/>
    <p:sldId id="266" r:id="rId12"/>
    <p:sldId id="26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340" y="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6103311-3D11-4737-8A6F-71EB0B8A0AED}" type="datetimeFigureOut">
              <a:rPr lang="en-GB" smtClean="0"/>
              <a:pPr/>
              <a:t>07/03/2021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790084-9ADD-4C6E-B27A-FECAE536F6A3}"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6103311-3D11-4737-8A6F-71EB0B8A0AED}" type="datetimeFigureOut">
              <a:rPr lang="en-GB" smtClean="0"/>
              <a:pPr/>
              <a:t>07/03/2021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790084-9ADD-4C6E-B27A-FECAE536F6A3}"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6103311-3D11-4737-8A6F-71EB0B8A0AED}" type="datetimeFigureOut">
              <a:rPr lang="en-GB" smtClean="0"/>
              <a:pPr/>
              <a:t>07/03/2021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790084-9ADD-4C6E-B27A-FECAE536F6A3}"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6103311-3D11-4737-8A6F-71EB0B8A0AED}" type="datetimeFigureOut">
              <a:rPr lang="en-GB" smtClean="0"/>
              <a:pPr/>
              <a:t>07/03/2021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790084-9ADD-4C6E-B27A-FECAE536F6A3}"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103311-3D11-4737-8A6F-71EB0B8A0AED}" type="datetimeFigureOut">
              <a:rPr lang="en-GB" smtClean="0"/>
              <a:pPr/>
              <a:t>07/03/2021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790084-9ADD-4C6E-B27A-FECAE536F6A3}"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6103311-3D11-4737-8A6F-71EB0B8A0AED}" type="datetimeFigureOut">
              <a:rPr lang="en-GB" smtClean="0"/>
              <a:pPr/>
              <a:t>07/03/2021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790084-9ADD-4C6E-B27A-FECAE536F6A3}"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6103311-3D11-4737-8A6F-71EB0B8A0AED}" type="datetimeFigureOut">
              <a:rPr lang="en-GB" smtClean="0"/>
              <a:pPr/>
              <a:t>07/03/2021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9790084-9ADD-4C6E-B27A-FECAE536F6A3}"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6103311-3D11-4737-8A6F-71EB0B8A0AED}" type="datetimeFigureOut">
              <a:rPr lang="en-GB" smtClean="0"/>
              <a:pPr/>
              <a:t>07/03/2021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9790084-9ADD-4C6E-B27A-FECAE536F6A3}"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103311-3D11-4737-8A6F-71EB0B8A0AED}" type="datetimeFigureOut">
              <a:rPr lang="en-GB" smtClean="0"/>
              <a:pPr/>
              <a:t>07/03/2021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9790084-9ADD-4C6E-B27A-FECAE536F6A3}"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103311-3D11-4737-8A6F-71EB0B8A0AED}" type="datetimeFigureOut">
              <a:rPr lang="en-GB" smtClean="0"/>
              <a:pPr/>
              <a:t>07/03/2021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790084-9ADD-4C6E-B27A-FECAE536F6A3}"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103311-3D11-4737-8A6F-71EB0B8A0AED}" type="datetimeFigureOut">
              <a:rPr lang="en-GB" smtClean="0"/>
              <a:pPr/>
              <a:t>07/03/2021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790084-9ADD-4C6E-B27A-FECAE536F6A3}"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103311-3D11-4737-8A6F-71EB0B8A0AED}" type="datetimeFigureOut">
              <a:rPr lang="en-GB" smtClean="0"/>
              <a:pPr/>
              <a:t>07/03/2021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790084-9ADD-4C6E-B27A-FECAE536F6A3}"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des.harris.ic24.net/scouts/cubs.htm"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429000"/>
            <a:ext cx="7772400" cy="1470025"/>
          </a:xfrm>
        </p:spPr>
        <p:txBody>
          <a:bodyPr/>
          <a:lstStyle/>
          <a:p>
            <a:r>
              <a:rPr lang="en-GB" b="1" dirty="0"/>
              <a:t>Chef Activity Badge</a:t>
            </a:r>
          </a:p>
        </p:txBody>
      </p:sp>
      <p:pic>
        <p:nvPicPr>
          <p:cNvPr id="5" name="Picture 4">
            <a:extLst>
              <a:ext uri="{FF2B5EF4-FFF2-40B4-BE49-F238E27FC236}">
                <a16:creationId xmlns:a16="http://schemas.microsoft.com/office/drawing/2014/main" id="{3EFBF4B1-7041-4C42-9C38-62F56E0D133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238289" y="1268760"/>
            <a:ext cx="2667422" cy="17071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Which food is from which food group?</a:t>
            </a:r>
          </a:p>
        </p:txBody>
      </p:sp>
      <p:pic>
        <p:nvPicPr>
          <p:cNvPr id="1026" name="Picture 2" descr="Jonagold - New York Apple Association"/>
          <p:cNvPicPr>
            <a:picLocks noChangeAspect="1" noChangeArrowheads="1"/>
          </p:cNvPicPr>
          <p:nvPr/>
        </p:nvPicPr>
        <p:blipFill>
          <a:blip r:embed="rId2" cstate="print"/>
          <a:srcRect/>
          <a:stretch>
            <a:fillRect/>
          </a:stretch>
        </p:blipFill>
        <p:spPr bwMode="auto">
          <a:xfrm>
            <a:off x="251520" y="1340769"/>
            <a:ext cx="2195691" cy="1728192"/>
          </a:xfrm>
          <a:prstGeom prst="rect">
            <a:avLst/>
          </a:prstGeom>
          <a:noFill/>
        </p:spPr>
      </p:pic>
      <p:pic>
        <p:nvPicPr>
          <p:cNvPr id="1028" name="Picture 4" descr="Cabbage - Wikipedia"/>
          <p:cNvPicPr>
            <a:picLocks noChangeAspect="1" noChangeArrowheads="1"/>
          </p:cNvPicPr>
          <p:nvPr/>
        </p:nvPicPr>
        <p:blipFill>
          <a:blip r:embed="rId3" cstate="print"/>
          <a:srcRect/>
          <a:stretch>
            <a:fillRect/>
          </a:stretch>
        </p:blipFill>
        <p:spPr bwMode="auto">
          <a:xfrm>
            <a:off x="6156176" y="5237681"/>
            <a:ext cx="2695532" cy="1215654"/>
          </a:xfrm>
          <a:prstGeom prst="rect">
            <a:avLst/>
          </a:prstGeom>
          <a:noFill/>
        </p:spPr>
      </p:pic>
      <p:pic>
        <p:nvPicPr>
          <p:cNvPr id="1030" name="Picture 6" descr="How To Cook Rice on the Stove - Best Way to Make White or Brown Rice"/>
          <p:cNvPicPr>
            <a:picLocks noChangeAspect="1" noChangeArrowheads="1"/>
          </p:cNvPicPr>
          <p:nvPr/>
        </p:nvPicPr>
        <p:blipFill>
          <a:blip r:embed="rId4" cstate="print"/>
          <a:srcRect/>
          <a:stretch>
            <a:fillRect/>
          </a:stretch>
        </p:blipFill>
        <p:spPr bwMode="auto">
          <a:xfrm>
            <a:off x="2123728" y="1412776"/>
            <a:ext cx="2432271" cy="1368152"/>
          </a:xfrm>
          <a:prstGeom prst="rect">
            <a:avLst/>
          </a:prstGeom>
          <a:noFill/>
        </p:spPr>
      </p:pic>
      <p:pic>
        <p:nvPicPr>
          <p:cNvPr id="1032" name="Picture 8" descr="How a Cheese Goes Extinct | The New Yorker"/>
          <p:cNvPicPr>
            <a:picLocks noChangeAspect="1" noChangeArrowheads="1"/>
          </p:cNvPicPr>
          <p:nvPr/>
        </p:nvPicPr>
        <p:blipFill>
          <a:blip r:embed="rId5" cstate="print"/>
          <a:srcRect/>
          <a:stretch>
            <a:fillRect/>
          </a:stretch>
        </p:blipFill>
        <p:spPr bwMode="auto">
          <a:xfrm>
            <a:off x="539553" y="5157192"/>
            <a:ext cx="2176242" cy="1224136"/>
          </a:xfrm>
          <a:prstGeom prst="rect">
            <a:avLst/>
          </a:prstGeom>
          <a:noFill/>
        </p:spPr>
      </p:pic>
      <p:pic>
        <p:nvPicPr>
          <p:cNvPr id="1034" name="Picture 10" descr="Walkers Ready Salted Crisps Case, 48 units x 32.5 g: Amazon.co.uk: Grocery"/>
          <p:cNvPicPr>
            <a:picLocks noChangeAspect="1" noChangeArrowheads="1"/>
          </p:cNvPicPr>
          <p:nvPr/>
        </p:nvPicPr>
        <p:blipFill>
          <a:blip r:embed="rId6" cstate="print"/>
          <a:srcRect/>
          <a:stretch>
            <a:fillRect/>
          </a:stretch>
        </p:blipFill>
        <p:spPr bwMode="auto">
          <a:xfrm>
            <a:off x="3347864" y="3140968"/>
            <a:ext cx="1085737" cy="1512168"/>
          </a:xfrm>
          <a:prstGeom prst="rect">
            <a:avLst/>
          </a:prstGeom>
          <a:noFill/>
        </p:spPr>
      </p:pic>
      <p:pic>
        <p:nvPicPr>
          <p:cNvPr id="1036" name="Picture 12" descr="Eggs might help your heart, not harm it - Harvard Health"/>
          <p:cNvPicPr>
            <a:picLocks noChangeAspect="1" noChangeArrowheads="1"/>
          </p:cNvPicPr>
          <p:nvPr/>
        </p:nvPicPr>
        <p:blipFill>
          <a:blip r:embed="rId7" cstate="print"/>
          <a:srcRect/>
          <a:stretch>
            <a:fillRect/>
          </a:stretch>
        </p:blipFill>
        <p:spPr bwMode="auto">
          <a:xfrm>
            <a:off x="611561" y="3573016"/>
            <a:ext cx="2056680" cy="1047639"/>
          </a:xfrm>
          <a:prstGeom prst="rect">
            <a:avLst/>
          </a:prstGeom>
          <a:noFill/>
        </p:spPr>
      </p:pic>
      <p:pic>
        <p:nvPicPr>
          <p:cNvPr id="1038" name="Picture 14" descr="Heinz Baked Beans 415g | Sainsbury's"/>
          <p:cNvPicPr>
            <a:picLocks noChangeAspect="1" noChangeArrowheads="1"/>
          </p:cNvPicPr>
          <p:nvPr/>
        </p:nvPicPr>
        <p:blipFill>
          <a:blip r:embed="rId8" cstate="print"/>
          <a:srcRect/>
          <a:stretch>
            <a:fillRect/>
          </a:stretch>
        </p:blipFill>
        <p:spPr bwMode="auto">
          <a:xfrm>
            <a:off x="7164288" y="1412776"/>
            <a:ext cx="1656183" cy="1656184"/>
          </a:xfrm>
          <a:prstGeom prst="rect">
            <a:avLst/>
          </a:prstGeom>
          <a:noFill/>
        </p:spPr>
      </p:pic>
      <p:pic>
        <p:nvPicPr>
          <p:cNvPr id="1040" name="Picture 16" descr="Milk carton - Cool Milk"/>
          <p:cNvPicPr>
            <a:picLocks noChangeAspect="1" noChangeArrowheads="1"/>
          </p:cNvPicPr>
          <p:nvPr/>
        </p:nvPicPr>
        <p:blipFill>
          <a:blip r:embed="rId9" cstate="print"/>
          <a:srcRect/>
          <a:stretch>
            <a:fillRect/>
          </a:stretch>
        </p:blipFill>
        <p:spPr bwMode="auto">
          <a:xfrm>
            <a:off x="5508104" y="1412776"/>
            <a:ext cx="1196441" cy="1728192"/>
          </a:xfrm>
          <a:prstGeom prst="rect">
            <a:avLst/>
          </a:prstGeom>
          <a:noFill/>
        </p:spPr>
      </p:pic>
      <p:sp>
        <p:nvSpPr>
          <p:cNvPr id="1042" name="AutoShape 18" descr="Korean style Roasted Chicken (Tongdak-gui: 통닭구이) recipe - Maangchi.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44" name="AutoShape 20" descr="Korean style Roasted Chicken (Tongdak-gui: 통닭구이) recipe - Maangchi.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046" name="Picture 22" descr="Slow-Cooker Rotisserie-Style Chicken Recipe - BettyCrocker.com"/>
          <p:cNvPicPr>
            <a:picLocks noChangeAspect="1" noChangeArrowheads="1"/>
          </p:cNvPicPr>
          <p:nvPr/>
        </p:nvPicPr>
        <p:blipFill>
          <a:blip r:embed="rId10" cstate="print"/>
          <a:srcRect/>
          <a:stretch>
            <a:fillRect/>
          </a:stretch>
        </p:blipFill>
        <p:spPr bwMode="auto">
          <a:xfrm>
            <a:off x="3419872" y="5085184"/>
            <a:ext cx="2176242" cy="1224136"/>
          </a:xfrm>
          <a:prstGeom prst="rect">
            <a:avLst/>
          </a:prstGeom>
          <a:noFill/>
        </p:spPr>
      </p:pic>
      <p:pic>
        <p:nvPicPr>
          <p:cNvPr id="1048" name="Picture 24" descr="Sliced bread - Wikipedia"/>
          <p:cNvPicPr>
            <a:picLocks noChangeAspect="1" noChangeArrowheads="1"/>
          </p:cNvPicPr>
          <p:nvPr/>
        </p:nvPicPr>
        <p:blipFill>
          <a:blip r:embed="rId11" cstate="print"/>
          <a:srcRect/>
          <a:stretch>
            <a:fillRect/>
          </a:stretch>
        </p:blipFill>
        <p:spPr bwMode="auto">
          <a:xfrm>
            <a:off x="4932040" y="3429000"/>
            <a:ext cx="1836204" cy="1224136"/>
          </a:xfrm>
          <a:prstGeom prst="rect">
            <a:avLst/>
          </a:prstGeom>
          <a:noFill/>
        </p:spPr>
      </p:pic>
      <p:pic>
        <p:nvPicPr>
          <p:cNvPr id="1050" name="Picture 26" descr="This Personalised Sweet Hamper Is Perfect For Father's Day"/>
          <p:cNvPicPr>
            <a:picLocks noChangeAspect="1" noChangeArrowheads="1"/>
          </p:cNvPicPr>
          <p:nvPr/>
        </p:nvPicPr>
        <p:blipFill>
          <a:blip r:embed="rId12" cstate="print"/>
          <a:srcRect/>
          <a:stretch>
            <a:fillRect/>
          </a:stretch>
        </p:blipFill>
        <p:spPr bwMode="auto">
          <a:xfrm>
            <a:off x="7452320" y="3573016"/>
            <a:ext cx="1218893" cy="1224136"/>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Answers on the next slides…..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6408" t="14360" r="23393" b="5721"/>
          <a:stretch>
            <a:fillRect/>
          </a:stretch>
        </p:blipFill>
        <p:spPr bwMode="auto">
          <a:xfrm>
            <a:off x="726383" y="692696"/>
            <a:ext cx="7691233" cy="5472608"/>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0026"/>
          </a:xfrm>
        </p:spPr>
        <p:txBody>
          <a:bodyPr>
            <a:normAutofit fontScale="90000"/>
          </a:bodyPr>
          <a:lstStyle/>
          <a:p>
            <a:endParaRPr lang="en-GB" dirty="0"/>
          </a:p>
        </p:txBody>
      </p:sp>
      <p:pic>
        <p:nvPicPr>
          <p:cNvPr id="2050" name="Picture 2"/>
          <p:cNvPicPr>
            <a:picLocks noChangeAspect="1" noChangeArrowheads="1"/>
          </p:cNvPicPr>
          <p:nvPr/>
        </p:nvPicPr>
        <p:blipFill>
          <a:blip r:embed="rId2" cstate="print"/>
          <a:srcRect l="5058" t="20840" r="57143" b="4641"/>
          <a:stretch>
            <a:fillRect/>
          </a:stretch>
        </p:blipFill>
        <p:spPr bwMode="auto">
          <a:xfrm>
            <a:off x="539552" y="597543"/>
            <a:ext cx="4752528" cy="5855793"/>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8229600" cy="1143000"/>
          </a:xfrm>
        </p:spPr>
        <p:txBody>
          <a:bodyPr/>
          <a:lstStyle/>
          <a:p>
            <a:r>
              <a:rPr lang="en-GB" b="1" dirty="0"/>
              <a:t>Safety and Hygiene in the Kitchen</a:t>
            </a:r>
          </a:p>
        </p:txBody>
      </p:sp>
      <p:sp>
        <p:nvSpPr>
          <p:cNvPr id="3" name="Content Placeholder 2"/>
          <p:cNvSpPr>
            <a:spLocks noGrp="1"/>
          </p:cNvSpPr>
          <p:nvPr>
            <p:ph idx="1"/>
          </p:nvPr>
        </p:nvSpPr>
        <p:spPr>
          <a:xfrm>
            <a:off x="1187624" y="2492896"/>
            <a:ext cx="6912768" cy="1872208"/>
          </a:xfrm>
        </p:spPr>
        <p:txBody>
          <a:bodyPr>
            <a:normAutofit/>
          </a:bodyPr>
          <a:lstStyle/>
          <a:p>
            <a:pPr algn="ctr">
              <a:buNone/>
            </a:pPr>
            <a:r>
              <a:rPr lang="en-GB" sz="4800" b="1" dirty="0"/>
              <a:t>Can you name any rules of safety and hygiene?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What are the hazards in this kitchen?</a:t>
            </a:r>
          </a:p>
        </p:txBody>
      </p:sp>
      <p:pic>
        <p:nvPicPr>
          <p:cNvPr id="6145" name="Picture 1"/>
          <p:cNvPicPr>
            <a:picLocks noChangeAspect="1" noChangeArrowheads="1"/>
          </p:cNvPicPr>
          <p:nvPr/>
        </p:nvPicPr>
        <p:blipFill>
          <a:blip r:embed="rId2" cstate="print"/>
          <a:srcRect l="6408" t="17180" r="24743" b="6995"/>
          <a:stretch>
            <a:fillRect/>
          </a:stretch>
        </p:blipFill>
        <p:spPr bwMode="auto">
          <a:xfrm>
            <a:off x="683568" y="1340768"/>
            <a:ext cx="7344816" cy="4824536"/>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Spot the difference and the problems in the fridge on the right</a:t>
            </a:r>
          </a:p>
        </p:txBody>
      </p:sp>
      <p:pic>
        <p:nvPicPr>
          <p:cNvPr id="5121" name="Picture 1"/>
          <p:cNvPicPr>
            <a:picLocks noChangeAspect="1" noChangeArrowheads="1"/>
          </p:cNvPicPr>
          <p:nvPr/>
        </p:nvPicPr>
        <p:blipFill>
          <a:blip r:embed="rId2" cstate="print"/>
          <a:srcRect l="6408" t="17180" r="24743" b="8126"/>
          <a:stretch>
            <a:fillRect/>
          </a:stretch>
        </p:blipFill>
        <p:spPr bwMode="auto">
          <a:xfrm>
            <a:off x="611560" y="1484784"/>
            <a:ext cx="8123812" cy="5256584"/>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Safety in the Kitchen</a:t>
            </a:r>
          </a:p>
        </p:txBody>
      </p:sp>
      <p:sp>
        <p:nvSpPr>
          <p:cNvPr id="3" name="Content Placeholder 2"/>
          <p:cNvSpPr>
            <a:spLocks noGrp="1"/>
          </p:cNvSpPr>
          <p:nvPr>
            <p:ph idx="1"/>
          </p:nvPr>
        </p:nvSpPr>
        <p:spPr/>
        <p:txBody>
          <a:bodyPr>
            <a:normAutofit fontScale="92500" lnSpcReduction="10000"/>
          </a:bodyPr>
          <a:lstStyle/>
          <a:p>
            <a:r>
              <a:rPr lang="en-GB" sz="2400" dirty="0"/>
              <a:t>Always store food in the correct places. For example raw meat and fish should be covered and stored on the bottom shelf to avoid raw juices dripping on the food.</a:t>
            </a:r>
          </a:p>
          <a:p>
            <a:r>
              <a:rPr lang="en-GB" sz="2400" dirty="0"/>
              <a:t>Always wash hands thoroughly with warm soapy water, rinse and dry well before preparing food. It is very important to wash your hands especially after handling raw meat.</a:t>
            </a:r>
          </a:p>
          <a:p>
            <a:r>
              <a:rPr lang="en-GB" sz="2400" dirty="0"/>
              <a:t>Surfaces should be thoroughly cleaned.</a:t>
            </a:r>
          </a:p>
          <a:p>
            <a:r>
              <a:rPr lang="en-GB" sz="2400" dirty="0"/>
              <a:t>Always check use by dates before using food. If it is past it’s date do not use it as it may be unsafe to eat.</a:t>
            </a:r>
          </a:p>
          <a:p>
            <a:r>
              <a:rPr lang="en-GB" sz="2400" dirty="0"/>
              <a:t>Always use a chopping board, and always wash the board when switching between raw meats and ready-to-eat foods. </a:t>
            </a:r>
          </a:p>
          <a:p>
            <a:r>
              <a:rPr lang="en-GB" sz="2400" dirty="0"/>
              <a:t>Always cook food until it is steaming hot in the middle to kill all bacteria.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5242594"/>
          </a:xfrm>
        </p:spPr>
        <p:txBody>
          <a:bodyPr>
            <a:normAutofit/>
          </a:bodyPr>
          <a:lstStyle/>
          <a:p>
            <a:r>
              <a:rPr lang="en-GB" sz="5400" dirty="0"/>
              <a:t>What are the different ways of cooking?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Different Ways of Cooking</a:t>
            </a:r>
          </a:p>
        </p:txBody>
      </p:sp>
      <p:sp>
        <p:nvSpPr>
          <p:cNvPr id="3" name="Content Placeholder 2"/>
          <p:cNvSpPr>
            <a:spLocks noGrp="1"/>
          </p:cNvSpPr>
          <p:nvPr>
            <p:ph idx="1"/>
          </p:nvPr>
        </p:nvSpPr>
        <p:spPr/>
        <p:txBody>
          <a:bodyPr>
            <a:normAutofit fontScale="77500" lnSpcReduction="20000"/>
          </a:bodyPr>
          <a:lstStyle/>
          <a:p>
            <a:r>
              <a:rPr lang="en-GB" sz="2400" dirty="0"/>
              <a:t>Boiling - You can cook food in water and bring it to the boil or start to cook once your water has boiled. However, if you cook food in water, you have to keep an eye on the clock because if you cook it too long it will lose flavour, texture, vitamins and minerals</a:t>
            </a:r>
          </a:p>
          <a:p>
            <a:r>
              <a:rPr lang="en-GB" sz="2400" dirty="0"/>
              <a:t>Microwaving – This is very popular for cooking and reheating a variety of foods and ready meals. </a:t>
            </a:r>
          </a:p>
          <a:p>
            <a:r>
              <a:rPr lang="en-GB" sz="2400" dirty="0"/>
              <a:t>Baking – This is cooking food with a dry heat in the oven. This is mainly for baking cakes and bread.</a:t>
            </a:r>
          </a:p>
          <a:p>
            <a:r>
              <a:rPr lang="en-GB" sz="2400" dirty="0"/>
              <a:t>Grilling – This can be done on a grill or over a barbecue. Unlike frying, grilling meats is done without oil. However eating grilled foods is not very good for our health.</a:t>
            </a:r>
          </a:p>
          <a:p>
            <a:r>
              <a:rPr lang="en-GB" sz="2400" dirty="0"/>
              <a:t>Steaming – Steaming is the best way to make sure your food keeps its flavour, vitamins and other nutrients. This is great for green vegetables, fresh fish or chicken.</a:t>
            </a:r>
          </a:p>
          <a:p>
            <a:r>
              <a:rPr lang="en-GB" sz="2400" dirty="0"/>
              <a:t>Roasting – Roasting keeps the nutrients in and is ideal for good quality meat joints and fish. If you roast meats too fast or too long it will make your food dry and chewy.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628800"/>
            <a:ext cx="8435280" cy="3082354"/>
          </a:xfrm>
        </p:spPr>
        <p:txBody>
          <a:bodyPr>
            <a:normAutofit/>
          </a:bodyPr>
          <a:lstStyle/>
          <a:p>
            <a:r>
              <a:rPr lang="en-GB" sz="6600" dirty="0"/>
              <a:t>What are the major food groups?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Food Groups</a:t>
            </a:r>
          </a:p>
        </p:txBody>
      </p:sp>
      <p:sp>
        <p:nvSpPr>
          <p:cNvPr id="3" name="Content Placeholder 2"/>
          <p:cNvSpPr>
            <a:spLocks noGrp="1"/>
          </p:cNvSpPr>
          <p:nvPr>
            <p:ph idx="1"/>
          </p:nvPr>
        </p:nvSpPr>
        <p:spPr/>
        <p:txBody>
          <a:bodyPr>
            <a:normAutofit fontScale="92500"/>
          </a:bodyPr>
          <a:lstStyle/>
          <a:p>
            <a:r>
              <a:rPr lang="en-GB" sz="2400" dirty="0"/>
              <a:t>Fruit and Vegetables - These are full of vitamins and minerals that help protect the body from illness. Examples are apples, bananas, peas, carrots and broccoli.</a:t>
            </a:r>
          </a:p>
          <a:p>
            <a:r>
              <a:rPr lang="en-GB" sz="2400" dirty="0"/>
              <a:t>Carbohydrates - They help fuel the body by giving us energy. Examples are potatoes, pasta, rice and bread.</a:t>
            </a:r>
          </a:p>
          <a:p>
            <a:r>
              <a:rPr lang="en-GB" sz="2400" dirty="0"/>
              <a:t>Dairy foods – These foods contain calcium and calcium strengthens our bones and teeth. Examples are milk, cheese yoghurt and butter.</a:t>
            </a:r>
          </a:p>
          <a:p>
            <a:r>
              <a:rPr lang="en-GB" sz="2400" dirty="0"/>
              <a:t>Protein – Protein helps build and repair cells and muscles. Examples are chicken, beans, meat, fish and eggs.</a:t>
            </a:r>
          </a:p>
          <a:p>
            <a:r>
              <a:rPr lang="en-GB" sz="2400" dirty="0"/>
              <a:t>Fats – Fats give the body energy for growth. However, we should not eat too much or it can be unhealthy. Examples are cake, chips chocolate and crisps.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1119</TotalTime>
  <Words>550</Words>
  <Application>Microsoft Office PowerPoint</Application>
  <PresentationFormat>On-screen Show (4:3)</PresentationFormat>
  <Paragraphs>29</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Chef Activity Badge</vt:lpstr>
      <vt:lpstr>Safety and Hygiene in the Kitchen</vt:lpstr>
      <vt:lpstr>What are the hazards in this kitchen?</vt:lpstr>
      <vt:lpstr>Spot the difference and the problems in the fridge on the right</vt:lpstr>
      <vt:lpstr>Safety in the Kitchen</vt:lpstr>
      <vt:lpstr>What are the different ways of cooking?</vt:lpstr>
      <vt:lpstr>The Different Ways of Cooking</vt:lpstr>
      <vt:lpstr>What are the major food groups?</vt:lpstr>
      <vt:lpstr>The Food Groups</vt:lpstr>
      <vt:lpstr>Which food is from which food group?</vt:lpstr>
      <vt:lpstr>Answers on the next slides…..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Chef Activity Badge</dc:title>
  <dc:creator>User</dc:creator>
  <cp:lastModifiedBy>Julian Greer</cp:lastModifiedBy>
  <cp:revision>8</cp:revision>
  <dcterms:created xsi:type="dcterms:W3CDTF">2021-03-04T19:16:22Z</dcterms:created>
  <dcterms:modified xsi:type="dcterms:W3CDTF">2021-03-07T16:44:36Z</dcterms:modified>
</cp:coreProperties>
</file>