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70"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179192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178282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426691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45092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35095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112404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60843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383234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25955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88813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9CB76-8183-47F8-881D-973B566BB31E}" type="datetimeFigureOut">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55AB3-9DD1-4144-8F03-C891FA00047E}" type="slidenum">
              <a:rPr lang="en-GB" smtClean="0"/>
              <a:t>‹#›</a:t>
            </a:fld>
            <a:endParaRPr lang="en-GB" dirty="0"/>
          </a:p>
        </p:txBody>
      </p:sp>
    </p:spTree>
    <p:extLst>
      <p:ext uri="{BB962C8B-B14F-4D97-AF65-F5344CB8AC3E}">
        <p14:creationId xmlns:p14="http://schemas.microsoft.com/office/powerpoint/2010/main" val="76639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9CB76-8183-47F8-881D-973B566BB31E}" type="datetimeFigureOut">
              <a:rPr lang="en-GB" smtClean="0"/>
              <a:t>23/03/2021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5AB3-9DD1-4144-8F03-C891FA00047E}" type="slidenum">
              <a:rPr lang="en-GB" smtClean="0"/>
              <a:t>‹#›</a:t>
            </a:fld>
            <a:endParaRPr lang="en-GB" dirty="0"/>
          </a:p>
        </p:txBody>
      </p:sp>
    </p:spTree>
    <p:extLst>
      <p:ext uri="{BB962C8B-B14F-4D97-AF65-F5344CB8AC3E}">
        <p14:creationId xmlns:p14="http://schemas.microsoft.com/office/powerpoint/2010/main" val="97657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lickr.com/photos/zzazazz/3356930932"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control" Target="../activeX/activeX12.xml"/><Relationship Id="rId2" Type="http://schemas.openxmlformats.org/officeDocument/2006/relationships/control" Target="../activeX/activeX11.xml"/><Relationship Id="rId1" Type="http://schemas.openxmlformats.org/officeDocument/2006/relationships/control" Target="../activeX/activeX10.xml"/><Relationship Id="rId5" Type="http://schemas.openxmlformats.org/officeDocument/2006/relationships/image" Target="../media/image13.wmf"/><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15.xml"/><Relationship Id="rId2" Type="http://schemas.openxmlformats.org/officeDocument/2006/relationships/control" Target="../activeX/activeX14.xml"/><Relationship Id="rId1" Type="http://schemas.openxmlformats.org/officeDocument/2006/relationships/control" Target="../activeX/activeX13.xml"/><Relationship Id="rId5" Type="http://schemas.openxmlformats.org/officeDocument/2006/relationships/image" Target="../media/image13.w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control" Target="../activeX/activeX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8.xml"/><Relationship Id="rId1" Type="http://schemas.openxmlformats.org/officeDocument/2006/relationships/control" Target="../activeX/activeX1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0.xml"/><Relationship Id="rId1" Type="http://schemas.openxmlformats.org/officeDocument/2006/relationships/control" Target="../activeX/activeX19.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utoexpress.co.uk/car-news/first-cars/91515/the-highway-code-what-is-it-and-how-do-i-learn-i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autoexpress.co.uk/car-news/first-cars/91519/hazard-perception-test-tips-all-you-need-to-know-to-pas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3.wmf"/><Relationship Id="rId5" Type="http://schemas.openxmlformats.org/officeDocument/2006/relationships/slideLayout" Target="../slideLayouts/slideLayout1.xml"/><Relationship Id="rId4" Type="http://schemas.openxmlformats.org/officeDocument/2006/relationships/control" Target="../activeX/activeX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control" Target="../activeX/activeX5.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ntrol" Target="../activeX/activeX9.xml"/><Relationship Id="rId2" Type="http://schemas.openxmlformats.org/officeDocument/2006/relationships/control" Target="../activeX/activeX8.xml"/><Relationship Id="rId1" Type="http://schemas.openxmlformats.org/officeDocument/2006/relationships/control" Target="../activeX/activeX7.xml"/><Relationship Id="rId5" Type="http://schemas.openxmlformats.org/officeDocument/2006/relationships/image" Target="../media/image13.wm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4354C-D4CA-42AA-BA9F-2385BAB3D508}"/>
              </a:ext>
            </a:extLst>
          </p:cNvPr>
          <p:cNvSpPr>
            <a:spLocks noGrp="1"/>
          </p:cNvSpPr>
          <p:nvPr>
            <p:ph type="title"/>
          </p:nvPr>
        </p:nvSpPr>
        <p:spPr>
          <a:xfrm>
            <a:off x="838200" y="365125"/>
            <a:ext cx="10515600" cy="1187450"/>
          </a:xfrm>
        </p:spPr>
        <p:txBody>
          <a:bodyPr/>
          <a:lstStyle/>
          <a:p>
            <a:r>
              <a:rPr lang="en-GB" dirty="0"/>
              <a:t>           </a:t>
            </a:r>
            <a:r>
              <a:rPr lang="en-GB" sz="6600" b="1" dirty="0">
                <a:latin typeface="Arial" panose="020B0604020202020204" pitchFamily="34" charset="0"/>
                <a:cs typeface="Arial" panose="020B0604020202020204" pitchFamily="34" charset="0"/>
              </a:rPr>
              <a:t>Road Safely Badge</a:t>
            </a:r>
          </a:p>
        </p:txBody>
      </p:sp>
      <p:pic>
        <p:nvPicPr>
          <p:cNvPr id="6" name="Picture 5">
            <a:extLst>
              <a:ext uri="{FF2B5EF4-FFF2-40B4-BE49-F238E27FC236}">
                <a16:creationId xmlns:a16="http://schemas.microsoft.com/office/drawing/2014/main" id="{C5900657-306D-4354-86C3-8FDBB9774B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6350" y="1466850"/>
            <a:ext cx="9220199" cy="5095875"/>
          </a:xfrm>
          <a:prstGeom prst="rect">
            <a:avLst/>
          </a:prstGeom>
        </p:spPr>
      </p:pic>
      <p:sp>
        <p:nvSpPr>
          <p:cNvPr id="7" name="TextBox 6">
            <a:extLst>
              <a:ext uri="{FF2B5EF4-FFF2-40B4-BE49-F238E27FC236}">
                <a16:creationId xmlns:a16="http://schemas.microsoft.com/office/drawing/2014/main" id="{69C81360-FC2F-412C-894B-CE50ADBC4449}"/>
              </a:ext>
            </a:extLst>
          </p:cNvPr>
          <p:cNvSpPr txBox="1"/>
          <p:nvPr/>
        </p:nvSpPr>
        <p:spPr>
          <a:xfrm>
            <a:off x="5381624" y="4143375"/>
            <a:ext cx="5114925" cy="230832"/>
          </a:xfrm>
          <a:prstGeom prst="rect">
            <a:avLst/>
          </a:prstGeom>
          <a:noFill/>
        </p:spPr>
        <p:txBody>
          <a:bodyPr wrap="square" rtlCol="0">
            <a:spAutoFit/>
          </a:bodyPr>
          <a:lstStyle/>
          <a:p>
            <a:r>
              <a:rPr lang="en-GB" sz="900" dirty="0">
                <a:hlinkClick r:id="rId3" tooltip="http://flickr.com/photos/zzazazz/3356930932"/>
              </a:rPr>
              <a:t>This Photo</a:t>
            </a:r>
            <a:r>
              <a:rPr lang="en-GB" sz="900" dirty="0"/>
              <a:t> by Unknown Author is licensed under </a:t>
            </a:r>
            <a:r>
              <a:rPr lang="en-GB" sz="900" dirty="0">
                <a:hlinkClick r:id="rId4" tooltip="https://creativecommons.org/licenses/by-nc/3.0/"/>
              </a:rPr>
              <a:t>CC BY-NC</a:t>
            </a:r>
            <a:endParaRPr lang="en-GB" sz="900" dirty="0"/>
          </a:p>
        </p:txBody>
      </p:sp>
    </p:spTree>
    <p:extLst>
      <p:ext uri="{BB962C8B-B14F-4D97-AF65-F5344CB8AC3E}">
        <p14:creationId xmlns:p14="http://schemas.microsoft.com/office/powerpoint/2010/main" val="405894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0AF18-9370-49C3-A742-D0F51AF8059F}"/>
              </a:ext>
            </a:extLst>
          </p:cNvPr>
          <p:cNvSpPr>
            <a:spLocks noGrp="1"/>
          </p:cNvSpPr>
          <p:nvPr>
            <p:ph idx="1"/>
          </p:nvPr>
        </p:nvSpPr>
        <p:spPr>
          <a:xfrm>
            <a:off x="612559" y="3142695"/>
            <a:ext cx="10963923" cy="3034268"/>
          </a:xfrm>
        </p:spPr>
        <p:txBody>
          <a:bodyPr/>
          <a:lstStyle/>
          <a:p>
            <a:pPr marL="0" lvl="0" indent="0" algn="ctr" eaLnBrk="0" fontAlgn="base" hangingPunct="0">
              <a:lnSpc>
                <a:spcPct val="100000"/>
              </a:lnSpc>
              <a:spcBef>
                <a:spcPct val="0"/>
              </a:spcBef>
              <a:spcAft>
                <a:spcPct val="0"/>
              </a:spcAft>
              <a:buNone/>
            </a:pPr>
            <a:r>
              <a:rPr lang="en-US" altLang="en-US" sz="4000" dirty="0">
                <a:latin typeface="Arial" panose="020B0604020202020204" pitchFamily="34" charset="0"/>
                <a:cs typeface="Arial" panose="020B0604020202020204" pitchFamily="34" charset="0"/>
              </a:rPr>
              <a:t>A/ Put your hand out and stop it</a:t>
            </a:r>
          </a:p>
          <a:p>
            <a:pPr marL="0" lvl="0" indent="0" algn="ctr" eaLnBrk="0" fontAlgn="base" hangingPunct="0">
              <a:lnSpc>
                <a:spcPct val="100000"/>
              </a:lnSpc>
              <a:spcBef>
                <a:spcPct val="0"/>
              </a:spcBef>
              <a:spcAft>
                <a:spcPct val="0"/>
              </a:spcAft>
              <a:buNone/>
            </a:pPr>
            <a:r>
              <a:rPr lang="en-US" altLang="en-US" sz="4000" dirty="0">
                <a:latin typeface="Arial" panose="020B0604020202020204" pitchFamily="34" charset="0"/>
                <a:cs typeface="Arial" panose="020B0604020202020204" pitchFamily="34" charset="0"/>
              </a:rPr>
              <a:t>B/ Start crossing the road and the cars will stop</a:t>
            </a:r>
          </a:p>
          <a:p>
            <a:pPr marL="0" lvl="0" indent="0" algn="ctr" eaLnBrk="0" fontAlgn="base" hangingPunct="0">
              <a:lnSpc>
                <a:spcPct val="100000"/>
              </a:lnSpc>
              <a:spcBef>
                <a:spcPct val="0"/>
              </a:spcBef>
              <a:spcAft>
                <a:spcPct val="0"/>
              </a:spcAft>
              <a:buNone/>
            </a:pPr>
            <a:r>
              <a:rPr lang="en-US" altLang="en-US" sz="4000" dirty="0">
                <a:latin typeface="Arial" panose="020B0604020202020204" pitchFamily="34" charset="0"/>
                <a:cs typeface="Arial" panose="020B0604020202020204" pitchFamily="34" charset="0"/>
              </a:rPr>
              <a:t>C/ Stand in the middle of the road for it stop</a:t>
            </a:r>
          </a:p>
          <a:p>
            <a:pPr marL="0" lvl="0" indent="0" algn="ctr" eaLnBrk="0" fontAlgn="base" hangingPunct="0">
              <a:lnSpc>
                <a:spcPct val="100000"/>
              </a:lnSpc>
              <a:spcBef>
                <a:spcPct val="0"/>
              </a:spcBef>
              <a:spcAft>
                <a:spcPct val="0"/>
              </a:spcAft>
              <a:buNone/>
            </a:pPr>
            <a:r>
              <a:rPr lang="en-US" altLang="en-US" sz="4000" dirty="0">
                <a:latin typeface="Arial" panose="020B0604020202020204" pitchFamily="34" charset="0"/>
                <a:cs typeface="Arial" panose="020B0604020202020204" pitchFamily="34" charset="0"/>
              </a:rPr>
              <a:t>D/ Let it pass</a:t>
            </a:r>
          </a:p>
          <a:p>
            <a:endParaRPr lang="en-GB" dirty="0"/>
          </a:p>
        </p:txBody>
      </p:sp>
      <p:sp>
        <p:nvSpPr>
          <p:cNvPr id="4" name="Rectangle 1">
            <a:extLst>
              <a:ext uri="{FF2B5EF4-FFF2-40B4-BE49-F238E27FC236}">
                <a16:creationId xmlns:a16="http://schemas.microsoft.com/office/drawing/2014/main" id="{7E1F4637-FDE2-4BAE-95AE-AD62937DCCA8}"/>
              </a:ext>
            </a:extLst>
          </p:cNvPr>
          <p:cNvSpPr>
            <a:spLocks noGrp="1" noChangeArrowheads="1"/>
          </p:cNvSpPr>
          <p:nvPr>
            <p:ph type="title"/>
          </p:nvPr>
        </p:nvSpPr>
        <p:spPr bwMode="auto">
          <a:xfrm>
            <a:off x="1770356" y="272252"/>
            <a:ext cx="9148984" cy="1708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Roboto"/>
              </a:rPr>
              <a:t>If traffic is coming </a:t>
            </a:r>
            <a:br>
              <a:rPr kumimoji="0" lang="en-US" altLang="en-US" sz="4000" b="1" i="0" u="none" strike="noStrike" cap="none" normalizeH="0" baseline="0" dirty="0">
                <a:ln>
                  <a:noFill/>
                </a:ln>
                <a:effectLst/>
                <a:latin typeface="Roboto"/>
              </a:rPr>
            </a:br>
            <a:r>
              <a:rPr kumimoji="0" lang="en-US" altLang="en-US" sz="4000" b="1" i="0" u="none" strike="noStrike" cap="none" normalizeH="0" baseline="0" dirty="0">
                <a:ln>
                  <a:noFill/>
                </a:ln>
                <a:effectLst/>
                <a:latin typeface="Roboto"/>
              </a:rPr>
              <a:t>what should you do?</a:t>
            </a:r>
            <a:endParaRPr kumimoji="0" lang="en-US" altLang="en-US" sz="40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444444"/>
                </a:solidFill>
                <a:effectLst/>
                <a:latin typeface="Robot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3852701-09DD-427C-8AEF-0E26256DC126}"/>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6" name="HTMLOption1">
                  <a:extLst>
                    <a:ext uri="{FF2B5EF4-FFF2-40B4-BE49-F238E27FC236}">
                      <a16:creationId xmlns:a16="http://schemas.microsoft.com/office/drawing/2014/main" id="{608308E8-59F8-4EF7-9747-F0FB789CE19E}"/>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7" name="HTMLOption2">
                  <a:extLst>
                    <a:ext uri="{FF2B5EF4-FFF2-40B4-BE49-F238E27FC236}">
                      <a16:creationId xmlns:a16="http://schemas.microsoft.com/office/drawing/2014/main" id="{31F807C3-2855-4A9F-B9C2-3F14730CD2E8}"/>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3" imgW="209520" imgH="266760"/>
        </mc:Choice>
        <mc:Fallback>
          <p:control name="HTMLOption3" r:id="rId3" imgW="209520" imgH="266760">
            <p:pic>
              <p:nvPicPr>
                <p:cNvPr id="8" name="HTMLOption3">
                  <a:extLst>
                    <a:ext uri="{FF2B5EF4-FFF2-40B4-BE49-F238E27FC236}">
                      <a16:creationId xmlns:a16="http://schemas.microsoft.com/office/drawing/2014/main" id="{0FC3199C-44BA-47BA-B506-0D1AA495E036}"/>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9643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B930A-9A1D-4ED7-9BD0-4B33A35047C4}"/>
              </a:ext>
            </a:extLst>
          </p:cNvPr>
          <p:cNvSpPr>
            <a:spLocks noGrp="1"/>
          </p:cNvSpPr>
          <p:nvPr>
            <p:ph idx="1"/>
          </p:nvPr>
        </p:nvSpPr>
        <p:spPr>
          <a:xfrm>
            <a:off x="838200" y="3142695"/>
            <a:ext cx="10515600" cy="3034268"/>
          </a:xfrm>
        </p:spPr>
        <p:txBody>
          <a:bodyPr/>
          <a:lstStyle/>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A/ Sing</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B/ Dance</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C/ Listen</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D/ Think</a:t>
            </a:r>
            <a:endParaRPr lang="en-US" altLang="en-US" sz="4000" dirty="0">
              <a:latin typeface="Arial" panose="020B0604020202020204" pitchFamily="34" charset="0"/>
            </a:endParaRPr>
          </a:p>
          <a:p>
            <a:endParaRPr lang="en-GB" dirty="0"/>
          </a:p>
        </p:txBody>
      </p:sp>
      <p:sp>
        <p:nvSpPr>
          <p:cNvPr id="4" name="Rectangle 1">
            <a:extLst>
              <a:ext uri="{FF2B5EF4-FFF2-40B4-BE49-F238E27FC236}">
                <a16:creationId xmlns:a16="http://schemas.microsoft.com/office/drawing/2014/main" id="{376E9520-AB76-42EC-9C7A-F7BC87425C74}"/>
              </a:ext>
            </a:extLst>
          </p:cNvPr>
          <p:cNvSpPr>
            <a:spLocks noGrp="1" noChangeArrowheads="1"/>
          </p:cNvSpPr>
          <p:nvPr>
            <p:ph type="title"/>
          </p:nvPr>
        </p:nvSpPr>
        <p:spPr bwMode="auto">
          <a:xfrm>
            <a:off x="1828800" y="663949"/>
            <a:ext cx="9268026"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4000" b="1" i="0" u="none" strike="noStrike" cap="none" normalizeH="0" baseline="0" dirty="0">
                <a:ln>
                  <a:noFill/>
                </a:ln>
                <a:solidFill>
                  <a:srgbClr val="4D4D4D"/>
                </a:solidFill>
                <a:effectLst/>
                <a:latin typeface="Roboto"/>
              </a:rPr>
            </a:br>
            <a:r>
              <a:rPr kumimoji="0" lang="en-US" altLang="en-US" sz="4000" b="1" i="0" u="none" strike="noStrike" cap="none" normalizeH="0" baseline="0" dirty="0">
                <a:ln>
                  <a:noFill/>
                </a:ln>
                <a:solidFill>
                  <a:srgbClr val="4D4D4D"/>
                </a:solidFill>
                <a:effectLst/>
                <a:latin typeface="Roboto"/>
              </a:rPr>
              <a:t>What else should you do</a:t>
            </a:r>
            <a:br>
              <a:rPr kumimoji="0" lang="en-US" altLang="en-US" sz="4000" b="1" i="0" u="none" strike="noStrike" cap="none" normalizeH="0" baseline="0" dirty="0">
                <a:ln>
                  <a:noFill/>
                </a:ln>
                <a:solidFill>
                  <a:srgbClr val="4D4D4D"/>
                </a:solidFill>
                <a:effectLst/>
                <a:latin typeface="Roboto"/>
              </a:rPr>
            </a:br>
            <a:r>
              <a:rPr kumimoji="0" lang="en-US" altLang="en-US" sz="4000" b="1" i="0" u="none" strike="noStrike" cap="none" normalizeH="0" baseline="0" dirty="0">
                <a:ln>
                  <a:noFill/>
                </a:ln>
                <a:solidFill>
                  <a:srgbClr val="4D4D4D"/>
                </a:solidFill>
                <a:effectLst/>
                <a:latin typeface="Roboto"/>
              </a:rPr>
              <a:t> if you can't see traffic?</a:t>
            </a:r>
            <a:endParaRPr kumimoji="0" lang="en-US" altLang="en-US" sz="4000" b="0" i="0" u="none" strike="noStrike" cap="none" normalizeH="0" baseline="0" dirty="0">
              <a:ln>
                <a:noFill/>
              </a:ln>
              <a:solidFill>
                <a:srgbClr val="444444"/>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id="{06207505-8B58-44D7-A93E-1E369215376B}"/>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6" name="HTMLOption1">
                  <a:extLst>
                    <a:ext uri="{FF2B5EF4-FFF2-40B4-BE49-F238E27FC236}">
                      <a16:creationId xmlns:a16="http://schemas.microsoft.com/office/drawing/2014/main" id="{59C4ED4D-4F6C-4DA8-A7B6-B74B8B50733D}"/>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7" name="HTMLOption2">
                  <a:extLst>
                    <a:ext uri="{FF2B5EF4-FFF2-40B4-BE49-F238E27FC236}">
                      <a16:creationId xmlns:a16="http://schemas.microsoft.com/office/drawing/2014/main" id="{DBB93475-55B1-4F35-854C-3EA8AAF68CBA}"/>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3" imgW="209520" imgH="266760"/>
        </mc:Choice>
        <mc:Fallback>
          <p:control name="HTMLOption3" r:id="rId3" imgW="209520" imgH="266760">
            <p:pic>
              <p:nvPicPr>
                <p:cNvPr id="8" name="HTMLOption3">
                  <a:extLst>
                    <a:ext uri="{FF2B5EF4-FFF2-40B4-BE49-F238E27FC236}">
                      <a16:creationId xmlns:a16="http://schemas.microsoft.com/office/drawing/2014/main" id="{4169D2FB-5199-4FD8-A4B5-F6A3E02856B5}"/>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3232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D4682-F34C-46B1-9875-701695E277EB}"/>
              </a:ext>
            </a:extLst>
          </p:cNvPr>
          <p:cNvSpPr>
            <a:spLocks noGrp="1"/>
          </p:cNvSpPr>
          <p:nvPr>
            <p:ph idx="1"/>
          </p:nvPr>
        </p:nvSpPr>
        <p:spPr>
          <a:xfrm>
            <a:off x="838200" y="3302493"/>
            <a:ext cx="10515600" cy="2874470"/>
          </a:xfrm>
        </p:spPr>
        <p:txBody>
          <a:bodyPr/>
          <a:lstStyle/>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A/ Puffin</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B/ Zebra</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C/ Lollipop lady</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D/ Footbridges</a:t>
            </a:r>
            <a:endParaRPr lang="en-US" altLang="en-US" sz="4000" dirty="0">
              <a:latin typeface="Arial" panose="020B0604020202020204" pitchFamily="34" charset="0"/>
            </a:endParaRPr>
          </a:p>
          <a:p>
            <a:endParaRPr lang="en-GB" dirty="0"/>
          </a:p>
        </p:txBody>
      </p:sp>
      <p:sp>
        <p:nvSpPr>
          <p:cNvPr id="4" name="Rectangle 1">
            <a:extLst>
              <a:ext uri="{FF2B5EF4-FFF2-40B4-BE49-F238E27FC236}">
                <a16:creationId xmlns:a16="http://schemas.microsoft.com/office/drawing/2014/main" id="{BFE30815-2B5F-4FFD-A029-F3F9702C5004}"/>
              </a:ext>
            </a:extLst>
          </p:cNvPr>
          <p:cNvSpPr>
            <a:spLocks noGrp="1" noChangeArrowheads="1"/>
          </p:cNvSpPr>
          <p:nvPr>
            <p:ph type="title"/>
          </p:nvPr>
        </p:nvSpPr>
        <p:spPr bwMode="auto">
          <a:xfrm>
            <a:off x="1219940" y="-310564"/>
            <a:ext cx="9061776" cy="30777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4000" b="1" i="0" u="none" strike="noStrike" cap="none" normalizeH="0" baseline="0" dirty="0">
                <a:ln>
                  <a:noFill/>
                </a:ln>
                <a:solidFill>
                  <a:srgbClr val="4D4D4D"/>
                </a:solidFill>
                <a:effectLst/>
                <a:latin typeface="Roboto"/>
              </a:rPr>
            </a:br>
            <a:r>
              <a:rPr kumimoji="0" lang="en-US" altLang="en-US" sz="4000" b="1" i="0" u="none" strike="noStrike" cap="none" normalizeH="0" baseline="0" dirty="0">
                <a:ln>
                  <a:noFill/>
                </a:ln>
                <a:effectLst/>
                <a:latin typeface="Roboto"/>
              </a:rPr>
              <a:t>At which crossing should </a:t>
            </a:r>
            <a:br>
              <a:rPr kumimoji="0" lang="en-US" altLang="en-US" sz="4000" b="1" i="0" u="none" strike="noStrike" cap="none" normalizeH="0" baseline="0" dirty="0">
                <a:ln>
                  <a:noFill/>
                </a:ln>
                <a:effectLst/>
                <a:latin typeface="Roboto"/>
              </a:rPr>
            </a:br>
            <a:r>
              <a:rPr kumimoji="0" lang="en-US" altLang="en-US" sz="4000" b="1" i="0" u="none" strike="noStrike" cap="none" normalizeH="0" baseline="0" dirty="0">
                <a:ln>
                  <a:noFill/>
                </a:ln>
                <a:effectLst/>
                <a:latin typeface="Roboto"/>
              </a:rPr>
              <a:t>you wait for the green man to show? </a:t>
            </a:r>
            <a:endParaRPr kumimoji="0" lang="en-US" altLang="en-US" sz="40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444444"/>
                </a:solidFill>
                <a:effectLst/>
                <a:latin typeface="Roboto"/>
              </a:rPr>
            </a:br>
            <a:endParaRPr kumimoji="0" lang="en-US" altLang="en-US" sz="40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id="{22ACC04E-520E-41A7-8A03-752C697A358F}"/>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6" name="HTMLOption1">
                  <a:extLst>
                    <a:ext uri="{FF2B5EF4-FFF2-40B4-BE49-F238E27FC236}">
                      <a16:creationId xmlns:a16="http://schemas.microsoft.com/office/drawing/2014/main" id="{120EB502-B691-461C-8D9F-79D91AB63CC0}"/>
                    </a:ext>
                  </a:extLst>
                </p:cNvPr>
                <p:cNvPicPr preferRelativeResize="0">
                  <a:picLocks noChangeArrowheads="1" noChangeShapeType="1"/>
                </p:cNvPicPr>
                <p:nvPr/>
              </p:nvPicPr>
              <p:blipFill>
                <a:blip r:embed="rId3"/>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1258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542AC-8427-4790-B6F1-D6C3EC09E1B6}"/>
              </a:ext>
            </a:extLst>
          </p:cNvPr>
          <p:cNvSpPr>
            <a:spLocks noGrp="1"/>
          </p:cNvSpPr>
          <p:nvPr>
            <p:ph idx="1"/>
          </p:nvPr>
        </p:nvSpPr>
        <p:spPr>
          <a:xfrm>
            <a:off x="838200" y="3338003"/>
            <a:ext cx="10515600" cy="2838959"/>
          </a:xfrm>
        </p:spPr>
        <p:txBody>
          <a:bodyPr>
            <a:normAutofit/>
          </a:bodyPr>
          <a:lstStyle/>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A/ Diagonally</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B/ Backwards</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C/ Straight</a:t>
            </a:r>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D/ Zig Zag</a:t>
            </a:r>
            <a:endParaRPr lang="en-US" altLang="en-US" sz="4000" dirty="0">
              <a:latin typeface="Arial" panose="020B0604020202020204" pitchFamily="34" charset="0"/>
            </a:endParaRPr>
          </a:p>
        </p:txBody>
      </p:sp>
      <p:sp>
        <p:nvSpPr>
          <p:cNvPr id="4" name="Rectangle 1">
            <a:extLst>
              <a:ext uri="{FF2B5EF4-FFF2-40B4-BE49-F238E27FC236}">
                <a16:creationId xmlns:a16="http://schemas.microsoft.com/office/drawing/2014/main" id="{27BEF65D-8427-4DBF-B0C5-BD69E7023C61}"/>
              </a:ext>
            </a:extLst>
          </p:cNvPr>
          <p:cNvSpPr>
            <a:spLocks noGrp="1" noChangeArrowheads="1"/>
          </p:cNvSpPr>
          <p:nvPr>
            <p:ph type="title"/>
          </p:nvPr>
        </p:nvSpPr>
        <p:spPr bwMode="auto">
          <a:xfrm>
            <a:off x="989119" y="449280"/>
            <a:ext cx="9530919" cy="1708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Roboto"/>
              </a:rPr>
              <a:t>In which direction should </a:t>
            </a:r>
            <a:br>
              <a:rPr kumimoji="0" lang="en-US" altLang="en-US" sz="4000" b="1" i="0" u="none" strike="noStrike" cap="none" normalizeH="0" baseline="0" dirty="0">
                <a:ln>
                  <a:noFill/>
                </a:ln>
                <a:effectLst/>
                <a:latin typeface="Roboto"/>
              </a:rPr>
            </a:br>
            <a:r>
              <a:rPr kumimoji="0" lang="en-US" altLang="en-US" sz="4000" b="1" i="0" u="none" strike="noStrike" cap="none" normalizeH="0" baseline="0" dirty="0">
                <a:ln>
                  <a:noFill/>
                </a:ln>
                <a:effectLst/>
                <a:latin typeface="Roboto"/>
              </a:rPr>
              <a:t>you cross the road in?</a:t>
            </a:r>
            <a:endParaRPr kumimoji="0" lang="en-US" altLang="en-US" sz="40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444444"/>
                </a:solidFill>
                <a:effectLst/>
                <a:latin typeface="Robot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80D7CA6-5855-412F-BF2B-A9575C8EBBBE}"/>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6" name="HTMLOption1">
                  <a:extLst>
                    <a:ext uri="{FF2B5EF4-FFF2-40B4-BE49-F238E27FC236}">
                      <a16:creationId xmlns:a16="http://schemas.microsoft.com/office/drawing/2014/main" id="{869639EA-ECAE-45F4-BEA8-16C733F1B476}"/>
                    </a:ext>
                  </a:extLst>
                </p:cNvPr>
                <p:cNvPicPr preferRelativeResize="0">
                  <a:picLocks noChangeArrowheads="1" noChangeShapeType="1"/>
                </p:cNvPicPr>
                <p:nvPr/>
              </p:nvPicPr>
              <p:blipFill>
                <a:blip r:embed="rId4"/>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7" name="HTMLOption2">
                  <a:extLst>
                    <a:ext uri="{FF2B5EF4-FFF2-40B4-BE49-F238E27FC236}">
                      <a16:creationId xmlns:a16="http://schemas.microsoft.com/office/drawing/2014/main" id="{35184139-8CA8-4FE5-BDEA-FCF06C923676}"/>
                    </a:ext>
                  </a:extLst>
                </p:cNvPr>
                <p:cNvPicPr preferRelativeResize="0">
                  <a:picLocks noChangeArrowheads="1" noChangeShapeType="1"/>
                </p:cNvPicPr>
                <p:nvPr/>
              </p:nvPicPr>
              <p:blipFill>
                <a:blip r:embed="rId4"/>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7661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2C060-C7E5-4A44-AC0A-D9155CE5DF55}"/>
              </a:ext>
            </a:extLst>
          </p:cNvPr>
          <p:cNvSpPr>
            <a:spLocks noGrp="1"/>
          </p:cNvSpPr>
          <p:nvPr>
            <p:ph idx="1"/>
          </p:nvPr>
        </p:nvSpPr>
        <p:spPr>
          <a:xfrm>
            <a:off x="838200" y="3089429"/>
            <a:ext cx="10515600" cy="3087534"/>
          </a:xfrm>
        </p:spPr>
        <p:txBody>
          <a:bodyPr>
            <a:normAutofit/>
          </a:bodyPr>
          <a:lstStyle/>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A/ Adults</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B/ Cyclists</a:t>
            </a:r>
            <a:endParaRPr lang="en-US" altLang="en-US" sz="4000" dirty="0"/>
          </a:p>
          <a:p>
            <a:pPr marL="0" lvl="0" indent="0" algn="ctr" eaLnBrk="0" fontAlgn="base" hangingPunct="0">
              <a:lnSpc>
                <a:spcPct val="100000"/>
              </a:lnSpc>
              <a:spcBef>
                <a:spcPct val="0"/>
              </a:spcBef>
              <a:spcAft>
                <a:spcPct val="0"/>
              </a:spcAft>
              <a:buNone/>
            </a:pPr>
            <a:r>
              <a:rPr lang="en-US" altLang="en-US" sz="4000" dirty="0">
                <a:solidFill>
                  <a:srgbClr val="444444"/>
                </a:solidFill>
                <a:latin typeface="Roboto"/>
              </a:rPr>
              <a:t>C/ Babies</a:t>
            </a:r>
          </a:p>
          <a:p>
            <a:pPr marL="0" lvl="0" indent="0" algn="ctr" eaLnBrk="0" fontAlgn="base" hangingPunct="0">
              <a:lnSpc>
                <a:spcPct val="100000"/>
              </a:lnSpc>
              <a:spcBef>
                <a:spcPct val="0"/>
              </a:spcBef>
              <a:spcAft>
                <a:spcPct val="0"/>
              </a:spcAft>
              <a:buNone/>
            </a:pPr>
            <a:r>
              <a:rPr lang="en-US" sz="4000" dirty="0">
                <a:solidFill>
                  <a:srgbClr val="444444"/>
                </a:solidFill>
                <a:latin typeface="Roboto"/>
              </a:rPr>
              <a:t>D/ Animals</a:t>
            </a:r>
            <a:endParaRPr lang="en-GB" sz="4000" dirty="0"/>
          </a:p>
        </p:txBody>
      </p:sp>
      <p:sp>
        <p:nvSpPr>
          <p:cNvPr id="4" name="Rectangle 1">
            <a:extLst>
              <a:ext uri="{FF2B5EF4-FFF2-40B4-BE49-F238E27FC236}">
                <a16:creationId xmlns:a16="http://schemas.microsoft.com/office/drawing/2014/main" id="{DFE73915-E0DC-41CA-A81C-022B8DD706CB}"/>
              </a:ext>
            </a:extLst>
          </p:cNvPr>
          <p:cNvSpPr>
            <a:spLocks noGrp="1" noChangeArrowheads="1"/>
          </p:cNvSpPr>
          <p:nvPr>
            <p:ph type="title"/>
          </p:nvPr>
        </p:nvSpPr>
        <p:spPr bwMode="auto">
          <a:xfrm>
            <a:off x="2166664" y="527127"/>
            <a:ext cx="8450009"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4D4D4D"/>
                </a:solidFill>
                <a:effectLst/>
                <a:latin typeface="Roboto"/>
              </a:rPr>
              <a:t>Who should you look out for</a:t>
            </a:r>
            <a:br>
              <a:rPr kumimoji="0" lang="en-US" altLang="en-US" sz="4000" b="1" i="0" u="none" strike="noStrike" cap="none" normalizeH="0" baseline="0" dirty="0">
                <a:ln>
                  <a:noFill/>
                </a:ln>
                <a:solidFill>
                  <a:srgbClr val="4D4D4D"/>
                </a:solidFill>
                <a:effectLst/>
                <a:latin typeface="Roboto"/>
              </a:rPr>
            </a:br>
            <a:r>
              <a:rPr kumimoji="0" lang="en-US" altLang="en-US" sz="4000" b="1" i="0" u="none" strike="noStrike" cap="none" normalizeH="0" baseline="0" dirty="0">
                <a:ln>
                  <a:noFill/>
                </a:ln>
                <a:solidFill>
                  <a:srgbClr val="4D4D4D"/>
                </a:solidFill>
                <a:effectLst/>
                <a:latin typeface="Roboto"/>
              </a:rPr>
              <a:t> as you may not hear them?</a:t>
            </a:r>
            <a:endParaRPr kumimoji="0" lang="en-US" altLang="en-US" sz="4000" b="0" i="0" u="none" strike="noStrike" cap="none" normalizeH="0" baseline="0" dirty="0">
              <a:ln>
                <a:noFill/>
              </a:ln>
              <a:solidFill>
                <a:srgbClr val="444444"/>
              </a:solidFill>
              <a:effectLst/>
              <a:latin typeface="Roboto"/>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444444"/>
                </a:solidFill>
                <a:effectLst/>
                <a:latin typeface="Roboto"/>
              </a:rPr>
            </a:br>
            <a:endParaRPr kumimoji="0" lang="en-US" altLang="en-US" sz="40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id="{FD1498F5-1117-4369-BE25-773D1F270DE4}"/>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6" name="HTMLOption1">
                  <a:extLst>
                    <a:ext uri="{FF2B5EF4-FFF2-40B4-BE49-F238E27FC236}">
                      <a16:creationId xmlns:a16="http://schemas.microsoft.com/office/drawing/2014/main" id="{A49068B7-C869-4CD8-BD5C-3F25960226D8}"/>
                    </a:ext>
                  </a:extLst>
                </p:cNvPr>
                <p:cNvPicPr preferRelativeResize="0">
                  <a:picLocks noChangeArrowheads="1" noChangeShapeType="1"/>
                </p:cNvPicPr>
                <p:nvPr/>
              </p:nvPicPr>
              <p:blipFill>
                <a:blip r:embed="rId4"/>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7" name="HTMLOption2">
                  <a:extLst>
                    <a:ext uri="{FF2B5EF4-FFF2-40B4-BE49-F238E27FC236}">
                      <a16:creationId xmlns:a16="http://schemas.microsoft.com/office/drawing/2014/main" id="{CF502AD2-2137-408E-A977-564870B22910}"/>
                    </a:ext>
                  </a:extLst>
                </p:cNvPr>
                <p:cNvPicPr preferRelativeResize="0">
                  <a:picLocks noChangeArrowheads="1" noChangeShapeType="1"/>
                </p:cNvPicPr>
                <p:nvPr/>
              </p:nvPicPr>
              <p:blipFill>
                <a:blip r:embed="rId4"/>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9728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AF0B-7AC4-4267-B06A-DD415313A326}"/>
              </a:ext>
            </a:extLst>
          </p:cNvPr>
          <p:cNvSpPr>
            <a:spLocks noGrp="1"/>
          </p:cNvSpPr>
          <p:nvPr>
            <p:ph idx="1"/>
          </p:nvPr>
        </p:nvSpPr>
        <p:spPr>
          <a:xfrm>
            <a:off x="838200" y="3428999"/>
            <a:ext cx="10515600" cy="2747963"/>
          </a:xfrm>
        </p:spPr>
        <p:txBody>
          <a:bodyPr>
            <a:normAutofit/>
          </a:bodyPr>
          <a:lstStyle/>
          <a:p>
            <a:pPr marL="0" indent="0" algn="ctr">
              <a:buNone/>
            </a:pPr>
            <a:r>
              <a:rPr lang="en-GB" sz="4000" dirty="0"/>
              <a:t>A/ Keep back from the edge of the road</a:t>
            </a:r>
          </a:p>
          <a:p>
            <a:pPr marL="0" indent="0" algn="ctr">
              <a:buNone/>
            </a:pPr>
            <a:r>
              <a:rPr lang="en-GB" sz="4000" dirty="0"/>
              <a:t>B/ Stand as close to the traffic as possible</a:t>
            </a:r>
          </a:p>
          <a:p>
            <a:pPr marL="0" indent="0" algn="ctr">
              <a:buNone/>
            </a:pPr>
            <a:r>
              <a:rPr lang="en-GB" sz="4000" dirty="0"/>
              <a:t>C/ Cross as fast as you can</a:t>
            </a:r>
          </a:p>
          <a:p>
            <a:pPr marL="0" indent="0" algn="ctr">
              <a:buNone/>
            </a:pPr>
            <a:r>
              <a:rPr lang="en-GB" sz="4000" dirty="0"/>
              <a:t>D/ Go back home</a:t>
            </a:r>
          </a:p>
        </p:txBody>
      </p:sp>
      <p:sp>
        <p:nvSpPr>
          <p:cNvPr id="4" name="Rectangle 1">
            <a:extLst>
              <a:ext uri="{FF2B5EF4-FFF2-40B4-BE49-F238E27FC236}">
                <a16:creationId xmlns:a16="http://schemas.microsoft.com/office/drawing/2014/main" id="{0939FACB-D9CD-4845-8DC0-F8D57A86C254}"/>
              </a:ext>
            </a:extLst>
          </p:cNvPr>
          <p:cNvSpPr>
            <a:spLocks noGrp="1" noChangeArrowheads="1"/>
          </p:cNvSpPr>
          <p:nvPr>
            <p:ph type="title"/>
          </p:nvPr>
        </p:nvSpPr>
        <p:spPr bwMode="auto">
          <a:xfrm>
            <a:off x="1282084" y="537811"/>
            <a:ext cx="9779493" cy="1708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Roboto"/>
              </a:rPr>
              <a:t>What should you do if there is </a:t>
            </a:r>
            <a:br>
              <a:rPr kumimoji="0" lang="en-US" altLang="en-US" sz="4000" b="1" i="0" u="none" strike="noStrike" cap="none" normalizeH="0" baseline="0" dirty="0">
                <a:ln>
                  <a:noFill/>
                </a:ln>
                <a:effectLst/>
                <a:latin typeface="Roboto"/>
              </a:rPr>
            </a:br>
            <a:r>
              <a:rPr kumimoji="0" lang="en-US" altLang="en-US" sz="4000" b="1" i="0" u="none" strike="noStrike" cap="none" normalizeH="0" baseline="0" dirty="0">
                <a:ln>
                  <a:noFill/>
                </a:ln>
                <a:effectLst/>
                <a:latin typeface="Roboto"/>
              </a:rPr>
              <a:t>no pavement for you to stand on?</a:t>
            </a:r>
            <a:endParaRPr kumimoji="0" lang="en-US" altLang="en-US" sz="40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444444"/>
                </a:solidFill>
                <a:effectLst/>
                <a:latin typeface="Robot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737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10A22-780D-4D7A-8972-5CFF5652DF6D}"/>
              </a:ext>
            </a:extLst>
          </p:cNvPr>
          <p:cNvSpPr/>
          <p:nvPr/>
        </p:nvSpPr>
        <p:spPr>
          <a:xfrm>
            <a:off x="470515" y="1520275"/>
            <a:ext cx="10999433" cy="2554545"/>
          </a:xfrm>
          <a:prstGeom prst="rect">
            <a:avLst/>
          </a:prstGeom>
        </p:spPr>
        <p:txBody>
          <a:bodyPr wrap="square">
            <a:spAutoFit/>
          </a:bodyPr>
          <a:lstStyle/>
          <a:p>
            <a:pPr algn="ctr"/>
            <a:r>
              <a:rPr lang="en-GB" sz="4000" b="1" dirty="0">
                <a:latin typeface="Verdana" panose="020B0604030504040204" pitchFamily="34" charset="0"/>
              </a:rPr>
              <a:t>Tell a leader why it’s important to have different types of pedestrian crossing. Explain how to use them safely.</a:t>
            </a:r>
            <a:endParaRPr lang="en-GB" sz="4000" b="1" dirty="0"/>
          </a:p>
        </p:txBody>
      </p:sp>
    </p:spTree>
    <p:extLst>
      <p:ext uri="{BB962C8B-B14F-4D97-AF65-F5344CB8AC3E}">
        <p14:creationId xmlns:p14="http://schemas.microsoft.com/office/powerpoint/2010/main" val="147364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35D19-220D-4B79-987B-0B3BFDF2CC44}"/>
              </a:ext>
            </a:extLst>
          </p:cNvPr>
          <p:cNvSpPr>
            <a:spLocks noGrp="1"/>
          </p:cNvSpPr>
          <p:nvPr>
            <p:ph type="title"/>
          </p:nvPr>
        </p:nvSpPr>
        <p:spPr>
          <a:xfrm>
            <a:off x="831850" y="399496"/>
            <a:ext cx="10515600" cy="4162980"/>
          </a:xfrm>
        </p:spPr>
        <p:txBody>
          <a:bodyPr/>
          <a:lstStyle/>
          <a:p>
            <a:endParaRPr lang="en-GB" dirty="0"/>
          </a:p>
        </p:txBody>
      </p:sp>
      <p:sp>
        <p:nvSpPr>
          <p:cNvPr id="6" name="Text Placeholder 5">
            <a:extLst>
              <a:ext uri="{FF2B5EF4-FFF2-40B4-BE49-F238E27FC236}">
                <a16:creationId xmlns:a16="http://schemas.microsoft.com/office/drawing/2014/main" id="{A7655008-F6C9-4AE7-81B7-177B37795F3F}"/>
              </a:ext>
            </a:extLst>
          </p:cNvPr>
          <p:cNvSpPr>
            <a:spLocks noGrp="1"/>
          </p:cNvSpPr>
          <p:nvPr>
            <p:ph type="body" idx="1"/>
          </p:nvPr>
        </p:nvSpPr>
        <p:spPr>
          <a:xfrm>
            <a:off x="831850" y="4589463"/>
            <a:ext cx="10515600" cy="2059912"/>
          </a:xfrm>
        </p:spPr>
        <p:txBody>
          <a:bodyPr>
            <a:normAutofit fontScale="85000" lnSpcReduction="20000"/>
          </a:bodyPr>
          <a:lstStyle/>
          <a:p>
            <a:r>
              <a:rPr lang="en-GB" b="1" dirty="0">
                <a:solidFill>
                  <a:schemeClr val="tx1"/>
                </a:solidFill>
              </a:rPr>
              <a:t>Zebra crossing rules and how to use one</a:t>
            </a:r>
          </a:p>
          <a:p>
            <a:r>
              <a:rPr lang="en-GB" dirty="0">
                <a:solidFill>
                  <a:schemeClr val="tx1"/>
                </a:solidFill>
              </a:rPr>
              <a:t>This is the only type of crossing where pedestrians automatically have right of way. Drivers should look for people either standing at the kerb looking to cross, or already walking on the crossing, and stop to let them cross, waiting for them to reach the other side of the road before continuing.</a:t>
            </a:r>
          </a:p>
          <a:p>
            <a:r>
              <a:rPr lang="en-GB" dirty="0">
                <a:solidFill>
                  <a:schemeClr val="tx1"/>
                </a:solidFill>
              </a:rPr>
              <a:t>• </a:t>
            </a:r>
            <a:r>
              <a:rPr lang="en-GB" dirty="0">
                <a:solidFill>
                  <a:schemeClr val="tx1"/>
                </a:solidFill>
                <a:hlinkClick r:id="rId2">
                  <a:extLst>
                    <a:ext uri="{A12FA001-AC4F-418D-AE19-62706E023703}">
                      <ahyp:hlinkClr xmlns:ahyp="http://schemas.microsoft.com/office/drawing/2018/hyperlinkcolor" val="tx"/>
                    </a:ext>
                  </a:extLst>
                </a:hlinkClick>
              </a:rPr>
              <a:t>What is the highway code and how to learn it</a:t>
            </a:r>
            <a:endParaRPr lang="en-GB" dirty="0">
              <a:solidFill>
                <a:schemeClr val="tx1"/>
              </a:solidFill>
            </a:endParaRPr>
          </a:p>
          <a:p>
            <a:r>
              <a:rPr lang="en-GB" dirty="0">
                <a:solidFill>
                  <a:schemeClr val="tx1"/>
                </a:solidFill>
              </a:rPr>
              <a:t>But, even though pedestrians have priority, they should still take care and wait for traffic to stop before stepping on to the crossing.</a:t>
            </a:r>
          </a:p>
        </p:txBody>
      </p:sp>
      <p:pic>
        <p:nvPicPr>
          <p:cNvPr id="18434" name="Picture 2">
            <a:extLst>
              <a:ext uri="{FF2B5EF4-FFF2-40B4-BE49-F238E27FC236}">
                <a16:creationId xmlns:a16="http://schemas.microsoft.com/office/drawing/2014/main" id="{EA621282-7B4C-43D3-90A3-19A580E91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537192"/>
            <a:ext cx="10394580" cy="38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7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9DF14A-E512-4326-80D6-10808798762A}"/>
              </a:ext>
            </a:extLst>
          </p:cNvPr>
          <p:cNvSpPr>
            <a:spLocks noGrp="1"/>
          </p:cNvSpPr>
          <p:nvPr>
            <p:ph type="title"/>
          </p:nvPr>
        </p:nvSpPr>
        <p:spPr>
          <a:xfrm>
            <a:off x="100583" y="296822"/>
            <a:ext cx="11742229" cy="4265653"/>
          </a:xfrm>
        </p:spPr>
        <p:txBody>
          <a:bodyPr/>
          <a:lstStyle/>
          <a:p>
            <a:endParaRPr lang="en-GB" dirty="0"/>
          </a:p>
        </p:txBody>
      </p:sp>
      <p:sp>
        <p:nvSpPr>
          <p:cNvPr id="5" name="Text Placeholder 4">
            <a:extLst>
              <a:ext uri="{FF2B5EF4-FFF2-40B4-BE49-F238E27FC236}">
                <a16:creationId xmlns:a16="http://schemas.microsoft.com/office/drawing/2014/main" id="{CB53BA28-6513-4B8E-A8E6-9248EED2143A}"/>
              </a:ext>
            </a:extLst>
          </p:cNvPr>
          <p:cNvSpPr>
            <a:spLocks noGrp="1"/>
          </p:cNvSpPr>
          <p:nvPr>
            <p:ph type="body" idx="1"/>
          </p:nvPr>
        </p:nvSpPr>
        <p:spPr/>
        <p:txBody>
          <a:bodyPr>
            <a:normAutofit fontScale="92500" lnSpcReduction="20000"/>
          </a:bodyPr>
          <a:lstStyle/>
          <a:p>
            <a:r>
              <a:rPr lang="en-GB" b="1" dirty="0">
                <a:solidFill>
                  <a:schemeClr val="tx1"/>
                </a:solidFill>
              </a:rPr>
              <a:t>Pelican crossing rules and how to use one</a:t>
            </a:r>
          </a:p>
          <a:p>
            <a:r>
              <a:rPr lang="en-GB" dirty="0">
                <a:solidFill>
                  <a:schemeClr val="tx1"/>
                </a:solidFill>
              </a:rPr>
              <a:t>Pedestrians who wish to cross the road must press a button on a black and yellow box. The ‘WAIT’ sign illuminates on the box when the button is pushed, and goes out once the traffic lights change. A green man (and/or woman) sign on the opposite side of the road confirms it is safe for pedestrians to cross.</a:t>
            </a:r>
          </a:p>
          <a:p>
            <a:endParaRPr lang="en-GB" dirty="0"/>
          </a:p>
        </p:txBody>
      </p:sp>
      <p:pic>
        <p:nvPicPr>
          <p:cNvPr id="19458" name="Picture 2">
            <a:extLst>
              <a:ext uri="{FF2B5EF4-FFF2-40B4-BE49-F238E27FC236}">
                <a16:creationId xmlns:a16="http://schemas.microsoft.com/office/drawing/2014/main" id="{9E4E751C-0B05-48F6-99BF-8E17881B4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3" y="435006"/>
            <a:ext cx="11742228" cy="399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72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7508B-DEB1-453B-B016-AC8486CC398B}"/>
              </a:ext>
            </a:extLst>
          </p:cNvPr>
          <p:cNvSpPr>
            <a:spLocks noGrp="1"/>
          </p:cNvSpPr>
          <p:nvPr>
            <p:ph type="title"/>
          </p:nvPr>
        </p:nvSpPr>
        <p:spPr>
          <a:xfrm>
            <a:off x="831850" y="328474"/>
            <a:ext cx="10528299" cy="4225771"/>
          </a:xfrm>
        </p:spPr>
        <p:txBody>
          <a:bodyPr/>
          <a:lstStyle/>
          <a:p>
            <a:endParaRPr lang="en-GB" dirty="0"/>
          </a:p>
        </p:txBody>
      </p:sp>
      <p:sp>
        <p:nvSpPr>
          <p:cNvPr id="5" name="Text Placeholder 4">
            <a:extLst>
              <a:ext uri="{FF2B5EF4-FFF2-40B4-BE49-F238E27FC236}">
                <a16:creationId xmlns:a16="http://schemas.microsoft.com/office/drawing/2014/main" id="{DD26187E-383F-4CA1-8481-D4F49FBC17D7}"/>
              </a:ext>
            </a:extLst>
          </p:cNvPr>
          <p:cNvSpPr>
            <a:spLocks noGrp="1"/>
          </p:cNvSpPr>
          <p:nvPr>
            <p:ph type="body" idx="1"/>
          </p:nvPr>
        </p:nvSpPr>
        <p:spPr>
          <a:xfrm>
            <a:off x="831850" y="4856085"/>
            <a:ext cx="10318503" cy="1775534"/>
          </a:xfrm>
        </p:spPr>
        <p:txBody>
          <a:bodyPr>
            <a:normAutofit fontScale="92500" lnSpcReduction="20000"/>
          </a:bodyPr>
          <a:lstStyle/>
          <a:p>
            <a:r>
              <a:rPr lang="en-GB" dirty="0">
                <a:solidFill>
                  <a:schemeClr val="tx1"/>
                </a:solidFill>
              </a:rPr>
              <a:t>Puffin crossings might look similar and work in a similar way to pelican crossings, but there are some key differences to be aware of. Pedestrians will still see a black and yellow box with a button on it, and drivers will see normal traffic lights, but puffin crossings do not have the green and red man mounted high up next to the vehicle traffic lights.</a:t>
            </a:r>
          </a:p>
          <a:p>
            <a:r>
              <a:rPr lang="en-GB" dirty="0">
                <a:solidFill>
                  <a:schemeClr val="tx1"/>
                </a:solidFill>
              </a:rPr>
              <a:t>Instead, the red and green man pedestrian crossing symbols are displayed on the yellow and black box with the crossing demand button.</a:t>
            </a:r>
          </a:p>
          <a:p>
            <a:endParaRPr lang="en-GB" dirty="0"/>
          </a:p>
        </p:txBody>
      </p:sp>
      <p:pic>
        <p:nvPicPr>
          <p:cNvPr id="20482" name="Picture 2">
            <a:extLst>
              <a:ext uri="{FF2B5EF4-FFF2-40B4-BE49-F238E27FC236}">
                <a16:creationId xmlns:a16="http://schemas.microsoft.com/office/drawing/2014/main" id="{3098FB91-5935-4821-962D-0A3ECAA3D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26128"/>
            <a:ext cx="10528299" cy="422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6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9A0A-FD34-44AA-B4E1-96FB2CA50AB9}"/>
              </a:ext>
            </a:extLst>
          </p:cNvPr>
          <p:cNvSpPr>
            <a:spLocks noGrp="1"/>
          </p:cNvSpPr>
          <p:nvPr>
            <p:ph type="title"/>
          </p:nvPr>
        </p:nvSpPr>
        <p:spPr>
          <a:xfrm>
            <a:off x="381740" y="1191665"/>
            <a:ext cx="11433699" cy="5304882"/>
          </a:xfrm>
        </p:spPr>
        <p:txBody>
          <a:bodyPr>
            <a:noAutofit/>
          </a:bodyPr>
          <a:lstStyle/>
          <a:p>
            <a:pPr algn="ctr"/>
            <a:br>
              <a:rPr lang="en-GB" sz="8000" b="1" dirty="0"/>
            </a:br>
            <a:r>
              <a:rPr lang="en-GB" sz="8000" b="1" dirty="0"/>
              <a:t>10 different traffic signs. Explain what they mean.</a:t>
            </a:r>
          </a:p>
        </p:txBody>
      </p:sp>
      <p:pic>
        <p:nvPicPr>
          <p:cNvPr id="17410" name="Picture 2">
            <a:extLst>
              <a:ext uri="{FF2B5EF4-FFF2-40B4-BE49-F238E27FC236}">
                <a16:creationId xmlns:a16="http://schemas.microsoft.com/office/drawing/2014/main" id="{7D01D029-EB28-4383-964F-EE0379C1D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713" y="550416"/>
            <a:ext cx="3027286" cy="262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9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EA10-86DA-4FE4-9F45-D88DAE49B046}"/>
              </a:ext>
            </a:extLst>
          </p:cNvPr>
          <p:cNvSpPr>
            <a:spLocks noGrp="1"/>
          </p:cNvSpPr>
          <p:nvPr>
            <p:ph type="title"/>
          </p:nvPr>
        </p:nvSpPr>
        <p:spPr>
          <a:xfrm>
            <a:off x="831850" y="310719"/>
            <a:ext cx="10515600" cy="3622090"/>
          </a:xfrm>
        </p:spPr>
        <p:txBody>
          <a:bodyPr/>
          <a:lstStyle/>
          <a:p>
            <a:pPr algn="ctr"/>
            <a:endParaRPr lang="en-GB" dirty="0"/>
          </a:p>
        </p:txBody>
      </p:sp>
      <p:sp>
        <p:nvSpPr>
          <p:cNvPr id="3" name="Text Placeholder 2">
            <a:extLst>
              <a:ext uri="{FF2B5EF4-FFF2-40B4-BE49-F238E27FC236}">
                <a16:creationId xmlns:a16="http://schemas.microsoft.com/office/drawing/2014/main" id="{FCD0049B-7DD6-4077-9BDB-F7AF75375AB4}"/>
              </a:ext>
            </a:extLst>
          </p:cNvPr>
          <p:cNvSpPr>
            <a:spLocks noGrp="1"/>
          </p:cNvSpPr>
          <p:nvPr>
            <p:ph type="body" idx="1"/>
          </p:nvPr>
        </p:nvSpPr>
        <p:spPr>
          <a:xfrm>
            <a:off x="831850" y="4172505"/>
            <a:ext cx="10515600" cy="2450237"/>
          </a:xfrm>
        </p:spPr>
        <p:txBody>
          <a:bodyPr>
            <a:normAutofit fontScale="62500" lnSpcReduction="20000"/>
          </a:bodyPr>
          <a:lstStyle/>
          <a:p>
            <a:r>
              <a:rPr lang="en-GB" sz="2500" dirty="0">
                <a:solidFill>
                  <a:schemeClr val="tx1"/>
                </a:solidFill>
              </a:rPr>
              <a:t>A toucan crossing works in a similar way to a puffin crossing, using sensors to detect when there are people waiting to cross or already crossing the road.</a:t>
            </a:r>
          </a:p>
          <a:p>
            <a:r>
              <a:rPr lang="en-GB" sz="2500" dirty="0">
                <a:solidFill>
                  <a:schemeClr val="tx1"/>
                </a:solidFill>
              </a:rPr>
              <a:t>• </a:t>
            </a:r>
            <a:r>
              <a:rPr lang="en-GB" sz="2500" dirty="0">
                <a:solidFill>
                  <a:schemeClr val="tx1"/>
                </a:solidFill>
                <a:hlinkClick r:id="rId2">
                  <a:extLst>
                    <a:ext uri="{A12FA001-AC4F-418D-AE19-62706E023703}">
                      <ahyp:hlinkClr xmlns:ahyp="http://schemas.microsoft.com/office/drawing/2018/hyperlinkcolor" val="tx"/>
                    </a:ext>
                  </a:extLst>
                </a:hlinkClick>
              </a:rPr>
              <a:t>Hazard Perception test tips</a:t>
            </a:r>
            <a:endParaRPr lang="en-GB" sz="2500" dirty="0">
              <a:solidFill>
                <a:schemeClr val="tx1"/>
              </a:solidFill>
            </a:endParaRPr>
          </a:p>
          <a:p>
            <a:r>
              <a:rPr lang="en-GB" sz="2500" dirty="0">
                <a:solidFill>
                  <a:schemeClr val="tx1"/>
                </a:solidFill>
              </a:rPr>
              <a:t>The key difference is a toucan crossing means “two can” cross – both pedestrians and cyclists are allowed to use the crossing to get from one side of the road to the other.</a:t>
            </a:r>
          </a:p>
          <a:p>
            <a:r>
              <a:rPr lang="en-GB" sz="2500" b="1" dirty="0">
                <a:solidFill>
                  <a:schemeClr val="tx1"/>
                </a:solidFill>
              </a:rPr>
              <a:t>Toucan crossing rules and how to use one</a:t>
            </a:r>
          </a:p>
          <a:p>
            <a:r>
              <a:rPr lang="en-GB" sz="2500" dirty="0">
                <a:solidFill>
                  <a:schemeClr val="tx1"/>
                </a:solidFill>
              </a:rPr>
              <a:t>Drivers should behave at toucan crossings in much the same way they would at pelican and puffin crossings.</a:t>
            </a:r>
          </a:p>
          <a:p>
            <a:r>
              <a:rPr lang="en-GB" sz="2500" dirty="0">
                <a:solidFill>
                  <a:schemeClr val="tx1"/>
                </a:solidFill>
              </a:rPr>
              <a:t>Toucan crossings tend to be wider than pelican or puffin crossings in order to accommodate cyclists. They also feature an additional green signal for cyclists alongside the pedestrian one, although the two are synchronised with each other.</a:t>
            </a:r>
          </a:p>
          <a:p>
            <a:endParaRPr lang="en-GB" dirty="0"/>
          </a:p>
        </p:txBody>
      </p:sp>
      <p:pic>
        <p:nvPicPr>
          <p:cNvPr id="21506" name="Picture 2" descr="Toucan crossing">
            <a:extLst>
              <a:ext uri="{FF2B5EF4-FFF2-40B4-BE49-F238E27FC236}">
                <a16:creationId xmlns:a16="http://schemas.microsoft.com/office/drawing/2014/main" id="{46E7AE41-90DA-4D2E-A5B0-F192BD1D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1" y="390617"/>
            <a:ext cx="10515600" cy="354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1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6424-D7A4-4974-8F63-6EEAEC7253DE}"/>
              </a:ext>
            </a:extLst>
          </p:cNvPr>
          <p:cNvSpPr>
            <a:spLocks noGrp="1"/>
          </p:cNvSpPr>
          <p:nvPr>
            <p:ph type="title"/>
          </p:nvPr>
        </p:nvSpPr>
        <p:spPr>
          <a:xfrm>
            <a:off x="831850" y="562710"/>
            <a:ext cx="10515600" cy="3999766"/>
          </a:xfrm>
        </p:spPr>
        <p:txBody>
          <a:bodyPr/>
          <a:lstStyle/>
          <a:p>
            <a:pPr algn="ctr"/>
            <a:endParaRPr lang="en-GB" dirty="0"/>
          </a:p>
        </p:txBody>
      </p:sp>
      <p:sp>
        <p:nvSpPr>
          <p:cNvPr id="3" name="Text Placeholder 2">
            <a:extLst>
              <a:ext uri="{FF2B5EF4-FFF2-40B4-BE49-F238E27FC236}">
                <a16:creationId xmlns:a16="http://schemas.microsoft.com/office/drawing/2014/main" id="{CD04420A-8B94-4509-803D-2AF46DA62650}"/>
              </a:ext>
            </a:extLst>
          </p:cNvPr>
          <p:cNvSpPr>
            <a:spLocks noGrp="1"/>
          </p:cNvSpPr>
          <p:nvPr>
            <p:ph type="body" idx="1"/>
          </p:nvPr>
        </p:nvSpPr>
        <p:spPr/>
        <p:txBody>
          <a:bodyPr/>
          <a:lstStyle/>
          <a:p>
            <a:r>
              <a:rPr lang="en-GB" b="1" dirty="0">
                <a:solidFill>
                  <a:schemeClr val="tx1"/>
                </a:solidFill>
              </a:rPr>
              <a:t>Pegasus crossing rules and how to use one</a:t>
            </a:r>
          </a:p>
          <a:p>
            <a:r>
              <a:rPr lang="en-GB" dirty="0">
                <a:solidFill>
                  <a:schemeClr val="tx1"/>
                </a:solidFill>
              </a:rPr>
              <a:t>Treat Pegasus crossings in the same way you would puffin, toucan and pelican crossings – but don’t be surprised to see a horse crossing the road.</a:t>
            </a:r>
          </a:p>
          <a:p>
            <a:endParaRPr lang="en-GB" dirty="0"/>
          </a:p>
        </p:txBody>
      </p:sp>
      <p:pic>
        <p:nvPicPr>
          <p:cNvPr id="22530" name="Picture 2" descr="Pegasus crossing">
            <a:extLst>
              <a:ext uri="{FF2B5EF4-FFF2-40B4-BE49-F238E27FC236}">
                <a16:creationId xmlns:a16="http://schemas.microsoft.com/office/drawing/2014/main" id="{599487E0-0256-46F5-8DD7-4B428A1C3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79" y="674704"/>
            <a:ext cx="10342484" cy="37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2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F87E-7662-46EA-AF76-33AB3DBA1EAD}"/>
              </a:ext>
            </a:extLst>
          </p:cNvPr>
          <p:cNvSpPr>
            <a:spLocks noGrp="1"/>
          </p:cNvSpPr>
          <p:nvPr>
            <p:ph type="title"/>
          </p:nvPr>
        </p:nvSpPr>
        <p:spPr>
          <a:xfrm>
            <a:off x="230819" y="177554"/>
            <a:ext cx="11656381" cy="3506679"/>
          </a:xfrm>
        </p:spPr>
        <p:txBody>
          <a:bodyPr anchor="ctr"/>
          <a:lstStyle/>
          <a:p>
            <a:pPr algn="ctr"/>
            <a:endParaRPr lang="en-GB" dirty="0"/>
          </a:p>
        </p:txBody>
      </p:sp>
      <p:sp>
        <p:nvSpPr>
          <p:cNvPr id="3" name="Text Placeholder 2">
            <a:extLst>
              <a:ext uri="{FF2B5EF4-FFF2-40B4-BE49-F238E27FC236}">
                <a16:creationId xmlns:a16="http://schemas.microsoft.com/office/drawing/2014/main" id="{752512A1-0B8B-4162-A4D6-81A07A49B0A1}"/>
              </a:ext>
            </a:extLst>
          </p:cNvPr>
          <p:cNvSpPr>
            <a:spLocks noGrp="1"/>
          </p:cNvSpPr>
          <p:nvPr>
            <p:ph type="body" idx="1"/>
          </p:nvPr>
        </p:nvSpPr>
        <p:spPr>
          <a:xfrm>
            <a:off x="142043" y="3799643"/>
            <a:ext cx="11205407" cy="2880803"/>
          </a:xfrm>
        </p:spPr>
        <p:txBody>
          <a:bodyPr>
            <a:normAutofit fontScale="77500" lnSpcReduction="20000"/>
          </a:bodyPr>
          <a:lstStyle/>
          <a:p>
            <a:r>
              <a:rPr lang="en-GB" dirty="0">
                <a:solidFill>
                  <a:schemeClr val="tx1"/>
                </a:solidFill>
              </a:rPr>
              <a:t>A pedestrian refuge ­is an “island” in the middle of the road that makes it safer for people to cross roads that are not fitted with pedestrian crossings.</a:t>
            </a:r>
          </a:p>
          <a:p>
            <a:r>
              <a:rPr lang="en-GB" dirty="0">
                <a:solidFill>
                  <a:schemeClr val="tx1"/>
                </a:solidFill>
              </a:rPr>
              <a:t>Although this itself is not a type of pedestrian crossing, staggered crossings are and work on a similar basis.</a:t>
            </a:r>
          </a:p>
          <a:p>
            <a:r>
              <a:rPr lang="en-GB" b="1" dirty="0">
                <a:solidFill>
                  <a:schemeClr val="tx1"/>
                </a:solidFill>
              </a:rPr>
              <a:t>Staggered crossings rules and how to use one</a:t>
            </a:r>
          </a:p>
          <a:p>
            <a:r>
              <a:rPr lang="en-GB" dirty="0">
                <a:solidFill>
                  <a:schemeClr val="tx1"/>
                </a:solidFill>
              </a:rPr>
              <a:t>Here, pedestrians are required to cross the road in two stages, pushing a button to activate a signal that lets them cross to a large “island” in the centre of the road and then doing the same to use a second crossing that lets them get the rest of the way across the road.</a:t>
            </a:r>
          </a:p>
          <a:p>
            <a:r>
              <a:rPr lang="en-GB" dirty="0">
                <a:solidFill>
                  <a:schemeClr val="tx1"/>
                </a:solidFill>
              </a:rPr>
              <a:t>These staggered setups are usually found on carriageways with multiple lanes, where one side may be following a difference traffic light phase than the other. While they can combine pelican, puffin and toucan crossings, they should be treated as two separate crossings.</a:t>
            </a:r>
          </a:p>
          <a:p>
            <a:endParaRPr lang="en-GB" dirty="0"/>
          </a:p>
        </p:txBody>
      </p:sp>
      <p:pic>
        <p:nvPicPr>
          <p:cNvPr id="5" name="Picture 2" descr="Staggered crossing">
            <a:extLst>
              <a:ext uri="{FF2B5EF4-FFF2-40B4-BE49-F238E27FC236}">
                <a16:creationId xmlns:a16="http://schemas.microsoft.com/office/drawing/2014/main" id="{33D4B2C3-676D-4784-A334-A8BE17C0E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19" y="177553"/>
            <a:ext cx="11656381" cy="350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D59E9-1B4A-4A66-A845-91FFF47E0608}"/>
              </a:ext>
            </a:extLst>
          </p:cNvPr>
          <p:cNvSpPr>
            <a:spLocks noGrp="1"/>
          </p:cNvSpPr>
          <p:nvPr>
            <p:ph type="title"/>
          </p:nvPr>
        </p:nvSpPr>
        <p:spPr>
          <a:xfrm>
            <a:off x="838200" y="365125"/>
            <a:ext cx="10515600" cy="5858122"/>
          </a:xfrm>
        </p:spPr>
        <p:txBody>
          <a:bodyPr>
            <a:normAutofit/>
          </a:bodyPr>
          <a:lstStyle/>
          <a:p>
            <a:pPr algn="ctr"/>
            <a:r>
              <a:rPr lang="en-GB" sz="6000" dirty="0"/>
              <a:t>Show that you know how to behave safely as a car passenger</a:t>
            </a:r>
          </a:p>
        </p:txBody>
      </p:sp>
    </p:spTree>
    <p:extLst>
      <p:ext uri="{BB962C8B-B14F-4D97-AF65-F5344CB8AC3E}">
        <p14:creationId xmlns:p14="http://schemas.microsoft.com/office/powerpoint/2010/main" val="405411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AE0C11-BD46-4C24-A619-E1603654477B}"/>
              </a:ext>
            </a:extLst>
          </p:cNvPr>
          <p:cNvSpPr/>
          <p:nvPr/>
        </p:nvSpPr>
        <p:spPr>
          <a:xfrm>
            <a:off x="125767" y="197346"/>
            <a:ext cx="12066233" cy="6463308"/>
          </a:xfrm>
          <a:prstGeom prst="rect">
            <a:avLst/>
          </a:prstGeom>
        </p:spPr>
        <p:txBody>
          <a:bodyPr wrap="square">
            <a:spAutoFit/>
          </a:bodyPr>
          <a:lstStyle/>
          <a:p>
            <a:pPr algn="ctr"/>
            <a:r>
              <a:rPr lang="en-GB" sz="2200" b="1" dirty="0">
                <a:latin typeface="Lato"/>
              </a:rPr>
              <a:t>Drivers need to concentrate and distractions within the car can make </a:t>
            </a:r>
          </a:p>
          <a:p>
            <a:pPr algn="ctr"/>
            <a:r>
              <a:rPr lang="en-GB" sz="2200" b="1" dirty="0">
                <a:latin typeface="Lato"/>
              </a:rPr>
              <a:t>this difficult. Here are a few tips for being a good passenger:</a:t>
            </a:r>
          </a:p>
          <a:p>
            <a:pPr>
              <a:buFont typeface="Arial" panose="020B0604020202020204" pitchFamily="34" charset="0"/>
              <a:buChar char="•"/>
            </a:pPr>
            <a:r>
              <a:rPr lang="en-GB" sz="2200" dirty="0">
                <a:solidFill>
                  <a:srgbClr val="333333"/>
                </a:solidFill>
                <a:latin typeface="Lato"/>
              </a:rPr>
              <a:t>wear your seat belt at all times</a:t>
            </a:r>
          </a:p>
          <a:p>
            <a:pPr>
              <a:buFont typeface="Arial" panose="020B0604020202020204" pitchFamily="34" charset="0"/>
              <a:buChar char="•"/>
            </a:pPr>
            <a:r>
              <a:rPr lang="en-GB" sz="2200" dirty="0">
                <a:solidFill>
                  <a:srgbClr val="333333"/>
                </a:solidFill>
                <a:latin typeface="Lato"/>
              </a:rPr>
              <a:t>be a 'good co-pilot', for example, support the driver in ensuring that other passengers act responsibly - offer to help navigate, keep the radio volume at a reasonable level and don’t ‘channel jump’</a:t>
            </a:r>
          </a:p>
          <a:p>
            <a:pPr>
              <a:buFont typeface="Arial" panose="020B0604020202020204" pitchFamily="34" charset="0"/>
              <a:buChar char="•"/>
            </a:pPr>
            <a:r>
              <a:rPr lang="en-GB" sz="2200" dirty="0">
                <a:solidFill>
                  <a:srgbClr val="333333"/>
                </a:solidFill>
                <a:latin typeface="Lato"/>
              </a:rPr>
              <a:t>try to keep all interactions to a reasonable level - the more people in the car, the more distractions there may be from conversations, music, people using mobile phones</a:t>
            </a:r>
          </a:p>
          <a:p>
            <a:pPr>
              <a:buFont typeface="Arial" panose="020B0604020202020204" pitchFamily="34" charset="0"/>
              <a:buChar char="•"/>
            </a:pPr>
            <a:r>
              <a:rPr lang="en-GB" sz="2200" dirty="0">
                <a:solidFill>
                  <a:srgbClr val="333333"/>
                </a:solidFill>
                <a:latin typeface="Lato"/>
              </a:rPr>
              <a:t>if you pay attention to the road you will be able to see when a driver may need to concentrate more and could help the driver’s focus by, for example, pausing a conversation or turning down the radio</a:t>
            </a:r>
          </a:p>
          <a:p>
            <a:pPr>
              <a:buFont typeface="Arial" panose="020B0604020202020204" pitchFamily="34" charset="0"/>
              <a:buChar char="•"/>
            </a:pPr>
            <a:r>
              <a:rPr lang="en-GB" sz="2200" dirty="0">
                <a:solidFill>
                  <a:srgbClr val="333333"/>
                </a:solidFill>
                <a:latin typeface="Lato"/>
              </a:rPr>
              <a:t>if you think there is an emerging danger do let the driver know - but do not shout or try to grab the steering wheel or hand brake</a:t>
            </a:r>
          </a:p>
          <a:p>
            <a:pPr>
              <a:buFont typeface="Arial" panose="020B0604020202020204" pitchFamily="34" charset="0"/>
              <a:buChar char="•"/>
            </a:pPr>
            <a:r>
              <a:rPr lang="en-GB" sz="2200" dirty="0">
                <a:solidFill>
                  <a:srgbClr val="333333"/>
                </a:solidFill>
                <a:latin typeface="Lato"/>
              </a:rPr>
              <a:t>at night, don’t turn on interior lights while the car is moving as this can affect the driver's night vision</a:t>
            </a:r>
          </a:p>
          <a:p>
            <a:pPr>
              <a:buFont typeface="Arial" panose="020B0604020202020204" pitchFamily="34" charset="0"/>
              <a:buChar char="•"/>
            </a:pPr>
            <a:r>
              <a:rPr lang="en-GB" sz="2200" dirty="0">
                <a:solidFill>
                  <a:srgbClr val="333333"/>
                </a:solidFill>
                <a:latin typeface="Lato"/>
              </a:rPr>
              <a:t>don’t be a ‘back-seat driver’ - you can give the driver helpful information but refrain from being negative or giving a critical or 'witty' commentary on how they are driving, particularly if they are inexperienced</a:t>
            </a:r>
            <a:endParaRPr lang="en-GB" dirty="0">
              <a:solidFill>
                <a:srgbClr val="333333"/>
              </a:solidFill>
              <a:latin typeface="Lato"/>
            </a:endParaRPr>
          </a:p>
          <a:p>
            <a:endParaRPr lang="en-GB" b="0" i="0" dirty="0">
              <a:solidFill>
                <a:srgbClr val="333333"/>
              </a:solidFill>
              <a:effectLst/>
              <a:latin typeface="Lato"/>
            </a:endParaRPr>
          </a:p>
        </p:txBody>
      </p:sp>
    </p:spTree>
    <p:extLst>
      <p:ext uri="{BB962C8B-B14F-4D97-AF65-F5344CB8AC3E}">
        <p14:creationId xmlns:p14="http://schemas.microsoft.com/office/powerpoint/2010/main" val="193134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E5EB-656F-4EED-BDCE-F486DDFF2259}"/>
              </a:ext>
            </a:extLst>
          </p:cNvPr>
          <p:cNvSpPr>
            <a:spLocks noGrp="1"/>
          </p:cNvSpPr>
          <p:nvPr>
            <p:ph type="title"/>
          </p:nvPr>
        </p:nvSpPr>
        <p:spPr/>
        <p:txBody>
          <a:bodyPr/>
          <a:lstStyle/>
          <a:p>
            <a:pPr algn="ctr"/>
            <a:r>
              <a:rPr lang="en-GB" dirty="0"/>
              <a:t>Answers</a:t>
            </a:r>
          </a:p>
        </p:txBody>
      </p:sp>
      <p:sp>
        <p:nvSpPr>
          <p:cNvPr id="3" name="TextBox 2">
            <a:extLst>
              <a:ext uri="{FF2B5EF4-FFF2-40B4-BE49-F238E27FC236}">
                <a16:creationId xmlns:a16="http://schemas.microsoft.com/office/drawing/2014/main" id="{5646A2FF-D276-44F9-B33B-0501C08F6FDF}"/>
              </a:ext>
            </a:extLst>
          </p:cNvPr>
          <p:cNvSpPr txBox="1"/>
          <p:nvPr/>
        </p:nvSpPr>
        <p:spPr>
          <a:xfrm>
            <a:off x="692458" y="1757779"/>
            <a:ext cx="949911" cy="2585323"/>
          </a:xfrm>
          <a:prstGeom prst="rect">
            <a:avLst/>
          </a:prstGeom>
          <a:noFill/>
          <a:ln>
            <a:solidFill>
              <a:schemeClr val="tx1"/>
            </a:solidFill>
          </a:ln>
        </p:spPr>
        <p:txBody>
          <a:bodyPr wrap="square" rtlCol="0">
            <a:spAutoFit/>
          </a:bodyPr>
          <a:lstStyle/>
          <a:p>
            <a:r>
              <a:rPr lang="en-GB" dirty="0"/>
              <a:t>1 – C</a:t>
            </a:r>
          </a:p>
          <a:p>
            <a:r>
              <a:rPr lang="en-GB" dirty="0"/>
              <a:t>2 –G</a:t>
            </a:r>
          </a:p>
          <a:p>
            <a:r>
              <a:rPr lang="en-GB" dirty="0"/>
              <a:t>3 –I</a:t>
            </a:r>
          </a:p>
          <a:p>
            <a:r>
              <a:rPr lang="en-GB" dirty="0"/>
              <a:t>4 – F</a:t>
            </a:r>
          </a:p>
          <a:p>
            <a:r>
              <a:rPr lang="en-GB" dirty="0"/>
              <a:t>5 – A</a:t>
            </a:r>
          </a:p>
          <a:p>
            <a:r>
              <a:rPr lang="en-GB" dirty="0"/>
              <a:t>6 – D</a:t>
            </a:r>
          </a:p>
          <a:p>
            <a:r>
              <a:rPr lang="en-GB" dirty="0"/>
              <a:t>7 – E</a:t>
            </a:r>
          </a:p>
          <a:p>
            <a:r>
              <a:rPr lang="en-GB" dirty="0"/>
              <a:t>8 – B</a:t>
            </a:r>
          </a:p>
          <a:p>
            <a:r>
              <a:rPr lang="en-GB" dirty="0"/>
              <a:t>9 - H</a:t>
            </a:r>
          </a:p>
        </p:txBody>
      </p:sp>
      <p:sp>
        <p:nvSpPr>
          <p:cNvPr id="4" name="TextBox 3">
            <a:extLst>
              <a:ext uri="{FF2B5EF4-FFF2-40B4-BE49-F238E27FC236}">
                <a16:creationId xmlns:a16="http://schemas.microsoft.com/office/drawing/2014/main" id="{B372F5C2-C351-4DFF-BE3B-6ED2081FDCB3}"/>
              </a:ext>
            </a:extLst>
          </p:cNvPr>
          <p:cNvSpPr txBox="1"/>
          <p:nvPr/>
        </p:nvSpPr>
        <p:spPr>
          <a:xfrm>
            <a:off x="4581525" y="1702653"/>
            <a:ext cx="1095375" cy="2585323"/>
          </a:xfrm>
          <a:prstGeom prst="rect">
            <a:avLst/>
          </a:prstGeom>
          <a:noFill/>
          <a:ln>
            <a:solidFill>
              <a:schemeClr val="tx1"/>
            </a:solidFill>
          </a:ln>
        </p:spPr>
        <p:txBody>
          <a:bodyPr wrap="square" rtlCol="0">
            <a:spAutoFit/>
          </a:bodyPr>
          <a:lstStyle/>
          <a:p>
            <a:r>
              <a:rPr lang="en-GB" dirty="0"/>
              <a:t>1 –G</a:t>
            </a:r>
          </a:p>
          <a:p>
            <a:r>
              <a:rPr lang="en-GB" dirty="0"/>
              <a:t>2 – H</a:t>
            </a:r>
          </a:p>
          <a:p>
            <a:r>
              <a:rPr lang="en-GB" dirty="0"/>
              <a:t>3 – E</a:t>
            </a:r>
          </a:p>
          <a:p>
            <a:r>
              <a:rPr lang="en-GB" dirty="0"/>
              <a:t>4 – C</a:t>
            </a:r>
          </a:p>
          <a:p>
            <a:r>
              <a:rPr lang="en-GB" dirty="0"/>
              <a:t>5 – F</a:t>
            </a:r>
          </a:p>
          <a:p>
            <a:r>
              <a:rPr lang="en-GB" dirty="0"/>
              <a:t>6 – A</a:t>
            </a:r>
          </a:p>
          <a:p>
            <a:r>
              <a:rPr lang="en-GB" dirty="0"/>
              <a:t>7 – D</a:t>
            </a:r>
          </a:p>
          <a:p>
            <a:r>
              <a:rPr lang="en-GB" dirty="0"/>
              <a:t>8 – I</a:t>
            </a:r>
          </a:p>
          <a:p>
            <a:r>
              <a:rPr lang="en-GB" dirty="0"/>
              <a:t>9 - B</a:t>
            </a:r>
          </a:p>
        </p:txBody>
      </p:sp>
      <p:sp>
        <p:nvSpPr>
          <p:cNvPr id="5" name="TextBox 4">
            <a:extLst>
              <a:ext uri="{FF2B5EF4-FFF2-40B4-BE49-F238E27FC236}">
                <a16:creationId xmlns:a16="http://schemas.microsoft.com/office/drawing/2014/main" id="{32F4EE32-21F2-433F-9DCC-6F2181D67C55}"/>
              </a:ext>
            </a:extLst>
          </p:cNvPr>
          <p:cNvSpPr txBox="1"/>
          <p:nvPr/>
        </p:nvSpPr>
        <p:spPr>
          <a:xfrm>
            <a:off x="7820025" y="1690688"/>
            <a:ext cx="1781175" cy="3693319"/>
          </a:xfrm>
          <a:prstGeom prst="rect">
            <a:avLst/>
          </a:prstGeom>
          <a:noFill/>
          <a:ln>
            <a:solidFill>
              <a:schemeClr val="tx1"/>
            </a:solidFill>
          </a:ln>
        </p:spPr>
        <p:txBody>
          <a:bodyPr wrap="square" rtlCol="0">
            <a:spAutoFit/>
          </a:bodyPr>
          <a:lstStyle/>
          <a:p>
            <a:r>
              <a:rPr lang="en-GB" dirty="0"/>
              <a:t>Green Cross Code</a:t>
            </a:r>
          </a:p>
          <a:p>
            <a:r>
              <a:rPr lang="en-GB" dirty="0"/>
              <a:t>B</a:t>
            </a:r>
          </a:p>
          <a:p>
            <a:r>
              <a:rPr lang="en-GB" dirty="0"/>
              <a:t>C</a:t>
            </a:r>
          </a:p>
          <a:p>
            <a:r>
              <a:rPr lang="en-GB" dirty="0"/>
              <a:t>B</a:t>
            </a:r>
          </a:p>
          <a:p>
            <a:r>
              <a:rPr lang="en-GB" dirty="0"/>
              <a:t>A</a:t>
            </a:r>
          </a:p>
          <a:p>
            <a:r>
              <a:rPr lang="en-GB" dirty="0"/>
              <a:t>D</a:t>
            </a:r>
          </a:p>
          <a:p>
            <a:r>
              <a:rPr lang="en-GB" dirty="0"/>
              <a:t>C</a:t>
            </a:r>
          </a:p>
          <a:p>
            <a:r>
              <a:rPr lang="en-GB" dirty="0"/>
              <a:t>A</a:t>
            </a:r>
          </a:p>
          <a:p>
            <a:r>
              <a:rPr lang="en-GB" dirty="0"/>
              <a:t>C</a:t>
            </a:r>
          </a:p>
          <a:p>
            <a:r>
              <a:rPr lang="en-GB" dirty="0"/>
              <a:t>B</a:t>
            </a:r>
          </a:p>
          <a:p>
            <a:r>
              <a:rPr lang="en-GB" dirty="0"/>
              <a:t>A</a:t>
            </a:r>
          </a:p>
          <a:p>
            <a:endParaRPr lang="en-GB" dirty="0"/>
          </a:p>
        </p:txBody>
      </p:sp>
    </p:spTree>
    <p:extLst>
      <p:ext uri="{BB962C8B-B14F-4D97-AF65-F5344CB8AC3E}">
        <p14:creationId xmlns:p14="http://schemas.microsoft.com/office/powerpoint/2010/main" val="24570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3715F3-DD2D-448A-BD24-FD71A048E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01"/>
            <a:ext cx="5520323"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5">
            <a:extLst>
              <a:ext uri="{FF2B5EF4-FFF2-40B4-BE49-F238E27FC236}">
                <a16:creationId xmlns:a16="http://schemas.microsoft.com/office/drawing/2014/main" id="{29919BB3-C00A-48A4-9DCA-D4AFEBB7A41E}"/>
              </a:ext>
            </a:extLst>
          </p:cNvPr>
          <p:cNvGraphicFramePr>
            <a:graphicFrameLocks noGrp="1"/>
          </p:cNvGraphicFramePr>
          <p:nvPr>
            <p:extLst>
              <p:ext uri="{D42A27DB-BD31-4B8C-83A1-F6EECF244321}">
                <p14:modId xmlns:p14="http://schemas.microsoft.com/office/powerpoint/2010/main" val="1403953480"/>
              </p:ext>
            </p:extLst>
          </p:nvPr>
        </p:nvGraphicFramePr>
        <p:xfrm>
          <a:off x="6489577" y="97654"/>
          <a:ext cx="5344356" cy="6420621"/>
        </p:xfrm>
        <a:graphic>
          <a:graphicData uri="http://schemas.openxmlformats.org/drawingml/2006/table">
            <a:tbl>
              <a:tblPr firstRow="1" bandRow="1"/>
              <a:tblGrid>
                <a:gridCol w="1781452">
                  <a:extLst>
                    <a:ext uri="{9D8B030D-6E8A-4147-A177-3AD203B41FA5}">
                      <a16:colId xmlns:a16="http://schemas.microsoft.com/office/drawing/2014/main" val="1987201126"/>
                    </a:ext>
                  </a:extLst>
                </a:gridCol>
                <a:gridCol w="1781452">
                  <a:extLst>
                    <a:ext uri="{9D8B030D-6E8A-4147-A177-3AD203B41FA5}">
                      <a16:colId xmlns:a16="http://schemas.microsoft.com/office/drawing/2014/main" val="2839239593"/>
                    </a:ext>
                  </a:extLst>
                </a:gridCol>
                <a:gridCol w="1781452">
                  <a:extLst>
                    <a:ext uri="{9D8B030D-6E8A-4147-A177-3AD203B41FA5}">
                      <a16:colId xmlns:a16="http://schemas.microsoft.com/office/drawing/2014/main" val="226600981"/>
                    </a:ext>
                  </a:extLst>
                </a:gridCol>
              </a:tblGrid>
              <a:tr h="2140207">
                <a:tc>
                  <a:txBody>
                    <a:bodyPr/>
                    <a:lstStyle/>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A</a:t>
                      </a:r>
                    </a:p>
                    <a:p>
                      <a:pPr algn="ctr">
                        <a:lnSpc>
                          <a:spcPts val="2175"/>
                        </a:lnSpc>
                        <a:spcBef>
                          <a:spcPts val="600"/>
                        </a:spcBef>
                        <a:spcAft>
                          <a:spcPts val="0"/>
                        </a:spcAft>
                      </a:pPr>
                      <a:r>
                        <a:rPr lang="en-US" sz="1800" kern="1200" dirty="0">
                          <a:solidFill>
                            <a:schemeClr val="tx1"/>
                          </a:solidFill>
                          <a:effectLst/>
                          <a:latin typeface="+mn-lt"/>
                          <a:ea typeface="+mn-ea"/>
                          <a:cs typeface="+mn-cs"/>
                        </a:rPr>
                        <a:t>Route to be used by</a:t>
                      </a:r>
                      <a:endParaRPr lang="en-US" sz="1800" dirty="0">
                        <a:solidFill>
                          <a:srgbClr val="000000"/>
                        </a:solidFill>
                        <a:effectLst/>
                        <a:latin typeface="EOSIVF+NunitoSans-Regular"/>
                        <a:ea typeface="Calibri" panose="020F0502020204030204" pitchFamily="34" charset="0"/>
                        <a:cs typeface="Times New Roman" panose="02020603050405020304" pitchFamily="18" charset="0"/>
                      </a:endParaRPr>
                    </a:p>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pedal cycles</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only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dirty="0">
                          <a:solidFill>
                            <a:srgbClr val="2F2F2F"/>
                          </a:solidFill>
                          <a:effectLst/>
                          <a:latin typeface="EOSIVF+NunitoSans-Regular"/>
                          <a:ea typeface="Calibri" panose="020F0502020204030204" pitchFamily="34" charset="0"/>
                          <a:cs typeface="Times New Roman" panose="02020603050405020304" pitchFamily="18" charset="0"/>
                        </a:rPr>
                        <a:t>No</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dirty="0">
                          <a:solidFill>
                            <a:srgbClr val="2F2F2F"/>
                          </a:solidFill>
                          <a:effectLst/>
                          <a:latin typeface="EOSIVF+NunitoSans-Regular"/>
                          <a:ea typeface="Calibri" panose="020F0502020204030204" pitchFamily="34" charset="0"/>
                          <a:cs typeface="Times New Roman" panose="02020603050405020304" pitchFamily="18" charset="0"/>
                        </a:rPr>
                        <a:t>cycling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Keep</a:t>
                      </a:r>
                      <a:r>
                        <a:rPr lang="en-US" sz="1800" spc="-10"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left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5626504"/>
                  </a:ext>
                </a:extLst>
              </a:tr>
              <a:tr h="2140207">
                <a:tc>
                  <a:txBody>
                    <a:bodyPr/>
                    <a:lstStyle/>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Shared pedal</a:t>
                      </a:r>
                      <a:r>
                        <a:rPr lang="en-US" sz="1800" spc="15"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cycle and</a:t>
                      </a:r>
                      <a:r>
                        <a:rPr lang="en-US" sz="1800" spc="10"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pedestrian </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route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dirty="0">
                          <a:solidFill>
                            <a:srgbClr val="2F2F2F"/>
                          </a:solidFill>
                          <a:effectLst/>
                          <a:latin typeface="EOSIVF+NunitoSans-Regular"/>
                          <a:ea typeface="Calibri" panose="020F0502020204030204" pitchFamily="34" charset="0"/>
                          <a:cs typeface="Times New Roman" panose="02020603050405020304" pitchFamily="18" charset="0"/>
                        </a:rPr>
                        <a:t>Segregated</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dirty="0">
                          <a:solidFill>
                            <a:srgbClr val="2F2F2F"/>
                          </a:solidFill>
                          <a:effectLst/>
                          <a:latin typeface="EOSIVF+NunitoSans-Regular"/>
                          <a:ea typeface="Calibri" panose="020F0502020204030204" pitchFamily="34" charset="0"/>
                          <a:cs typeface="Times New Roman" panose="02020603050405020304" pitchFamily="18" charset="0"/>
                        </a:rPr>
                        <a:t>cycle</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33045" algn="ctr">
                        <a:lnSpc>
                          <a:spcPts val="2175"/>
                        </a:lnSpc>
                        <a:spcBef>
                          <a:spcPts val="345"/>
                        </a:spcBef>
                        <a:spcAft>
                          <a:spcPts val="0"/>
                        </a:spcAft>
                      </a:pPr>
                      <a:r>
                        <a:rPr lang="en-US" sz="1800" dirty="0">
                          <a:solidFill>
                            <a:srgbClr val="2F2F2F"/>
                          </a:solidFill>
                          <a:effectLst/>
                          <a:latin typeface="EOSIVF+NunitoSans-Regular"/>
                          <a:ea typeface="Calibri" panose="020F0502020204030204" pitchFamily="34" charset="0"/>
                          <a:cs typeface="Times New Roman" panose="02020603050405020304" pitchFamily="18" charset="0"/>
                        </a:rPr>
                        <a:t>pedestrian route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Mini</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roundabout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20575312"/>
                  </a:ext>
                </a:extLst>
              </a:tr>
              <a:tr h="2140207">
                <a:tc>
                  <a:txBody>
                    <a:bodyPr/>
                    <a:lstStyle/>
                    <a:p>
                      <a:pPr algn="ctr">
                        <a:lnSpc>
                          <a:spcPts val="2175"/>
                        </a:lnSpc>
                        <a:spcBef>
                          <a:spcPts val="600"/>
                        </a:spcBef>
                        <a:spcAft>
                          <a:spcPts val="0"/>
                        </a:spcAft>
                      </a:pP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Turn</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 left</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ahead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dirty="0">
                          <a:solidFill>
                            <a:srgbClr val="2F2F2F"/>
                          </a:solidFill>
                          <a:effectLst/>
                          <a:latin typeface="EOSIVF+NunitoSans-Regular"/>
                          <a:ea typeface="Calibri" panose="020F0502020204030204" pitchFamily="34" charset="0"/>
                          <a:cs typeface="Times New Roman" panose="02020603050405020304" pitchFamily="18" charset="0"/>
                        </a:rPr>
                        <a:t>No</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spc="5" dirty="0">
                          <a:solidFill>
                            <a:srgbClr val="2F2F2F"/>
                          </a:solidFill>
                          <a:effectLst/>
                          <a:latin typeface="EOSIVF+NunitoSans-Regular"/>
                          <a:ea typeface="Calibri" panose="020F0502020204030204" pitchFamily="34" charset="0"/>
                          <a:cs typeface="Times New Roman" panose="02020603050405020304" pitchFamily="18" charset="0"/>
                        </a:rPr>
                        <a:t>entry</a:t>
                      </a:r>
                      <a:r>
                        <a:rPr lang="en-US" sz="1800" spc="-10"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dirty="0">
                          <a:solidFill>
                            <a:srgbClr val="2F2F2F"/>
                          </a:solidFill>
                          <a:effectLst/>
                          <a:latin typeface="EOSIVF+NunitoSans-Regular"/>
                          <a:ea typeface="Calibri" panose="020F0502020204030204" pitchFamily="34" charset="0"/>
                          <a:cs typeface="Times New Roman" panose="02020603050405020304" pitchFamily="18" charset="0"/>
                        </a:rPr>
                        <a:t>for</a:t>
                      </a:r>
                      <a:r>
                        <a:rPr lang="en-US" sz="1800" spc="10" dirty="0">
                          <a:solidFill>
                            <a:srgbClr val="2F2F2F"/>
                          </a:solidFill>
                          <a:effectLst/>
                          <a:latin typeface="EOSIVF+NunitoSans-Regular"/>
                          <a:ea typeface="Calibri" panose="020F0502020204030204" pitchFamily="34" charset="0"/>
                          <a:cs typeface="Times New Roman" panose="02020603050405020304" pitchFamily="18" charset="0"/>
                        </a:rPr>
                        <a:t> </a:t>
                      </a:r>
                      <a:r>
                        <a:rPr lang="en-US" sz="1800" dirty="0">
                          <a:solidFill>
                            <a:srgbClr val="2F2F2F"/>
                          </a:solidFill>
                          <a:effectLst/>
                          <a:latin typeface="EOSIVF+NunitoSans-Regular"/>
                          <a:ea typeface="Calibri" panose="020F0502020204030204" pitchFamily="34" charset="0"/>
                          <a:cs typeface="Times New Roman" panose="02020603050405020304" pitchFamily="18" charset="0"/>
                        </a:rPr>
                        <a:t>vehicles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2175"/>
                        </a:lnSpc>
                        <a:spcBef>
                          <a:spcPts val="600"/>
                        </a:spcBef>
                        <a:spcAft>
                          <a:spcPts val="0"/>
                        </a:spcAft>
                      </a:pPr>
                      <a:r>
                        <a:rPr lang="en-US" sz="1800" dirty="0">
                          <a:solidFill>
                            <a:srgbClr val="000000"/>
                          </a:solidFill>
                          <a:effectLst/>
                          <a:latin typeface="EOSIVF+NunitoSans-Regular"/>
                          <a:ea typeface="Calibri" panose="020F0502020204030204" pitchFamily="34" charset="0"/>
                          <a:cs typeface="Times New Roman" panose="02020603050405020304" pitchFamily="18" charset="0"/>
                        </a:rPr>
                        <a:t>Ahead</a:t>
                      </a:r>
                      <a:r>
                        <a:rPr lang="en-US" sz="1800" spc="5" dirty="0">
                          <a:solidFill>
                            <a:srgbClr val="000000"/>
                          </a:solidFill>
                          <a:effectLst/>
                          <a:latin typeface="EOSIVF+NunitoSans-Regular"/>
                          <a:ea typeface="Calibri" panose="020F0502020204030204" pitchFamily="34" charset="0"/>
                          <a:cs typeface="Times New Roman" panose="02020603050405020304" pitchFamily="18" charset="0"/>
                        </a:rPr>
                        <a:t> </a:t>
                      </a:r>
                      <a:r>
                        <a:rPr lang="en-US" sz="1800" dirty="0">
                          <a:solidFill>
                            <a:srgbClr val="000000"/>
                          </a:solidFill>
                          <a:effectLst/>
                          <a:latin typeface="EOSIVF+NunitoSans-Regular"/>
                          <a:ea typeface="Calibri" panose="020F0502020204030204" pitchFamily="34" charset="0"/>
                          <a:cs typeface="Times New Roman" panose="02020603050405020304" pitchFamily="18" charset="0"/>
                        </a:rPr>
                        <a:t>only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6240632"/>
                  </a:ext>
                </a:extLst>
              </a:tr>
            </a:tbl>
          </a:graphicData>
        </a:graphic>
      </p:graphicFrame>
      <p:sp>
        <p:nvSpPr>
          <p:cNvPr id="17" name="TextBox 16">
            <a:extLst>
              <a:ext uri="{FF2B5EF4-FFF2-40B4-BE49-F238E27FC236}">
                <a16:creationId xmlns:a16="http://schemas.microsoft.com/office/drawing/2014/main" id="{33F9A3F0-F5CA-4777-BD26-F3EAE07CDC22}"/>
              </a:ext>
            </a:extLst>
          </p:cNvPr>
          <p:cNvSpPr txBox="1"/>
          <p:nvPr/>
        </p:nvSpPr>
        <p:spPr>
          <a:xfrm>
            <a:off x="1526959" y="1908699"/>
            <a:ext cx="186431" cy="369332"/>
          </a:xfrm>
          <a:prstGeom prst="rect">
            <a:avLst/>
          </a:prstGeom>
          <a:noFill/>
        </p:spPr>
        <p:txBody>
          <a:bodyPr wrap="square" rtlCol="0">
            <a:spAutoFit/>
          </a:bodyPr>
          <a:lstStyle/>
          <a:p>
            <a:r>
              <a:rPr lang="en-GB" dirty="0"/>
              <a:t>1</a:t>
            </a:r>
          </a:p>
        </p:txBody>
      </p:sp>
      <p:sp>
        <p:nvSpPr>
          <p:cNvPr id="18" name="TextBox 17">
            <a:extLst>
              <a:ext uri="{FF2B5EF4-FFF2-40B4-BE49-F238E27FC236}">
                <a16:creationId xmlns:a16="http://schemas.microsoft.com/office/drawing/2014/main" id="{057FF347-7927-4EC4-B1AB-624AAC36CBFA}"/>
              </a:ext>
            </a:extLst>
          </p:cNvPr>
          <p:cNvSpPr txBox="1"/>
          <p:nvPr/>
        </p:nvSpPr>
        <p:spPr>
          <a:xfrm>
            <a:off x="3320249" y="1846555"/>
            <a:ext cx="257452" cy="369332"/>
          </a:xfrm>
          <a:prstGeom prst="rect">
            <a:avLst/>
          </a:prstGeom>
          <a:noFill/>
        </p:spPr>
        <p:txBody>
          <a:bodyPr wrap="square" rtlCol="0">
            <a:spAutoFit/>
          </a:bodyPr>
          <a:lstStyle/>
          <a:p>
            <a:r>
              <a:rPr lang="en-GB" dirty="0"/>
              <a:t>2</a:t>
            </a:r>
          </a:p>
        </p:txBody>
      </p:sp>
      <p:sp>
        <p:nvSpPr>
          <p:cNvPr id="19" name="TextBox 18">
            <a:extLst>
              <a:ext uri="{FF2B5EF4-FFF2-40B4-BE49-F238E27FC236}">
                <a16:creationId xmlns:a16="http://schemas.microsoft.com/office/drawing/2014/main" id="{818579CF-4CDE-4C6D-A7E3-860FA98087A6}"/>
              </a:ext>
            </a:extLst>
          </p:cNvPr>
          <p:cNvSpPr txBox="1"/>
          <p:nvPr/>
        </p:nvSpPr>
        <p:spPr>
          <a:xfrm>
            <a:off x="5184560" y="1846555"/>
            <a:ext cx="257452" cy="369332"/>
          </a:xfrm>
          <a:prstGeom prst="rect">
            <a:avLst/>
          </a:prstGeom>
          <a:noFill/>
        </p:spPr>
        <p:txBody>
          <a:bodyPr wrap="square" rtlCol="0">
            <a:spAutoFit/>
          </a:bodyPr>
          <a:lstStyle/>
          <a:p>
            <a:r>
              <a:rPr lang="en-GB" dirty="0"/>
              <a:t>3</a:t>
            </a:r>
          </a:p>
        </p:txBody>
      </p:sp>
      <p:sp>
        <p:nvSpPr>
          <p:cNvPr id="20" name="TextBox 19">
            <a:extLst>
              <a:ext uri="{FF2B5EF4-FFF2-40B4-BE49-F238E27FC236}">
                <a16:creationId xmlns:a16="http://schemas.microsoft.com/office/drawing/2014/main" id="{AD2F14FF-E5D3-4563-8812-3F84B5B35D1E}"/>
              </a:ext>
            </a:extLst>
          </p:cNvPr>
          <p:cNvSpPr txBox="1"/>
          <p:nvPr/>
        </p:nvSpPr>
        <p:spPr>
          <a:xfrm>
            <a:off x="1526959" y="4056092"/>
            <a:ext cx="186431" cy="369332"/>
          </a:xfrm>
          <a:prstGeom prst="rect">
            <a:avLst/>
          </a:prstGeom>
          <a:noFill/>
        </p:spPr>
        <p:txBody>
          <a:bodyPr wrap="square" rtlCol="0">
            <a:spAutoFit/>
          </a:bodyPr>
          <a:lstStyle/>
          <a:p>
            <a:r>
              <a:rPr lang="en-GB" dirty="0"/>
              <a:t>4</a:t>
            </a:r>
          </a:p>
        </p:txBody>
      </p:sp>
      <p:sp>
        <p:nvSpPr>
          <p:cNvPr id="21" name="TextBox 20">
            <a:extLst>
              <a:ext uri="{FF2B5EF4-FFF2-40B4-BE49-F238E27FC236}">
                <a16:creationId xmlns:a16="http://schemas.microsoft.com/office/drawing/2014/main" id="{CF99E8B4-113F-485D-9A3B-CD5BF729BCF2}"/>
              </a:ext>
            </a:extLst>
          </p:cNvPr>
          <p:cNvSpPr txBox="1"/>
          <p:nvPr/>
        </p:nvSpPr>
        <p:spPr>
          <a:xfrm>
            <a:off x="3320249" y="4056092"/>
            <a:ext cx="257452" cy="369332"/>
          </a:xfrm>
          <a:prstGeom prst="rect">
            <a:avLst/>
          </a:prstGeom>
          <a:noFill/>
        </p:spPr>
        <p:txBody>
          <a:bodyPr wrap="square" rtlCol="0">
            <a:spAutoFit/>
          </a:bodyPr>
          <a:lstStyle/>
          <a:p>
            <a:r>
              <a:rPr lang="en-GB" dirty="0"/>
              <a:t>5</a:t>
            </a:r>
          </a:p>
        </p:txBody>
      </p:sp>
      <p:sp>
        <p:nvSpPr>
          <p:cNvPr id="22" name="TextBox 21">
            <a:extLst>
              <a:ext uri="{FF2B5EF4-FFF2-40B4-BE49-F238E27FC236}">
                <a16:creationId xmlns:a16="http://schemas.microsoft.com/office/drawing/2014/main" id="{FEC3E4A1-2083-4AF0-8FB8-E94E8B90CDAE}"/>
              </a:ext>
            </a:extLst>
          </p:cNvPr>
          <p:cNvSpPr txBox="1"/>
          <p:nvPr/>
        </p:nvSpPr>
        <p:spPr>
          <a:xfrm>
            <a:off x="5184560" y="3959441"/>
            <a:ext cx="186431" cy="369332"/>
          </a:xfrm>
          <a:prstGeom prst="rect">
            <a:avLst/>
          </a:prstGeom>
          <a:noFill/>
        </p:spPr>
        <p:txBody>
          <a:bodyPr wrap="square" rtlCol="0">
            <a:spAutoFit/>
          </a:bodyPr>
          <a:lstStyle/>
          <a:p>
            <a:r>
              <a:rPr lang="en-GB" dirty="0"/>
              <a:t>6</a:t>
            </a:r>
          </a:p>
        </p:txBody>
      </p:sp>
      <p:sp>
        <p:nvSpPr>
          <p:cNvPr id="23" name="TextBox 22">
            <a:extLst>
              <a:ext uri="{FF2B5EF4-FFF2-40B4-BE49-F238E27FC236}">
                <a16:creationId xmlns:a16="http://schemas.microsoft.com/office/drawing/2014/main" id="{2E38954B-8E66-4026-8BC2-7F5CDCB67B4E}"/>
              </a:ext>
            </a:extLst>
          </p:cNvPr>
          <p:cNvSpPr txBox="1"/>
          <p:nvPr/>
        </p:nvSpPr>
        <p:spPr>
          <a:xfrm>
            <a:off x="1589103" y="6072327"/>
            <a:ext cx="186431" cy="369332"/>
          </a:xfrm>
          <a:prstGeom prst="rect">
            <a:avLst/>
          </a:prstGeom>
          <a:noFill/>
        </p:spPr>
        <p:txBody>
          <a:bodyPr wrap="square" rtlCol="0">
            <a:spAutoFit/>
          </a:bodyPr>
          <a:lstStyle/>
          <a:p>
            <a:r>
              <a:rPr lang="en-GB" dirty="0"/>
              <a:t>7</a:t>
            </a:r>
          </a:p>
        </p:txBody>
      </p:sp>
      <p:sp>
        <p:nvSpPr>
          <p:cNvPr id="24" name="TextBox 23">
            <a:extLst>
              <a:ext uri="{FF2B5EF4-FFF2-40B4-BE49-F238E27FC236}">
                <a16:creationId xmlns:a16="http://schemas.microsoft.com/office/drawing/2014/main" id="{2D403099-BABF-4F22-9ACD-A7C1BDB1962E}"/>
              </a:ext>
            </a:extLst>
          </p:cNvPr>
          <p:cNvSpPr txBox="1"/>
          <p:nvPr/>
        </p:nvSpPr>
        <p:spPr>
          <a:xfrm>
            <a:off x="3355760" y="6072327"/>
            <a:ext cx="204186" cy="369332"/>
          </a:xfrm>
          <a:prstGeom prst="rect">
            <a:avLst/>
          </a:prstGeom>
          <a:noFill/>
        </p:spPr>
        <p:txBody>
          <a:bodyPr wrap="square" rtlCol="0">
            <a:spAutoFit/>
          </a:bodyPr>
          <a:lstStyle/>
          <a:p>
            <a:r>
              <a:rPr lang="en-GB" dirty="0"/>
              <a:t>8</a:t>
            </a:r>
          </a:p>
        </p:txBody>
      </p:sp>
      <p:sp>
        <p:nvSpPr>
          <p:cNvPr id="25" name="TextBox 24">
            <a:extLst>
              <a:ext uri="{FF2B5EF4-FFF2-40B4-BE49-F238E27FC236}">
                <a16:creationId xmlns:a16="http://schemas.microsoft.com/office/drawing/2014/main" id="{336E78D9-033F-4327-AB3F-6CD7D9933DCE}"/>
              </a:ext>
            </a:extLst>
          </p:cNvPr>
          <p:cNvSpPr txBox="1"/>
          <p:nvPr/>
        </p:nvSpPr>
        <p:spPr>
          <a:xfrm>
            <a:off x="5237827" y="6256993"/>
            <a:ext cx="204186" cy="369332"/>
          </a:xfrm>
          <a:prstGeom prst="rect">
            <a:avLst/>
          </a:prstGeom>
          <a:noFill/>
        </p:spPr>
        <p:txBody>
          <a:bodyPr wrap="square" rtlCol="0">
            <a:spAutoFit/>
          </a:bodyPr>
          <a:lstStyle/>
          <a:p>
            <a:r>
              <a:rPr lang="en-GB" dirty="0"/>
              <a:t>9</a:t>
            </a:r>
          </a:p>
        </p:txBody>
      </p:sp>
      <p:sp>
        <p:nvSpPr>
          <p:cNvPr id="27" name="TextBox 26">
            <a:extLst>
              <a:ext uri="{FF2B5EF4-FFF2-40B4-BE49-F238E27FC236}">
                <a16:creationId xmlns:a16="http://schemas.microsoft.com/office/drawing/2014/main" id="{AB8611BD-B13A-43DE-88E0-589C88F4A835}"/>
              </a:ext>
            </a:extLst>
          </p:cNvPr>
          <p:cNvSpPr txBox="1"/>
          <p:nvPr/>
        </p:nvSpPr>
        <p:spPr>
          <a:xfrm>
            <a:off x="7856738" y="1846555"/>
            <a:ext cx="248575" cy="369332"/>
          </a:xfrm>
          <a:prstGeom prst="rect">
            <a:avLst/>
          </a:prstGeom>
          <a:noFill/>
        </p:spPr>
        <p:txBody>
          <a:bodyPr wrap="square" rtlCol="0">
            <a:spAutoFit/>
          </a:bodyPr>
          <a:lstStyle/>
          <a:p>
            <a:r>
              <a:rPr lang="en-GB" dirty="0"/>
              <a:t>A</a:t>
            </a:r>
          </a:p>
        </p:txBody>
      </p:sp>
      <p:sp>
        <p:nvSpPr>
          <p:cNvPr id="28" name="TextBox 27">
            <a:extLst>
              <a:ext uri="{FF2B5EF4-FFF2-40B4-BE49-F238E27FC236}">
                <a16:creationId xmlns:a16="http://schemas.microsoft.com/office/drawing/2014/main" id="{D7B240FB-4BEC-4591-8375-D566BD8FB377}"/>
              </a:ext>
            </a:extLst>
          </p:cNvPr>
          <p:cNvSpPr txBox="1"/>
          <p:nvPr/>
        </p:nvSpPr>
        <p:spPr>
          <a:xfrm>
            <a:off x="9570127" y="1585533"/>
            <a:ext cx="248575" cy="646331"/>
          </a:xfrm>
          <a:prstGeom prst="rect">
            <a:avLst/>
          </a:prstGeom>
          <a:noFill/>
        </p:spPr>
        <p:txBody>
          <a:bodyPr wrap="square" rtlCol="0">
            <a:spAutoFit/>
          </a:bodyPr>
          <a:lstStyle/>
          <a:p>
            <a:endParaRPr lang="en-GB" dirty="0"/>
          </a:p>
          <a:p>
            <a:r>
              <a:rPr lang="en-GB" dirty="0"/>
              <a:t>B</a:t>
            </a:r>
          </a:p>
        </p:txBody>
      </p:sp>
      <p:sp>
        <p:nvSpPr>
          <p:cNvPr id="29" name="TextBox 28">
            <a:extLst>
              <a:ext uri="{FF2B5EF4-FFF2-40B4-BE49-F238E27FC236}">
                <a16:creationId xmlns:a16="http://schemas.microsoft.com/office/drawing/2014/main" id="{8D485B72-40D8-4132-AE58-9C2FC6AC65A8}"/>
              </a:ext>
            </a:extLst>
          </p:cNvPr>
          <p:cNvSpPr txBox="1"/>
          <p:nvPr/>
        </p:nvSpPr>
        <p:spPr>
          <a:xfrm>
            <a:off x="11487705" y="1908698"/>
            <a:ext cx="248575" cy="369332"/>
          </a:xfrm>
          <a:prstGeom prst="rect">
            <a:avLst/>
          </a:prstGeom>
          <a:noFill/>
        </p:spPr>
        <p:txBody>
          <a:bodyPr wrap="square" rtlCol="0">
            <a:spAutoFit/>
          </a:bodyPr>
          <a:lstStyle/>
          <a:p>
            <a:r>
              <a:rPr lang="en-GB" dirty="0"/>
              <a:t>C</a:t>
            </a:r>
          </a:p>
        </p:txBody>
      </p:sp>
      <p:sp>
        <p:nvSpPr>
          <p:cNvPr id="30" name="TextBox 29">
            <a:extLst>
              <a:ext uri="{FF2B5EF4-FFF2-40B4-BE49-F238E27FC236}">
                <a16:creationId xmlns:a16="http://schemas.microsoft.com/office/drawing/2014/main" id="{DAB0A859-E68C-4C8A-9BE3-F095F11D0E64}"/>
              </a:ext>
            </a:extLst>
          </p:cNvPr>
          <p:cNvSpPr txBox="1"/>
          <p:nvPr/>
        </p:nvSpPr>
        <p:spPr>
          <a:xfrm>
            <a:off x="7759085" y="3959441"/>
            <a:ext cx="346228" cy="369332"/>
          </a:xfrm>
          <a:prstGeom prst="rect">
            <a:avLst/>
          </a:prstGeom>
          <a:noFill/>
        </p:spPr>
        <p:txBody>
          <a:bodyPr wrap="square" rtlCol="0">
            <a:spAutoFit/>
          </a:bodyPr>
          <a:lstStyle/>
          <a:p>
            <a:r>
              <a:rPr lang="en-GB" dirty="0"/>
              <a:t>D</a:t>
            </a:r>
          </a:p>
        </p:txBody>
      </p:sp>
      <p:sp>
        <p:nvSpPr>
          <p:cNvPr id="31" name="TextBox 30">
            <a:extLst>
              <a:ext uri="{FF2B5EF4-FFF2-40B4-BE49-F238E27FC236}">
                <a16:creationId xmlns:a16="http://schemas.microsoft.com/office/drawing/2014/main" id="{48B7221F-CF63-4B3E-A780-0DF81057D2A9}"/>
              </a:ext>
            </a:extLst>
          </p:cNvPr>
          <p:cNvSpPr txBox="1"/>
          <p:nvPr/>
        </p:nvSpPr>
        <p:spPr>
          <a:xfrm>
            <a:off x="9632272" y="3959441"/>
            <a:ext cx="248575" cy="369332"/>
          </a:xfrm>
          <a:prstGeom prst="rect">
            <a:avLst/>
          </a:prstGeom>
          <a:noFill/>
        </p:spPr>
        <p:txBody>
          <a:bodyPr wrap="square" rtlCol="0">
            <a:spAutoFit/>
          </a:bodyPr>
          <a:lstStyle/>
          <a:p>
            <a:r>
              <a:rPr lang="en-GB" dirty="0"/>
              <a:t>E</a:t>
            </a:r>
          </a:p>
        </p:txBody>
      </p:sp>
      <p:sp>
        <p:nvSpPr>
          <p:cNvPr id="6144" name="TextBox 6143">
            <a:extLst>
              <a:ext uri="{FF2B5EF4-FFF2-40B4-BE49-F238E27FC236}">
                <a16:creationId xmlns:a16="http://schemas.microsoft.com/office/drawing/2014/main" id="{1D81D98D-86B4-420C-9C73-83D397B8AE5A}"/>
              </a:ext>
            </a:extLst>
          </p:cNvPr>
          <p:cNvSpPr txBox="1"/>
          <p:nvPr/>
        </p:nvSpPr>
        <p:spPr>
          <a:xfrm>
            <a:off x="11345662" y="3959441"/>
            <a:ext cx="390618" cy="369332"/>
          </a:xfrm>
          <a:prstGeom prst="rect">
            <a:avLst/>
          </a:prstGeom>
          <a:noFill/>
        </p:spPr>
        <p:txBody>
          <a:bodyPr wrap="square" rtlCol="0">
            <a:spAutoFit/>
          </a:bodyPr>
          <a:lstStyle/>
          <a:p>
            <a:r>
              <a:rPr lang="en-GB" dirty="0"/>
              <a:t>F</a:t>
            </a:r>
          </a:p>
        </p:txBody>
      </p:sp>
      <p:sp>
        <p:nvSpPr>
          <p:cNvPr id="6145" name="TextBox 6144">
            <a:extLst>
              <a:ext uri="{FF2B5EF4-FFF2-40B4-BE49-F238E27FC236}">
                <a16:creationId xmlns:a16="http://schemas.microsoft.com/office/drawing/2014/main" id="{ACEEEBC1-9D5B-4205-8F57-699A53B81480}"/>
              </a:ext>
            </a:extLst>
          </p:cNvPr>
          <p:cNvSpPr txBox="1"/>
          <p:nvPr/>
        </p:nvSpPr>
        <p:spPr>
          <a:xfrm>
            <a:off x="7856738" y="6010184"/>
            <a:ext cx="248575" cy="369332"/>
          </a:xfrm>
          <a:prstGeom prst="rect">
            <a:avLst/>
          </a:prstGeom>
          <a:noFill/>
        </p:spPr>
        <p:txBody>
          <a:bodyPr wrap="square" rtlCol="0">
            <a:spAutoFit/>
          </a:bodyPr>
          <a:lstStyle/>
          <a:p>
            <a:r>
              <a:rPr lang="en-GB" dirty="0"/>
              <a:t>G</a:t>
            </a:r>
          </a:p>
        </p:txBody>
      </p:sp>
      <p:sp>
        <p:nvSpPr>
          <p:cNvPr id="6147" name="TextBox 6146">
            <a:extLst>
              <a:ext uri="{FF2B5EF4-FFF2-40B4-BE49-F238E27FC236}">
                <a16:creationId xmlns:a16="http://schemas.microsoft.com/office/drawing/2014/main" id="{39EA7A2B-EACB-4CCF-9FD2-AB70B0AA625A}"/>
              </a:ext>
            </a:extLst>
          </p:cNvPr>
          <p:cNvSpPr txBox="1"/>
          <p:nvPr/>
        </p:nvSpPr>
        <p:spPr>
          <a:xfrm>
            <a:off x="9632272" y="6010184"/>
            <a:ext cx="248575" cy="369332"/>
          </a:xfrm>
          <a:prstGeom prst="rect">
            <a:avLst/>
          </a:prstGeom>
          <a:noFill/>
        </p:spPr>
        <p:txBody>
          <a:bodyPr wrap="square" rtlCol="0">
            <a:spAutoFit/>
          </a:bodyPr>
          <a:lstStyle/>
          <a:p>
            <a:r>
              <a:rPr lang="en-GB" dirty="0"/>
              <a:t>H</a:t>
            </a:r>
          </a:p>
        </p:txBody>
      </p:sp>
      <p:sp>
        <p:nvSpPr>
          <p:cNvPr id="6148" name="TextBox 6147">
            <a:extLst>
              <a:ext uri="{FF2B5EF4-FFF2-40B4-BE49-F238E27FC236}">
                <a16:creationId xmlns:a16="http://schemas.microsoft.com/office/drawing/2014/main" id="{8842738D-CD62-442B-B660-30E88ACD79AD}"/>
              </a:ext>
            </a:extLst>
          </p:cNvPr>
          <p:cNvSpPr txBox="1"/>
          <p:nvPr/>
        </p:nvSpPr>
        <p:spPr>
          <a:xfrm>
            <a:off x="11345662" y="6072327"/>
            <a:ext cx="390618" cy="369332"/>
          </a:xfrm>
          <a:prstGeom prst="rect">
            <a:avLst/>
          </a:prstGeom>
          <a:noFill/>
        </p:spPr>
        <p:txBody>
          <a:bodyPr wrap="square" rtlCol="0">
            <a:spAutoFit/>
          </a:bodyPr>
          <a:lstStyle/>
          <a:p>
            <a:r>
              <a:rPr lang="en-GB" dirty="0"/>
              <a:t>I</a:t>
            </a:r>
          </a:p>
        </p:txBody>
      </p:sp>
    </p:spTree>
    <p:extLst>
      <p:ext uri="{BB962C8B-B14F-4D97-AF65-F5344CB8AC3E}">
        <p14:creationId xmlns:p14="http://schemas.microsoft.com/office/powerpoint/2010/main" val="348306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8230AC4-5396-4506-9503-3AB87599F0E9}"/>
              </a:ext>
            </a:extLst>
          </p:cNvPr>
          <p:cNvGraphicFramePr>
            <a:graphicFrameLocks noGrp="1"/>
          </p:cNvGraphicFramePr>
          <p:nvPr>
            <p:extLst>
              <p:ext uri="{D42A27DB-BD31-4B8C-83A1-F6EECF244321}">
                <p14:modId xmlns:p14="http://schemas.microsoft.com/office/powerpoint/2010/main" val="1153641295"/>
              </p:ext>
            </p:extLst>
          </p:nvPr>
        </p:nvGraphicFramePr>
        <p:xfrm>
          <a:off x="834501" y="719666"/>
          <a:ext cx="9827580" cy="6002889"/>
        </p:xfrm>
        <a:graphic>
          <a:graphicData uri="http://schemas.openxmlformats.org/drawingml/2006/table">
            <a:tbl>
              <a:tblPr firstRow="1" bandRow="1"/>
              <a:tblGrid>
                <a:gridCol w="1637930">
                  <a:extLst>
                    <a:ext uri="{9D8B030D-6E8A-4147-A177-3AD203B41FA5}">
                      <a16:colId xmlns:a16="http://schemas.microsoft.com/office/drawing/2014/main" val="2174435384"/>
                    </a:ext>
                  </a:extLst>
                </a:gridCol>
                <a:gridCol w="1637930">
                  <a:extLst>
                    <a:ext uri="{9D8B030D-6E8A-4147-A177-3AD203B41FA5}">
                      <a16:colId xmlns:a16="http://schemas.microsoft.com/office/drawing/2014/main" val="3684180933"/>
                    </a:ext>
                  </a:extLst>
                </a:gridCol>
                <a:gridCol w="1660124">
                  <a:extLst>
                    <a:ext uri="{9D8B030D-6E8A-4147-A177-3AD203B41FA5}">
                      <a16:colId xmlns:a16="http://schemas.microsoft.com/office/drawing/2014/main" val="1027300196"/>
                    </a:ext>
                  </a:extLst>
                </a:gridCol>
                <a:gridCol w="1615736">
                  <a:extLst>
                    <a:ext uri="{9D8B030D-6E8A-4147-A177-3AD203B41FA5}">
                      <a16:colId xmlns:a16="http://schemas.microsoft.com/office/drawing/2014/main" val="2555679523"/>
                    </a:ext>
                  </a:extLst>
                </a:gridCol>
                <a:gridCol w="1637930">
                  <a:extLst>
                    <a:ext uri="{9D8B030D-6E8A-4147-A177-3AD203B41FA5}">
                      <a16:colId xmlns:a16="http://schemas.microsoft.com/office/drawing/2014/main" val="1325889150"/>
                    </a:ext>
                  </a:extLst>
                </a:gridCol>
                <a:gridCol w="1637930">
                  <a:extLst>
                    <a:ext uri="{9D8B030D-6E8A-4147-A177-3AD203B41FA5}">
                      <a16:colId xmlns:a16="http://schemas.microsoft.com/office/drawing/2014/main" val="1888900395"/>
                    </a:ext>
                  </a:extLst>
                </a:gridCol>
              </a:tblGrid>
              <a:tr h="1979529">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pPr algn="l"/>
                      <a:r>
                        <a:rPr lang="en-GB" sz="1800" b="0" i="0" kern="1200" dirty="0">
                          <a:solidFill>
                            <a:schemeClr val="tx1"/>
                          </a:solidFill>
                          <a:effectLst/>
                          <a:latin typeface="+mn-lt"/>
                          <a:ea typeface="+mn-ea"/>
                          <a:cs typeface="+mn-cs"/>
                        </a:rPr>
                        <a:t>A</a:t>
                      </a:r>
                    </a:p>
                    <a:p>
                      <a:pPr algn="ctr"/>
                      <a:endParaRPr lang="en-GB" sz="18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mn-lt"/>
                          <a:ea typeface="+mn-ea"/>
                          <a:cs typeface="+mn-cs"/>
                        </a:rPr>
                        <a:t>No through road for vehicular traffic</a:t>
                      </a:r>
                    </a:p>
                    <a:p>
                      <a:pPr algn="ctr"/>
                      <a:endParaRPr lang="en-GB" dirty="0"/>
                    </a:p>
                  </a:txBody>
                  <a:tcPr anchor="b"/>
                </a:tc>
                <a:tc>
                  <a:txBody>
                    <a:bodyPr/>
                    <a:lstStyle/>
                    <a:p>
                      <a:pPr algn="l"/>
                      <a:r>
                        <a:rPr lang="en-GB" sz="1800" b="0" i="0" kern="1200" dirty="0">
                          <a:solidFill>
                            <a:schemeClr val="tx1"/>
                          </a:solidFill>
                          <a:effectLst/>
                          <a:latin typeface="+mn-lt"/>
                          <a:ea typeface="+mn-ea"/>
                          <a:cs typeface="+mn-cs"/>
                        </a:rPr>
                        <a:t>B</a:t>
                      </a:r>
                    </a:p>
                    <a:p>
                      <a:pPr algn="ctr"/>
                      <a:endParaRPr lang="en-GB" sz="1800" b="0" i="0" kern="1200" dirty="0">
                        <a:solidFill>
                          <a:schemeClr val="tx1"/>
                        </a:solidFill>
                        <a:effectLst/>
                        <a:latin typeface="+mn-lt"/>
                        <a:ea typeface="+mn-ea"/>
                        <a:cs typeface="+mn-cs"/>
                      </a:endParaRPr>
                    </a:p>
                    <a:p>
                      <a:pPr algn="ctr"/>
                      <a:r>
                        <a:rPr lang="en-GB" sz="1800" b="0" i="0" kern="1200" dirty="0">
                          <a:solidFill>
                            <a:schemeClr val="tx1"/>
                          </a:solidFill>
                          <a:effectLst/>
                          <a:latin typeface="+mn-lt"/>
                          <a:ea typeface="+mn-ea"/>
                          <a:cs typeface="+mn-cs"/>
                        </a:rPr>
                        <a:t>Double bend or series of bends ahead, first to the right</a:t>
                      </a:r>
                      <a:endParaRPr lang="en-GB" dirty="0"/>
                    </a:p>
                  </a:txBody>
                  <a:tcPr anchor="ctr"/>
                </a:tc>
                <a:tc>
                  <a:txBody>
                    <a:bodyPr/>
                    <a:lstStyle/>
                    <a:p>
                      <a:pPr algn="l"/>
                      <a:r>
                        <a:rPr lang="en-GB" sz="1800" b="0" i="0" kern="1200" dirty="0">
                          <a:solidFill>
                            <a:schemeClr val="tx1"/>
                          </a:solidFill>
                          <a:effectLst/>
                          <a:latin typeface="+mn-lt"/>
                          <a:ea typeface="+mn-ea"/>
                          <a:cs typeface="+mn-cs"/>
                        </a:rPr>
                        <a:t>C                                         </a:t>
                      </a:r>
                    </a:p>
                    <a:p>
                      <a:pPr algn="ctr"/>
                      <a:endParaRPr lang="en-GB" sz="1800" b="0" i="0" kern="1200" dirty="0">
                        <a:solidFill>
                          <a:schemeClr val="tx1"/>
                        </a:solidFill>
                        <a:effectLst/>
                        <a:latin typeface="+mn-lt"/>
                        <a:ea typeface="+mn-ea"/>
                        <a:cs typeface="+mn-cs"/>
                      </a:endParaRPr>
                    </a:p>
                    <a:p>
                      <a:pPr algn="ctr"/>
                      <a:endParaRPr lang="en-GB" sz="1800" b="0" i="0" kern="1200" dirty="0">
                        <a:solidFill>
                          <a:schemeClr val="tx1"/>
                        </a:solidFill>
                        <a:effectLst/>
                        <a:latin typeface="+mn-lt"/>
                        <a:ea typeface="+mn-ea"/>
                        <a:cs typeface="+mn-cs"/>
                      </a:endParaRPr>
                    </a:p>
                    <a:p>
                      <a:pPr algn="ctr"/>
                      <a:r>
                        <a:rPr lang="en-GB" sz="1800" b="0" i="0" kern="1200" dirty="0">
                          <a:solidFill>
                            <a:schemeClr val="tx1"/>
                          </a:solidFill>
                          <a:effectLst/>
                          <a:latin typeface="+mn-lt"/>
                          <a:ea typeface="+mn-ea"/>
                          <a:cs typeface="+mn-cs"/>
                        </a:rPr>
                        <a:t>Level crossing with gate or barrier ahead</a:t>
                      </a:r>
                      <a:endParaRPr lang="en-GB" dirty="0"/>
                    </a:p>
                  </a:txBody>
                  <a:tcPr/>
                </a:tc>
                <a:extLst>
                  <a:ext uri="{0D108BD9-81ED-4DB2-BD59-A6C34878D82A}">
                    <a16:rowId xmlns:a16="http://schemas.microsoft.com/office/drawing/2014/main" val="1515269870"/>
                  </a:ext>
                </a:extLst>
              </a:tr>
              <a:tr h="1979529">
                <a:tc>
                  <a:txBody>
                    <a:bodyPr/>
                    <a:lstStyle/>
                    <a:p>
                      <a:r>
                        <a:rPr lang="en-GB" dirty="0"/>
                        <a:t>4</a:t>
                      </a:r>
                    </a:p>
                  </a:txBody>
                  <a:tcPr/>
                </a:tc>
                <a:tc>
                  <a:txBody>
                    <a:bodyPr/>
                    <a:lstStyle/>
                    <a:p>
                      <a:r>
                        <a:rPr lang="en-GB" dirty="0"/>
                        <a:t>5</a:t>
                      </a:r>
                    </a:p>
                  </a:txBody>
                  <a:tcPr/>
                </a:tc>
                <a:tc>
                  <a:txBody>
                    <a:bodyPr/>
                    <a:lstStyle/>
                    <a:p>
                      <a:r>
                        <a:rPr lang="en-GB" dirty="0"/>
                        <a:t>6</a:t>
                      </a:r>
                    </a:p>
                  </a:txBody>
                  <a:tcPr/>
                </a:tc>
                <a:tc>
                  <a:txBody>
                    <a:bodyPr/>
                    <a:lstStyle/>
                    <a:p>
                      <a:pPr algn="l"/>
                      <a:r>
                        <a:rPr lang="en-GB" sz="1800" b="0" i="0" kern="1200" dirty="0">
                          <a:solidFill>
                            <a:schemeClr val="tx1"/>
                          </a:solidFill>
                          <a:effectLst/>
                          <a:latin typeface="+mn-lt"/>
                          <a:ea typeface="+mn-ea"/>
                          <a:cs typeface="+mn-cs"/>
                        </a:rPr>
                        <a:t>D</a:t>
                      </a:r>
                    </a:p>
                    <a:p>
                      <a:pPr algn="ctr"/>
                      <a:endParaRPr lang="en-GB" sz="1800" b="0" i="0" kern="1200" dirty="0">
                        <a:solidFill>
                          <a:schemeClr val="tx1"/>
                        </a:solidFill>
                        <a:effectLst/>
                        <a:latin typeface="+mn-lt"/>
                        <a:ea typeface="+mn-ea"/>
                        <a:cs typeface="+mn-cs"/>
                      </a:endParaRPr>
                    </a:p>
                    <a:p>
                      <a:pPr algn="ctr"/>
                      <a:r>
                        <a:rPr lang="en-GB" sz="1800" b="0" i="0" kern="1200" dirty="0">
                          <a:solidFill>
                            <a:schemeClr val="tx1"/>
                          </a:solidFill>
                          <a:effectLst/>
                          <a:latin typeface="+mn-lt"/>
                          <a:ea typeface="+mn-ea"/>
                          <a:cs typeface="+mn-cs"/>
                        </a:rPr>
                        <a:t>                                   Opening or swing bridge ahead</a:t>
                      </a:r>
                      <a:endParaRPr lang="en-GB" dirty="0"/>
                    </a:p>
                  </a:txBody>
                  <a:tcPr/>
                </a:tc>
                <a:tc>
                  <a:txBody>
                    <a:bodyPr/>
                    <a:lstStyle/>
                    <a:p>
                      <a:pPr algn="l"/>
                      <a:r>
                        <a:rPr lang="en-GB" sz="1800" b="0" i="0" kern="1200" dirty="0">
                          <a:solidFill>
                            <a:schemeClr val="tx1"/>
                          </a:solidFill>
                          <a:effectLst/>
                          <a:latin typeface="+mn-lt"/>
                          <a:ea typeface="+mn-ea"/>
                          <a:cs typeface="+mn-cs"/>
                        </a:rPr>
                        <a:t>E </a:t>
                      </a:r>
                    </a:p>
                    <a:p>
                      <a:pPr algn="ctr"/>
                      <a:endParaRPr lang="en-GB" sz="1800" b="0" i="0" kern="1200" dirty="0">
                        <a:solidFill>
                          <a:schemeClr val="tx1"/>
                        </a:solidFill>
                        <a:effectLst/>
                        <a:latin typeface="+mn-lt"/>
                        <a:ea typeface="+mn-ea"/>
                        <a:cs typeface="+mn-cs"/>
                      </a:endParaRPr>
                    </a:p>
                    <a:p>
                      <a:pPr algn="ctr"/>
                      <a:endParaRPr lang="en-GB" sz="1800" b="0" i="0" kern="1200" dirty="0">
                        <a:solidFill>
                          <a:schemeClr val="tx1"/>
                        </a:solidFill>
                        <a:effectLst/>
                        <a:latin typeface="+mn-lt"/>
                        <a:ea typeface="+mn-ea"/>
                        <a:cs typeface="+mn-cs"/>
                      </a:endParaRPr>
                    </a:p>
                    <a:p>
                      <a:pPr algn="ctr"/>
                      <a:r>
                        <a:rPr lang="en-GB" sz="1800" b="0" i="0" kern="1200" dirty="0">
                          <a:solidFill>
                            <a:schemeClr val="tx1"/>
                          </a:solidFill>
                          <a:effectLst/>
                          <a:latin typeface="+mn-lt"/>
                          <a:ea typeface="+mn-ea"/>
                          <a:cs typeface="+mn-cs"/>
                        </a:rPr>
                        <a:t>Give way to traffic on the major road</a:t>
                      </a:r>
                      <a:endParaRPr lang="en-GB" dirty="0"/>
                    </a:p>
                  </a:txBody>
                  <a:tcPr/>
                </a:tc>
                <a:tc>
                  <a:txBody>
                    <a:bodyPr/>
                    <a:lstStyle/>
                    <a:p>
                      <a:pPr algn="l"/>
                      <a:r>
                        <a:rPr lang="en-GB" sz="1800" b="0" i="0" kern="1200" dirty="0">
                          <a:solidFill>
                            <a:schemeClr val="tx1"/>
                          </a:solidFill>
                          <a:effectLst/>
                          <a:latin typeface="+mn-lt"/>
                          <a:ea typeface="+mn-ea"/>
                          <a:cs typeface="+mn-cs"/>
                        </a:rPr>
                        <a:t>F </a:t>
                      </a:r>
                    </a:p>
                    <a:p>
                      <a:pPr algn="l"/>
                      <a:endParaRPr lang="en-GB" sz="1800" b="0" i="0" kern="1200" dirty="0">
                        <a:solidFill>
                          <a:schemeClr val="tx1"/>
                        </a:solidFill>
                        <a:effectLst/>
                        <a:latin typeface="+mn-lt"/>
                        <a:ea typeface="+mn-ea"/>
                        <a:cs typeface="+mn-cs"/>
                      </a:endParaRPr>
                    </a:p>
                    <a:p>
                      <a:pPr algn="l"/>
                      <a:endParaRPr lang="en-GB" sz="1800" b="0" i="0" kern="1200" dirty="0">
                        <a:solidFill>
                          <a:schemeClr val="tx1"/>
                        </a:solidFill>
                        <a:effectLst/>
                        <a:latin typeface="+mn-lt"/>
                        <a:ea typeface="+mn-ea"/>
                        <a:cs typeface="+mn-cs"/>
                      </a:endParaRPr>
                    </a:p>
                    <a:p>
                      <a:pPr algn="l"/>
                      <a:endParaRPr lang="en-GB" sz="1800" b="0" i="0" kern="1200" dirty="0">
                        <a:solidFill>
                          <a:schemeClr val="tx1"/>
                        </a:solidFill>
                        <a:effectLst/>
                        <a:latin typeface="+mn-lt"/>
                        <a:ea typeface="+mn-ea"/>
                        <a:cs typeface="+mn-cs"/>
                      </a:endParaRPr>
                    </a:p>
                    <a:p>
                      <a:pPr algn="l"/>
                      <a:r>
                        <a:rPr lang="en-GB" sz="1800" b="0" i="0" kern="1200" dirty="0">
                          <a:solidFill>
                            <a:schemeClr val="tx1"/>
                          </a:solidFill>
                          <a:effectLst/>
                          <a:latin typeface="+mn-lt"/>
                          <a:ea typeface="+mn-ea"/>
                          <a:cs typeface="+mn-cs"/>
                        </a:rPr>
                        <a:t>Traffic signals ahead</a:t>
                      </a:r>
                      <a:endParaRPr lang="en-GB" dirty="0"/>
                    </a:p>
                  </a:txBody>
                  <a:tcPr/>
                </a:tc>
                <a:extLst>
                  <a:ext uri="{0D108BD9-81ED-4DB2-BD59-A6C34878D82A}">
                    <a16:rowId xmlns:a16="http://schemas.microsoft.com/office/drawing/2014/main" val="217414684"/>
                  </a:ext>
                </a:extLst>
              </a:tr>
              <a:tr h="1979529">
                <a:tc>
                  <a:txBody>
                    <a:bodyPr/>
                    <a:lstStyle/>
                    <a:p>
                      <a:r>
                        <a:rPr lang="en-GB" dirty="0"/>
                        <a:t>7</a:t>
                      </a:r>
                    </a:p>
                  </a:txBody>
                  <a:tcPr/>
                </a:tc>
                <a:tc>
                  <a:txBody>
                    <a:bodyPr/>
                    <a:lstStyle/>
                    <a:p>
                      <a:r>
                        <a:rPr lang="en-GB" dirty="0"/>
                        <a:t>8</a:t>
                      </a:r>
                    </a:p>
                  </a:txBody>
                  <a:tcPr/>
                </a:tc>
                <a:tc>
                  <a:txBody>
                    <a:bodyPr/>
                    <a:lstStyle/>
                    <a:p>
                      <a:r>
                        <a:rPr lang="en-GB" dirty="0"/>
                        <a:t>8</a:t>
                      </a:r>
                    </a:p>
                  </a:txBody>
                  <a:tcPr/>
                </a:tc>
                <a:tc>
                  <a:txBody>
                    <a:bodyPr/>
                    <a:lstStyle/>
                    <a:p>
                      <a:pPr algn="l"/>
                      <a:r>
                        <a:rPr lang="en-GB" sz="1800" b="0" i="0" kern="1200" dirty="0">
                          <a:solidFill>
                            <a:schemeClr val="tx1"/>
                          </a:solidFill>
                          <a:effectLst/>
                          <a:latin typeface="+mn-lt"/>
                          <a:ea typeface="+mn-ea"/>
                          <a:cs typeface="+mn-cs"/>
                        </a:rPr>
                        <a:t>H </a:t>
                      </a:r>
                    </a:p>
                    <a:p>
                      <a:pPr algn="ctr"/>
                      <a:endParaRPr lang="en-GB" sz="1800" b="0" i="0" kern="1200" dirty="0">
                        <a:solidFill>
                          <a:schemeClr val="tx1"/>
                        </a:solidFill>
                        <a:effectLst/>
                        <a:latin typeface="+mn-lt"/>
                        <a:ea typeface="+mn-ea"/>
                        <a:cs typeface="+mn-cs"/>
                      </a:endParaRPr>
                    </a:p>
                    <a:p>
                      <a:pPr algn="ctr"/>
                      <a:endParaRPr lang="en-GB" sz="1800" b="0" i="0" kern="1200" dirty="0">
                        <a:solidFill>
                          <a:schemeClr val="tx1"/>
                        </a:solidFill>
                        <a:effectLst/>
                        <a:latin typeface="+mn-lt"/>
                        <a:ea typeface="+mn-ea"/>
                        <a:cs typeface="+mn-cs"/>
                      </a:endParaRPr>
                    </a:p>
                    <a:p>
                      <a:pPr algn="ctr"/>
                      <a:r>
                        <a:rPr lang="en-GB" sz="1800" b="0" i="0" kern="1200" dirty="0">
                          <a:solidFill>
                            <a:schemeClr val="tx1"/>
                          </a:solidFill>
                          <a:effectLst/>
                          <a:latin typeface="+mn-lt"/>
                          <a:ea typeface="+mn-ea"/>
                          <a:cs typeface="+mn-cs"/>
                        </a:rPr>
                        <a:t>Maximum speed limit of 40 miles per hour</a:t>
                      </a:r>
                      <a:endParaRPr lang="en-GB" dirty="0"/>
                    </a:p>
                  </a:txBody>
                  <a:tcPr/>
                </a:tc>
                <a:tc>
                  <a:txBody>
                    <a:bodyPr/>
                    <a:lstStyle/>
                    <a:p>
                      <a:pPr algn="l"/>
                      <a:r>
                        <a:rPr lang="en-GB" sz="1800" b="0" i="0" kern="1200" dirty="0">
                          <a:solidFill>
                            <a:schemeClr val="tx1"/>
                          </a:solidFill>
                          <a:effectLst/>
                          <a:latin typeface="+mn-lt"/>
                          <a:ea typeface="+mn-ea"/>
                          <a:cs typeface="+mn-cs"/>
                        </a:rPr>
                        <a:t>G </a:t>
                      </a:r>
                    </a:p>
                    <a:p>
                      <a:pPr algn="l"/>
                      <a:endParaRPr lang="en-GB" sz="1800" b="0" i="0" kern="1200" dirty="0">
                        <a:solidFill>
                          <a:schemeClr val="tx1"/>
                        </a:solidFill>
                        <a:effectLst/>
                        <a:latin typeface="+mn-lt"/>
                        <a:ea typeface="+mn-ea"/>
                        <a:cs typeface="+mn-cs"/>
                      </a:endParaRPr>
                    </a:p>
                    <a:p>
                      <a:pPr algn="l"/>
                      <a:endParaRPr lang="en-GB" sz="1800" b="0" i="0" kern="1200" dirty="0">
                        <a:solidFill>
                          <a:schemeClr val="tx1"/>
                        </a:solidFill>
                        <a:effectLst/>
                        <a:latin typeface="+mn-lt"/>
                        <a:ea typeface="+mn-ea"/>
                        <a:cs typeface="+mn-cs"/>
                      </a:endParaRPr>
                    </a:p>
                    <a:p>
                      <a:pPr algn="l"/>
                      <a:r>
                        <a:rPr lang="en-GB" sz="1800" b="0" i="0" kern="1200" dirty="0">
                          <a:solidFill>
                            <a:schemeClr val="tx1"/>
                          </a:solidFill>
                          <a:effectLst/>
                          <a:latin typeface="+mn-lt"/>
                          <a:ea typeface="+mn-ea"/>
                          <a:cs typeface="+mn-cs"/>
                        </a:rPr>
                        <a:t>Children crossing</a:t>
                      </a:r>
                      <a:endParaRPr lang="en-GB" dirty="0"/>
                    </a:p>
                  </a:txBody>
                  <a:tcPr/>
                </a:tc>
                <a:tc>
                  <a:txBody>
                    <a:bodyPr/>
                    <a:lstStyle/>
                    <a:p>
                      <a:pPr algn="l"/>
                      <a:r>
                        <a:rPr lang="en-GB" sz="1800" b="0" i="0" kern="1200" dirty="0">
                          <a:solidFill>
                            <a:schemeClr val="tx1"/>
                          </a:solidFill>
                          <a:effectLst/>
                          <a:latin typeface="+mn-lt"/>
                          <a:ea typeface="+mn-ea"/>
                          <a:cs typeface="+mn-cs"/>
                        </a:rPr>
                        <a:t>I </a:t>
                      </a:r>
                    </a:p>
                    <a:p>
                      <a:pPr algn="l"/>
                      <a:endParaRPr lang="en-GB" sz="1800" b="0" i="0" kern="1200" dirty="0">
                        <a:solidFill>
                          <a:schemeClr val="tx1"/>
                        </a:solidFill>
                        <a:effectLst/>
                        <a:latin typeface="+mn-lt"/>
                        <a:ea typeface="+mn-ea"/>
                        <a:cs typeface="+mn-cs"/>
                      </a:endParaRPr>
                    </a:p>
                    <a:p>
                      <a:pPr algn="l"/>
                      <a:endParaRPr lang="en-GB" sz="1800" b="0" i="0" kern="1200" dirty="0">
                        <a:solidFill>
                          <a:schemeClr val="tx1"/>
                        </a:solidFill>
                        <a:effectLst/>
                        <a:latin typeface="+mn-lt"/>
                        <a:ea typeface="+mn-ea"/>
                        <a:cs typeface="+mn-cs"/>
                      </a:endParaRPr>
                    </a:p>
                    <a:p>
                      <a:pPr algn="l"/>
                      <a:endParaRPr lang="en-GB" sz="1800" b="0" i="0" kern="1200" dirty="0">
                        <a:solidFill>
                          <a:schemeClr val="tx1"/>
                        </a:solidFill>
                        <a:effectLst/>
                        <a:latin typeface="+mn-lt"/>
                        <a:ea typeface="+mn-ea"/>
                        <a:cs typeface="+mn-cs"/>
                      </a:endParaRPr>
                    </a:p>
                    <a:p>
                      <a:pPr algn="l"/>
                      <a:r>
                        <a:rPr lang="en-GB" sz="1800" b="0" i="0" kern="1200" dirty="0">
                          <a:solidFill>
                            <a:schemeClr val="tx1"/>
                          </a:solidFill>
                          <a:effectLst/>
                          <a:latin typeface="+mn-lt"/>
                          <a:ea typeface="+mn-ea"/>
                          <a:cs typeface="+mn-cs"/>
                        </a:rPr>
                        <a:t>No motor vehicles</a:t>
                      </a:r>
                      <a:endParaRPr lang="en-GB" dirty="0"/>
                    </a:p>
                  </a:txBody>
                  <a:tcPr/>
                </a:tc>
                <a:extLst>
                  <a:ext uri="{0D108BD9-81ED-4DB2-BD59-A6C34878D82A}">
                    <a16:rowId xmlns:a16="http://schemas.microsoft.com/office/drawing/2014/main" val="2379401392"/>
                  </a:ext>
                </a:extLst>
              </a:tr>
            </a:tbl>
          </a:graphicData>
        </a:graphic>
      </p:graphicFrame>
      <p:pic>
        <p:nvPicPr>
          <p:cNvPr id="5" name="Picture 4">
            <a:extLst>
              <a:ext uri="{FF2B5EF4-FFF2-40B4-BE49-F238E27FC236}">
                <a16:creationId xmlns:a16="http://schemas.microsoft.com/office/drawing/2014/main" id="{F8DA4E87-528A-4AE5-BA6D-68EA1112BF83}"/>
              </a:ext>
            </a:extLst>
          </p:cNvPr>
          <p:cNvPicPr>
            <a:picLocks noChangeAspect="1"/>
          </p:cNvPicPr>
          <p:nvPr/>
        </p:nvPicPr>
        <p:blipFill>
          <a:blip r:embed="rId2"/>
          <a:stretch>
            <a:fillRect/>
          </a:stretch>
        </p:blipFill>
        <p:spPr>
          <a:xfrm>
            <a:off x="2724150" y="1181100"/>
            <a:ext cx="1350700" cy="1322403"/>
          </a:xfrm>
          <a:prstGeom prst="rect">
            <a:avLst/>
          </a:prstGeom>
        </p:spPr>
      </p:pic>
      <p:pic>
        <p:nvPicPr>
          <p:cNvPr id="6" name="Picture 5">
            <a:extLst>
              <a:ext uri="{FF2B5EF4-FFF2-40B4-BE49-F238E27FC236}">
                <a16:creationId xmlns:a16="http://schemas.microsoft.com/office/drawing/2014/main" id="{C14E73D3-EFE3-4A8E-979D-5B3223AFF923}"/>
              </a:ext>
            </a:extLst>
          </p:cNvPr>
          <p:cNvPicPr>
            <a:picLocks noChangeAspect="1"/>
          </p:cNvPicPr>
          <p:nvPr/>
        </p:nvPicPr>
        <p:blipFill>
          <a:blip r:embed="rId3"/>
          <a:stretch>
            <a:fillRect/>
          </a:stretch>
        </p:blipFill>
        <p:spPr>
          <a:xfrm>
            <a:off x="4223182" y="1269507"/>
            <a:ext cx="1350700" cy="1233996"/>
          </a:xfrm>
          <a:prstGeom prst="rect">
            <a:avLst/>
          </a:prstGeom>
        </p:spPr>
      </p:pic>
      <p:pic>
        <p:nvPicPr>
          <p:cNvPr id="7" name="Picture 6">
            <a:extLst>
              <a:ext uri="{FF2B5EF4-FFF2-40B4-BE49-F238E27FC236}">
                <a16:creationId xmlns:a16="http://schemas.microsoft.com/office/drawing/2014/main" id="{85656697-A34B-426A-8815-D0A875BFBD19}"/>
              </a:ext>
            </a:extLst>
          </p:cNvPr>
          <p:cNvPicPr>
            <a:picLocks noChangeAspect="1"/>
          </p:cNvPicPr>
          <p:nvPr/>
        </p:nvPicPr>
        <p:blipFill>
          <a:blip r:embed="rId4"/>
          <a:stretch>
            <a:fillRect/>
          </a:stretch>
        </p:blipFill>
        <p:spPr>
          <a:xfrm>
            <a:off x="971642" y="1269507"/>
            <a:ext cx="1350700" cy="1340529"/>
          </a:xfrm>
          <a:prstGeom prst="rect">
            <a:avLst/>
          </a:prstGeom>
        </p:spPr>
      </p:pic>
      <p:pic>
        <p:nvPicPr>
          <p:cNvPr id="8" name="Picture 7">
            <a:extLst>
              <a:ext uri="{FF2B5EF4-FFF2-40B4-BE49-F238E27FC236}">
                <a16:creationId xmlns:a16="http://schemas.microsoft.com/office/drawing/2014/main" id="{D0E83088-7B96-4D68-B99B-5DB4D49F29C7}"/>
              </a:ext>
            </a:extLst>
          </p:cNvPr>
          <p:cNvPicPr>
            <a:picLocks noChangeAspect="1"/>
          </p:cNvPicPr>
          <p:nvPr/>
        </p:nvPicPr>
        <p:blipFill>
          <a:blip r:embed="rId5"/>
          <a:stretch>
            <a:fillRect/>
          </a:stretch>
        </p:blipFill>
        <p:spPr>
          <a:xfrm>
            <a:off x="4211345" y="3346881"/>
            <a:ext cx="1362537" cy="1233996"/>
          </a:xfrm>
          <a:prstGeom prst="rect">
            <a:avLst/>
          </a:prstGeom>
        </p:spPr>
      </p:pic>
      <p:pic>
        <p:nvPicPr>
          <p:cNvPr id="9" name="Picture 8">
            <a:extLst>
              <a:ext uri="{FF2B5EF4-FFF2-40B4-BE49-F238E27FC236}">
                <a16:creationId xmlns:a16="http://schemas.microsoft.com/office/drawing/2014/main" id="{FA1BECC8-1CD1-4D47-996E-3E0C168ACE7D}"/>
              </a:ext>
            </a:extLst>
          </p:cNvPr>
          <p:cNvPicPr>
            <a:picLocks noChangeAspect="1"/>
          </p:cNvPicPr>
          <p:nvPr/>
        </p:nvPicPr>
        <p:blipFill>
          <a:blip r:embed="rId6"/>
          <a:stretch>
            <a:fillRect/>
          </a:stretch>
        </p:blipFill>
        <p:spPr>
          <a:xfrm>
            <a:off x="997443" y="3249227"/>
            <a:ext cx="1362537" cy="1233997"/>
          </a:xfrm>
          <a:prstGeom prst="rect">
            <a:avLst/>
          </a:prstGeom>
        </p:spPr>
      </p:pic>
      <p:pic>
        <p:nvPicPr>
          <p:cNvPr id="10" name="Picture 9">
            <a:extLst>
              <a:ext uri="{FF2B5EF4-FFF2-40B4-BE49-F238E27FC236}">
                <a16:creationId xmlns:a16="http://schemas.microsoft.com/office/drawing/2014/main" id="{0DF44896-AC7A-416C-B900-CB8362333276}"/>
              </a:ext>
            </a:extLst>
          </p:cNvPr>
          <p:cNvPicPr>
            <a:picLocks noChangeAspect="1"/>
          </p:cNvPicPr>
          <p:nvPr/>
        </p:nvPicPr>
        <p:blipFill>
          <a:blip r:embed="rId7"/>
          <a:stretch>
            <a:fillRect/>
          </a:stretch>
        </p:blipFill>
        <p:spPr>
          <a:xfrm>
            <a:off x="997443" y="5180211"/>
            <a:ext cx="1273761" cy="1340529"/>
          </a:xfrm>
          <a:prstGeom prst="rect">
            <a:avLst/>
          </a:prstGeom>
        </p:spPr>
      </p:pic>
      <p:pic>
        <p:nvPicPr>
          <p:cNvPr id="11" name="Picture 10">
            <a:extLst>
              <a:ext uri="{FF2B5EF4-FFF2-40B4-BE49-F238E27FC236}">
                <a16:creationId xmlns:a16="http://schemas.microsoft.com/office/drawing/2014/main" id="{0446E33A-DE92-40B3-A11B-BC8D8F05B39C}"/>
              </a:ext>
            </a:extLst>
          </p:cNvPr>
          <p:cNvPicPr>
            <a:picLocks noChangeAspect="1"/>
          </p:cNvPicPr>
          <p:nvPr/>
        </p:nvPicPr>
        <p:blipFill>
          <a:blip r:embed="rId8"/>
          <a:stretch>
            <a:fillRect/>
          </a:stretch>
        </p:blipFill>
        <p:spPr>
          <a:xfrm>
            <a:off x="2575033" y="3164012"/>
            <a:ext cx="1421259" cy="1416865"/>
          </a:xfrm>
          <a:prstGeom prst="rect">
            <a:avLst/>
          </a:prstGeom>
        </p:spPr>
      </p:pic>
      <p:pic>
        <p:nvPicPr>
          <p:cNvPr id="12" name="Picture 11">
            <a:extLst>
              <a:ext uri="{FF2B5EF4-FFF2-40B4-BE49-F238E27FC236}">
                <a16:creationId xmlns:a16="http://schemas.microsoft.com/office/drawing/2014/main" id="{253A2275-1D77-40C2-A6A4-762ED382F03C}"/>
              </a:ext>
            </a:extLst>
          </p:cNvPr>
          <p:cNvPicPr>
            <a:picLocks noChangeAspect="1"/>
          </p:cNvPicPr>
          <p:nvPr/>
        </p:nvPicPr>
        <p:blipFill>
          <a:blip r:embed="rId9"/>
          <a:stretch>
            <a:fillRect/>
          </a:stretch>
        </p:blipFill>
        <p:spPr>
          <a:xfrm>
            <a:off x="4230395" y="5193482"/>
            <a:ext cx="1362537" cy="1340529"/>
          </a:xfrm>
          <a:prstGeom prst="rect">
            <a:avLst/>
          </a:prstGeom>
        </p:spPr>
      </p:pic>
      <p:pic>
        <p:nvPicPr>
          <p:cNvPr id="13" name="Picture 12">
            <a:extLst>
              <a:ext uri="{FF2B5EF4-FFF2-40B4-BE49-F238E27FC236}">
                <a16:creationId xmlns:a16="http://schemas.microsoft.com/office/drawing/2014/main" id="{817CA63E-F15B-4D4C-A93E-878E3CD372FF}"/>
              </a:ext>
            </a:extLst>
          </p:cNvPr>
          <p:cNvPicPr>
            <a:picLocks noChangeAspect="1"/>
          </p:cNvPicPr>
          <p:nvPr/>
        </p:nvPicPr>
        <p:blipFill>
          <a:blip r:embed="rId10"/>
          <a:stretch>
            <a:fillRect/>
          </a:stretch>
        </p:blipFill>
        <p:spPr>
          <a:xfrm>
            <a:off x="2790085" y="5033064"/>
            <a:ext cx="1284765" cy="1518702"/>
          </a:xfrm>
          <a:prstGeom prst="rect">
            <a:avLst/>
          </a:prstGeom>
        </p:spPr>
      </p:pic>
    </p:spTree>
    <p:extLst>
      <p:ext uri="{BB962C8B-B14F-4D97-AF65-F5344CB8AC3E}">
        <p14:creationId xmlns:p14="http://schemas.microsoft.com/office/powerpoint/2010/main" val="132140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AA7406-E1AA-4EDD-9827-B3A6890AEDB8}"/>
              </a:ext>
            </a:extLst>
          </p:cNvPr>
          <p:cNvSpPr>
            <a:spLocks noGrp="1"/>
          </p:cNvSpPr>
          <p:nvPr>
            <p:ph type="ctrTitle"/>
          </p:nvPr>
        </p:nvSpPr>
        <p:spPr>
          <a:xfrm>
            <a:off x="1524000" y="297402"/>
            <a:ext cx="9144000" cy="2472431"/>
          </a:xfrm>
        </p:spPr>
        <p:txBody>
          <a:bodyPr>
            <a:normAutofit/>
          </a:bodyPr>
          <a:lstStyle/>
          <a:p>
            <a:r>
              <a:rPr lang="en-GB" sz="4800" b="1" dirty="0"/>
              <a:t>Which of these is NOT </a:t>
            </a:r>
            <a:br>
              <a:rPr lang="en-GB" sz="4800" b="1" dirty="0"/>
            </a:br>
            <a:r>
              <a:rPr lang="en-GB" sz="4800" b="1" dirty="0"/>
              <a:t>a safe place to cross?</a:t>
            </a:r>
            <a:endParaRPr lang="en-GB" sz="4800" dirty="0"/>
          </a:p>
        </p:txBody>
      </p:sp>
      <p:sp>
        <p:nvSpPr>
          <p:cNvPr id="9" name="Subtitle 8">
            <a:extLst>
              <a:ext uri="{FF2B5EF4-FFF2-40B4-BE49-F238E27FC236}">
                <a16:creationId xmlns:a16="http://schemas.microsoft.com/office/drawing/2014/main" id="{ACE4BE6A-4786-4681-A377-3D63219ADA48}"/>
              </a:ext>
            </a:extLst>
          </p:cNvPr>
          <p:cNvSpPr>
            <a:spLocks noGrp="1"/>
          </p:cNvSpPr>
          <p:nvPr>
            <p:ph type="subTitle" idx="1"/>
          </p:nvPr>
        </p:nvSpPr>
        <p:spPr>
          <a:xfrm>
            <a:off x="1524000" y="3602038"/>
            <a:ext cx="9144000" cy="2958560"/>
          </a:xfrm>
        </p:spPr>
        <p:txBody>
          <a:bodyPr/>
          <a:lstStyle/>
          <a:p>
            <a:pPr lvl="0" eaLnBrk="0" fontAlgn="base" hangingPunct="0">
              <a:lnSpc>
                <a:spcPct val="100000"/>
              </a:lnSpc>
              <a:spcBef>
                <a:spcPct val="0"/>
              </a:spcBef>
              <a:spcAft>
                <a:spcPct val="0"/>
              </a:spcAft>
            </a:pPr>
            <a:r>
              <a:rPr lang="en-US" altLang="en-US" sz="4000" dirty="0">
                <a:latin typeface="Roboto"/>
              </a:rPr>
              <a:t>A/ Zebra crossing</a:t>
            </a:r>
            <a:endParaRPr lang="en-US" altLang="en-US" sz="4000" dirty="0"/>
          </a:p>
          <a:p>
            <a:pPr lvl="0" eaLnBrk="0" fontAlgn="base" hangingPunct="0">
              <a:lnSpc>
                <a:spcPct val="100000"/>
              </a:lnSpc>
              <a:spcBef>
                <a:spcPct val="0"/>
              </a:spcBef>
              <a:spcAft>
                <a:spcPct val="0"/>
              </a:spcAft>
            </a:pPr>
            <a:r>
              <a:rPr lang="en-US" altLang="en-US" sz="4000" dirty="0">
                <a:latin typeface="Roboto"/>
              </a:rPr>
              <a:t>B/ On a blind bend</a:t>
            </a:r>
            <a:endParaRPr lang="en-US" altLang="en-US" sz="4000" dirty="0"/>
          </a:p>
          <a:p>
            <a:pPr lvl="0" eaLnBrk="0" fontAlgn="base" hangingPunct="0">
              <a:lnSpc>
                <a:spcPct val="100000"/>
              </a:lnSpc>
              <a:spcBef>
                <a:spcPct val="0"/>
              </a:spcBef>
              <a:spcAft>
                <a:spcPct val="0"/>
              </a:spcAft>
            </a:pPr>
            <a:r>
              <a:rPr lang="en-US" altLang="en-US" sz="4000" dirty="0">
                <a:latin typeface="Roboto"/>
              </a:rPr>
              <a:t>C/ Puffin crossing</a:t>
            </a:r>
            <a:endParaRPr lang="en-US" altLang="en-US" sz="4000" dirty="0"/>
          </a:p>
          <a:p>
            <a:pPr lvl="0" eaLnBrk="0" fontAlgn="base" hangingPunct="0">
              <a:lnSpc>
                <a:spcPct val="100000"/>
              </a:lnSpc>
              <a:spcBef>
                <a:spcPct val="0"/>
              </a:spcBef>
              <a:spcAft>
                <a:spcPct val="0"/>
              </a:spcAft>
            </a:pPr>
            <a:r>
              <a:rPr lang="en-US" altLang="en-US" sz="4000" dirty="0">
                <a:latin typeface="Roboto"/>
              </a:rPr>
              <a:t>D/ Lollipop lady</a:t>
            </a:r>
            <a:endParaRPr lang="en-US" altLang="en-US" sz="4000" dirty="0">
              <a:latin typeface="Arial" panose="020B0604020202020204" pitchFamily="34" charset="0"/>
            </a:endParaRPr>
          </a:p>
          <a:p>
            <a:endParaRPr lang="en-GB" dirty="0"/>
          </a:p>
        </p:txBody>
      </p:sp>
      <p:sp>
        <p:nvSpPr>
          <p:cNvPr id="10" name="Rectangle 6">
            <a:extLst>
              <a:ext uri="{FF2B5EF4-FFF2-40B4-BE49-F238E27FC236}">
                <a16:creationId xmlns:a16="http://schemas.microsoft.com/office/drawing/2014/main" id="{4709A2EF-B863-41A3-BC4A-6B50CBBAD715}"/>
              </a:ext>
            </a:extLst>
          </p:cNvPr>
          <p:cNvSpPr>
            <a:spLocks noChangeArrowheads="1"/>
          </p:cNvSpPr>
          <p:nvPr/>
        </p:nvSpPr>
        <p:spPr bwMode="auto">
          <a:xfrm>
            <a:off x="152400" y="-47655"/>
            <a:ext cx="6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444444"/>
                </a:solidFill>
                <a:effectLst/>
                <a:latin typeface="Roboto"/>
              </a:rPr>
            </a:br>
            <a:endParaRPr kumimoji="0" lang="en-US" altLang="en-US" sz="1300" b="0" i="0" u="none" strike="noStrike" cap="none" normalizeH="0" baseline="0" dirty="0">
              <a:ln>
                <a:noFill/>
              </a:ln>
              <a:solidFill>
                <a:srgbClr val="444444"/>
              </a:solidFill>
              <a:effectLst/>
              <a:latin typeface="Roboto"/>
            </a:endParaRPr>
          </a:p>
        </p:txBody>
      </p:sp>
    </p:spTree>
    <p:controls>
      <mc:AlternateContent xmlns:mc="http://schemas.openxmlformats.org/markup-compatibility/2006">
        <mc:Choice xmlns:v="urn:schemas-microsoft-com:vml" Requires="v">
          <p:control name="HTMLOption4" r:id="rId1" imgW="209520" imgH="266760"/>
        </mc:Choice>
        <mc:Fallback>
          <p:control name="HTMLOption4" r:id="rId1" imgW="209520" imgH="266760">
            <p:pic>
              <p:nvPicPr>
                <p:cNvPr id="11" name="HTMLOption4">
                  <a:extLst>
                    <a:ext uri="{FF2B5EF4-FFF2-40B4-BE49-F238E27FC236}">
                      <a16:creationId xmlns:a16="http://schemas.microsoft.com/office/drawing/2014/main" id="{ACC46B12-1B42-4747-9B81-D1B7025A81E6}"/>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5" r:id="rId2" imgW="209520" imgH="266760"/>
        </mc:Choice>
        <mc:Fallback>
          <p:control name="HTMLOption5" r:id="rId2" imgW="209520" imgH="266760">
            <p:pic>
              <p:nvPicPr>
                <p:cNvPr id="12" name="HTMLOption5">
                  <a:extLst>
                    <a:ext uri="{FF2B5EF4-FFF2-40B4-BE49-F238E27FC236}">
                      <a16:creationId xmlns:a16="http://schemas.microsoft.com/office/drawing/2014/main" id="{2A7C6C32-0B38-45AE-A67D-A1BEF14CBB01}"/>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6" r:id="rId3" imgW="209520" imgH="266760"/>
        </mc:Choice>
        <mc:Fallback>
          <p:control name="HTMLOption6" r:id="rId3" imgW="209520" imgH="266760">
            <p:pic>
              <p:nvPicPr>
                <p:cNvPr id="13" name="HTMLOption6">
                  <a:extLst>
                    <a:ext uri="{FF2B5EF4-FFF2-40B4-BE49-F238E27FC236}">
                      <a16:creationId xmlns:a16="http://schemas.microsoft.com/office/drawing/2014/main" id="{16BFF1FE-3D86-4B5B-8860-D99CA0EA0A10}"/>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7" r:id="rId4" imgW="209520" imgH="266760"/>
        </mc:Choice>
        <mc:Fallback>
          <p:control name="HTMLOption7" r:id="rId4" imgW="209520" imgH="266760">
            <p:pic>
              <p:nvPicPr>
                <p:cNvPr id="14" name="HTMLOption7">
                  <a:extLst>
                    <a:ext uri="{FF2B5EF4-FFF2-40B4-BE49-F238E27FC236}">
                      <a16:creationId xmlns:a16="http://schemas.microsoft.com/office/drawing/2014/main" id="{A63D54AE-F086-4AE9-92E9-2D555460A60A}"/>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1737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E7148-5636-4E2A-ABFE-CB5168E3FE17}"/>
              </a:ext>
            </a:extLst>
          </p:cNvPr>
          <p:cNvSpPr/>
          <p:nvPr/>
        </p:nvSpPr>
        <p:spPr>
          <a:xfrm>
            <a:off x="150919" y="1891022"/>
            <a:ext cx="11763713" cy="2862322"/>
          </a:xfrm>
          <a:prstGeom prst="rect">
            <a:avLst/>
          </a:prstGeom>
        </p:spPr>
        <p:txBody>
          <a:bodyPr wrap="square">
            <a:spAutoFit/>
          </a:bodyPr>
          <a:lstStyle/>
          <a:p>
            <a:pPr algn="ctr"/>
            <a:r>
              <a:rPr lang="en-GB" sz="6000" b="1" dirty="0">
                <a:latin typeface="Verdana" panose="020B0604030504040204" pitchFamily="34" charset="0"/>
              </a:rPr>
              <a:t>Show how to use</a:t>
            </a:r>
          </a:p>
          <a:p>
            <a:pPr algn="ctr"/>
            <a:endParaRPr lang="en-GB" sz="6000" b="1" dirty="0">
              <a:latin typeface="Verdana" panose="020B0604030504040204" pitchFamily="34" charset="0"/>
            </a:endParaRPr>
          </a:p>
          <a:p>
            <a:pPr algn="ctr"/>
            <a:r>
              <a:rPr lang="en-GB" sz="6000" b="1" dirty="0">
                <a:latin typeface="Verdana" panose="020B0604030504040204" pitchFamily="34" charset="0"/>
              </a:rPr>
              <a:t>the Green Cross Code.</a:t>
            </a:r>
            <a:endParaRPr lang="en-GB" sz="6000" b="1" dirty="0"/>
          </a:p>
        </p:txBody>
      </p:sp>
    </p:spTree>
    <p:extLst>
      <p:ext uri="{BB962C8B-B14F-4D97-AF65-F5344CB8AC3E}">
        <p14:creationId xmlns:p14="http://schemas.microsoft.com/office/powerpoint/2010/main" val="213026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3692BC6-5FED-44EC-9EF6-21B9CCF25558}"/>
              </a:ext>
            </a:extLst>
          </p:cNvPr>
          <p:cNvSpPr>
            <a:spLocks noGrp="1"/>
          </p:cNvSpPr>
          <p:nvPr>
            <p:ph type="subTitle" idx="1"/>
          </p:nvPr>
        </p:nvSpPr>
        <p:spPr>
          <a:xfrm>
            <a:off x="1524000" y="3071675"/>
            <a:ext cx="9144000" cy="2938508"/>
          </a:xfrm>
        </p:spPr>
        <p:txBody>
          <a:bodyPr>
            <a:normAutofit fontScale="77500" lnSpcReduction="20000"/>
          </a:bodyPr>
          <a:lstStyle/>
          <a:p>
            <a:pPr lvl="0" algn="l" eaLnBrk="0" fontAlgn="base" hangingPunct="0">
              <a:lnSpc>
                <a:spcPct val="100000"/>
              </a:lnSpc>
              <a:spcBef>
                <a:spcPct val="0"/>
              </a:spcBef>
              <a:spcAft>
                <a:spcPct val="0"/>
              </a:spcAft>
            </a:pPr>
            <a:br>
              <a:rPr lang="en-US" altLang="en-US" dirty="0">
                <a:solidFill>
                  <a:srgbClr val="444444"/>
                </a:solidFill>
                <a:latin typeface="Roboto"/>
              </a:rPr>
            </a:br>
            <a:endParaRPr lang="en-US" altLang="en-US" sz="4700" dirty="0">
              <a:solidFill>
                <a:srgbClr val="444444"/>
              </a:solidFill>
              <a:latin typeface="Roboto"/>
            </a:endParaRPr>
          </a:p>
          <a:p>
            <a:pPr lvl="0" eaLnBrk="0" fontAlgn="base" hangingPunct="0">
              <a:lnSpc>
                <a:spcPct val="100000"/>
              </a:lnSpc>
              <a:spcBef>
                <a:spcPct val="0"/>
              </a:spcBef>
              <a:spcAft>
                <a:spcPct val="0"/>
              </a:spcAft>
            </a:pPr>
            <a:r>
              <a:rPr lang="en-US" altLang="en-US" sz="5200" dirty="0">
                <a:solidFill>
                  <a:srgbClr val="444444"/>
                </a:solidFill>
                <a:latin typeface="Roboto"/>
              </a:rPr>
              <a:t>A/ On the road</a:t>
            </a:r>
            <a:endParaRPr lang="en-US" altLang="en-US" sz="5200" dirty="0"/>
          </a:p>
          <a:p>
            <a:pPr lvl="0" eaLnBrk="0" fontAlgn="base" hangingPunct="0">
              <a:lnSpc>
                <a:spcPct val="100000"/>
              </a:lnSpc>
              <a:spcBef>
                <a:spcPct val="0"/>
              </a:spcBef>
              <a:spcAft>
                <a:spcPct val="0"/>
              </a:spcAft>
            </a:pPr>
            <a:r>
              <a:rPr lang="en-US" altLang="en-US" sz="5200" dirty="0">
                <a:solidFill>
                  <a:srgbClr val="444444"/>
                </a:solidFill>
                <a:latin typeface="Roboto"/>
              </a:rPr>
              <a:t>B/ Next to the traffic</a:t>
            </a:r>
            <a:endParaRPr lang="en-US" altLang="en-US" sz="5200" dirty="0"/>
          </a:p>
          <a:p>
            <a:pPr lvl="0" eaLnBrk="0" fontAlgn="base" hangingPunct="0">
              <a:lnSpc>
                <a:spcPct val="100000"/>
              </a:lnSpc>
              <a:spcBef>
                <a:spcPct val="0"/>
              </a:spcBef>
              <a:spcAft>
                <a:spcPct val="0"/>
              </a:spcAft>
            </a:pPr>
            <a:r>
              <a:rPr lang="en-US" altLang="en-US" sz="5200" dirty="0">
                <a:solidFill>
                  <a:srgbClr val="444444"/>
                </a:solidFill>
                <a:latin typeface="Roboto"/>
              </a:rPr>
              <a:t>C/ On the pavement, near the kerb</a:t>
            </a:r>
            <a:endParaRPr lang="en-US" altLang="en-US" sz="5200" dirty="0"/>
          </a:p>
          <a:p>
            <a:pPr lvl="0" eaLnBrk="0" fontAlgn="base" hangingPunct="0">
              <a:lnSpc>
                <a:spcPct val="100000"/>
              </a:lnSpc>
              <a:spcBef>
                <a:spcPct val="0"/>
              </a:spcBef>
              <a:spcAft>
                <a:spcPct val="0"/>
              </a:spcAft>
            </a:pPr>
            <a:r>
              <a:rPr lang="en-US" altLang="en-US" sz="5200" dirty="0">
                <a:solidFill>
                  <a:srgbClr val="444444"/>
                </a:solidFill>
                <a:latin typeface="Roboto"/>
              </a:rPr>
              <a:t>D/ Behind a bush</a:t>
            </a:r>
            <a:endParaRPr lang="en-US" altLang="en-US" sz="5200" dirty="0">
              <a:latin typeface="Arial" panose="020B0604020202020204" pitchFamily="34" charset="0"/>
            </a:endParaRPr>
          </a:p>
          <a:p>
            <a:endParaRPr lang="en-GB" dirty="0"/>
          </a:p>
        </p:txBody>
      </p:sp>
      <p:sp>
        <p:nvSpPr>
          <p:cNvPr id="5" name="Rectangle 1">
            <a:extLst>
              <a:ext uri="{FF2B5EF4-FFF2-40B4-BE49-F238E27FC236}">
                <a16:creationId xmlns:a16="http://schemas.microsoft.com/office/drawing/2014/main" id="{C8700DCB-F048-4B15-AE12-1931790B4CD1}"/>
              </a:ext>
            </a:extLst>
          </p:cNvPr>
          <p:cNvSpPr>
            <a:spLocks noGrp="1" noChangeArrowheads="1"/>
          </p:cNvSpPr>
          <p:nvPr>
            <p:ph type="ctrTitle"/>
          </p:nvPr>
        </p:nvSpPr>
        <p:spPr bwMode="auto">
          <a:xfrm>
            <a:off x="1524000" y="1085056"/>
            <a:ext cx="9395534"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cs typeface="Arial" panose="020B0604020202020204" pitchFamily="34" charset="0"/>
              </a:rPr>
              <a:t>Where should you stand</a:t>
            </a:r>
            <a:br>
              <a:rPr kumimoji="0" lang="en-US" altLang="en-US" sz="4000" b="1" i="0" u="none" strike="noStrike" cap="none" normalizeH="0" baseline="0" dirty="0">
                <a:ln>
                  <a:noFill/>
                </a:ln>
                <a:effectLst/>
                <a:cs typeface="Arial" panose="020B0604020202020204" pitchFamily="34" charset="0"/>
              </a:rPr>
            </a:br>
            <a:r>
              <a:rPr kumimoji="0" lang="en-US" altLang="en-US" sz="4000" b="1" i="0" u="none" strike="noStrike" cap="none" normalizeH="0" baseline="0" dirty="0">
                <a:ln>
                  <a:noFill/>
                </a:ln>
                <a:effectLst/>
                <a:cs typeface="Arial" panose="020B0604020202020204" pitchFamily="34" charset="0"/>
              </a:rPr>
              <a:t> before crossing the road?</a:t>
            </a:r>
            <a:endParaRPr kumimoji="0" lang="en-US" altLang="en-US" sz="40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444444"/>
                </a:solidFill>
                <a:effectLst/>
                <a:cs typeface="Arial" panose="020B0604020202020204" pitchFamily="34" charset="0"/>
              </a:rPr>
            </a:br>
            <a:endParaRPr kumimoji="0" lang="en-US" altLang="en-US" sz="4000" b="0" i="0" u="none" strike="noStrike" cap="none" normalizeH="0" baseline="0" dirty="0">
              <a:ln>
                <a:noFill/>
              </a:ln>
              <a:solidFill>
                <a:schemeClr val="tx1"/>
              </a:solidFill>
              <a:effectLst/>
              <a:cs typeface="Arial" panose="020B0604020202020204" pitchFamily="34" charset="0"/>
            </a:endParaRPr>
          </a:p>
        </p:txBody>
      </p:sp>
      <p:sp>
        <p:nvSpPr>
          <p:cNvPr id="6" name="Rectangle 2">
            <a:extLst>
              <a:ext uri="{FF2B5EF4-FFF2-40B4-BE49-F238E27FC236}">
                <a16:creationId xmlns:a16="http://schemas.microsoft.com/office/drawing/2014/main" id="{68EB11E8-161A-4CB8-AAF3-FD05240F6E9E}"/>
              </a:ext>
            </a:extLst>
          </p:cNvPr>
          <p:cNvSpPr>
            <a:spLocks noChangeArrowheads="1"/>
          </p:cNvSpPr>
          <p:nvPr/>
        </p:nvSpPr>
        <p:spPr bwMode="auto">
          <a:xfrm>
            <a:off x="152400" y="-47655"/>
            <a:ext cx="6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444444"/>
                </a:solidFill>
                <a:effectLst/>
                <a:latin typeface="Roboto"/>
              </a:rPr>
            </a:br>
            <a:endParaRPr kumimoji="0" lang="en-US" altLang="en-US" sz="1300" b="0" i="0" u="none" strike="noStrike" cap="none" normalizeH="0" baseline="0" dirty="0">
              <a:ln>
                <a:noFill/>
              </a:ln>
              <a:solidFill>
                <a:srgbClr val="444444"/>
              </a:solidFill>
              <a:effectLst/>
              <a:latin typeface="Roboto"/>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7" name="HTMLOption1">
                  <a:extLst>
                    <a:ext uri="{FF2B5EF4-FFF2-40B4-BE49-F238E27FC236}">
                      <a16:creationId xmlns:a16="http://schemas.microsoft.com/office/drawing/2014/main" id="{A4BD5DE5-FAFF-4460-8C29-57D516B120AA}"/>
                    </a:ext>
                  </a:extLst>
                </p:cNvPr>
                <p:cNvPicPr preferRelativeResize="0">
                  <a:picLocks noChangeArrowheads="1" noChangeShapeType="1"/>
                </p:cNvPicPr>
                <p:nvPr/>
              </p:nvPicPr>
              <p:blipFill>
                <a:blip r:embed="rId4"/>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2" imgW="209520" imgH="266760"/>
        </mc:Choice>
        <mc:Fallback>
          <p:control name="HTMLOption3" r:id="rId2" imgW="209520" imgH="266760">
            <p:pic>
              <p:nvPicPr>
                <p:cNvPr id="9" name="HTMLOption3">
                  <a:extLst>
                    <a:ext uri="{FF2B5EF4-FFF2-40B4-BE49-F238E27FC236}">
                      <a16:creationId xmlns:a16="http://schemas.microsoft.com/office/drawing/2014/main" id="{0F069CB8-593F-4675-91AD-2FEB35A61A5C}"/>
                    </a:ext>
                  </a:extLst>
                </p:cNvPr>
                <p:cNvPicPr preferRelativeResize="0">
                  <a:picLocks noChangeArrowheads="1" noChangeShapeType="1"/>
                </p:cNvPicPr>
                <p:nvPr/>
              </p:nvPicPr>
              <p:blipFill>
                <a:blip r:embed="rId4"/>
                <a:srcRect/>
                <a:stretch>
                  <a:fillRect/>
                </a:stretch>
              </p:blipFill>
              <p:spPr bwMode="auto">
                <a:xfrm>
                  <a:off x="241177" y="519113"/>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8725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4ACBC74-37C1-45B1-A90F-3175DFFFC0F1}"/>
              </a:ext>
            </a:extLst>
          </p:cNvPr>
          <p:cNvSpPr>
            <a:spLocks noGrp="1"/>
          </p:cNvSpPr>
          <p:nvPr>
            <p:ph type="subTitle" idx="1"/>
          </p:nvPr>
        </p:nvSpPr>
        <p:spPr>
          <a:xfrm>
            <a:off x="1524000" y="3160449"/>
            <a:ext cx="9144000" cy="3098307"/>
          </a:xfrm>
        </p:spPr>
        <p:txBody>
          <a:bodyPr>
            <a:noAutofit/>
          </a:bodyPr>
          <a:lstStyle/>
          <a:p>
            <a:r>
              <a:rPr lang="en-GB" sz="4000" dirty="0"/>
              <a:t>A/ To the left hand side</a:t>
            </a:r>
          </a:p>
          <a:p>
            <a:r>
              <a:rPr lang="en-GB" sz="4000" dirty="0"/>
              <a:t>B/ To the right hand side</a:t>
            </a:r>
          </a:p>
          <a:p>
            <a:r>
              <a:rPr lang="en-GB" sz="4000" dirty="0"/>
              <a:t>C/ Straight ahead</a:t>
            </a:r>
          </a:p>
          <a:p>
            <a:r>
              <a:rPr lang="en-GB" sz="4000" dirty="0"/>
              <a:t>C/ Behind you</a:t>
            </a:r>
          </a:p>
        </p:txBody>
      </p:sp>
      <p:sp>
        <p:nvSpPr>
          <p:cNvPr id="5" name="Rectangle 1">
            <a:extLst>
              <a:ext uri="{FF2B5EF4-FFF2-40B4-BE49-F238E27FC236}">
                <a16:creationId xmlns:a16="http://schemas.microsoft.com/office/drawing/2014/main" id="{49F49DAC-3F2C-464F-9709-DFB3ED823A06}"/>
              </a:ext>
            </a:extLst>
          </p:cNvPr>
          <p:cNvSpPr>
            <a:spLocks noGrp="1" noChangeArrowheads="1"/>
          </p:cNvSpPr>
          <p:nvPr>
            <p:ph type="ctrTitle"/>
          </p:nvPr>
        </p:nvSpPr>
        <p:spPr bwMode="auto">
          <a:xfrm>
            <a:off x="2041864" y="599244"/>
            <a:ext cx="8626136"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Roboto"/>
              </a:rPr>
              <a:t>Where should you look first </a:t>
            </a:r>
            <a:br>
              <a:rPr kumimoji="0" lang="en-US" altLang="en-US" sz="4000" b="1" i="0" u="none" strike="noStrike" cap="none" normalizeH="0" baseline="0" dirty="0">
                <a:ln>
                  <a:noFill/>
                </a:ln>
                <a:effectLst/>
                <a:latin typeface="Roboto"/>
              </a:rPr>
            </a:br>
            <a:r>
              <a:rPr kumimoji="0" lang="en-US" altLang="en-US" sz="4000" b="1" i="0" u="none" strike="noStrike" cap="none" normalizeH="0" baseline="0" dirty="0">
                <a:ln>
                  <a:noFill/>
                </a:ln>
                <a:effectLst/>
                <a:latin typeface="Roboto"/>
              </a:rPr>
              <a:t>before crossing the road?</a:t>
            </a:r>
            <a:endParaRPr kumimoji="0" lang="en-US" altLang="en-US" sz="4000" b="0" i="0" u="none" strike="noStrike" cap="none" normalizeH="0" baseline="0" dirty="0">
              <a:ln>
                <a:noFill/>
              </a:ln>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444444"/>
                </a:solidFill>
                <a:effectLst/>
                <a:latin typeface="Roboto"/>
              </a:rPr>
            </a:br>
            <a:endParaRPr kumimoji="0" lang="en-US" altLang="en-US" sz="4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1136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5AFC-3165-47A7-A402-1BD6FF45CB7E}"/>
              </a:ext>
            </a:extLst>
          </p:cNvPr>
          <p:cNvSpPr>
            <a:spLocks noGrp="1"/>
          </p:cNvSpPr>
          <p:nvPr>
            <p:ph type="title"/>
          </p:nvPr>
        </p:nvSpPr>
        <p:spPr/>
        <p:txBody>
          <a:bodyPr>
            <a:normAutofit/>
          </a:bodyPr>
          <a:lstStyle/>
          <a:p>
            <a:pPr algn="ctr"/>
            <a:r>
              <a:rPr lang="en-GB" sz="4000" b="1" dirty="0"/>
              <a:t>What is step three of the Green Cross Code?</a:t>
            </a:r>
          </a:p>
        </p:txBody>
      </p:sp>
      <p:sp>
        <p:nvSpPr>
          <p:cNvPr id="3" name="Content Placeholder 2">
            <a:extLst>
              <a:ext uri="{FF2B5EF4-FFF2-40B4-BE49-F238E27FC236}">
                <a16:creationId xmlns:a16="http://schemas.microsoft.com/office/drawing/2014/main" id="{77F6B1BD-DEBF-43D7-A00D-7B6B0F4502E7}"/>
              </a:ext>
            </a:extLst>
          </p:cNvPr>
          <p:cNvSpPr>
            <a:spLocks noGrp="1"/>
          </p:cNvSpPr>
          <p:nvPr>
            <p:ph idx="1"/>
          </p:nvPr>
        </p:nvSpPr>
        <p:spPr>
          <a:xfrm>
            <a:off x="3453414" y="3266983"/>
            <a:ext cx="5273336" cy="2909980"/>
          </a:xfrm>
        </p:spPr>
        <p:txBody>
          <a:bodyPr/>
          <a:lstStyle/>
          <a:p>
            <a:pPr marL="0" lvl="0" indent="0" algn="ctr" eaLnBrk="0" fontAlgn="base" hangingPunct="0">
              <a:lnSpc>
                <a:spcPct val="100000"/>
              </a:lnSpc>
              <a:spcBef>
                <a:spcPct val="0"/>
              </a:spcBef>
              <a:spcAft>
                <a:spcPct val="0"/>
              </a:spcAft>
              <a:buNone/>
            </a:pPr>
            <a:r>
              <a:rPr lang="en-US" altLang="en-US" sz="4000" dirty="0">
                <a:latin typeface="Roboto"/>
              </a:rPr>
              <a:t>A/ Look</a:t>
            </a:r>
            <a:endParaRPr lang="en-US" altLang="en-US" sz="4000" dirty="0"/>
          </a:p>
          <a:p>
            <a:pPr marL="0" lvl="0" indent="0" algn="ctr" eaLnBrk="0" fontAlgn="base" hangingPunct="0">
              <a:lnSpc>
                <a:spcPct val="100000"/>
              </a:lnSpc>
              <a:spcBef>
                <a:spcPct val="0"/>
              </a:spcBef>
              <a:spcAft>
                <a:spcPct val="0"/>
              </a:spcAft>
              <a:buNone/>
            </a:pPr>
            <a:r>
              <a:rPr lang="en-US" altLang="en-US" sz="4000" dirty="0">
                <a:latin typeface="Roboto"/>
              </a:rPr>
              <a:t>B/ Cross</a:t>
            </a:r>
            <a:endParaRPr lang="en-US" altLang="en-US" sz="4000" dirty="0"/>
          </a:p>
          <a:p>
            <a:pPr marL="0" lvl="0" indent="0" algn="ctr" eaLnBrk="0" fontAlgn="base" hangingPunct="0">
              <a:lnSpc>
                <a:spcPct val="100000"/>
              </a:lnSpc>
              <a:spcBef>
                <a:spcPct val="0"/>
              </a:spcBef>
              <a:spcAft>
                <a:spcPct val="0"/>
              </a:spcAft>
              <a:buNone/>
            </a:pPr>
            <a:r>
              <a:rPr lang="en-US" altLang="en-US" sz="4000" dirty="0">
                <a:latin typeface="Roboto"/>
              </a:rPr>
              <a:t>C/ Wait</a:t>
            </a:r>
            <a:endParaRPr lang="en-US" altLang="en-US" sz="4000" dirty="0"/>
          </a:p>
          <a:p>
            <a:pPr marL="0" lvl="0" indent="0" algn="ctr" eaLnBrk="0" fontAlgn="base" hangingPunct="0">
              <a:lnSpc>
                <a:spcPct val="100000"/>
              </a:lnSpc>
              <a:spcBef>
                <a:spcPct val="0"/>
              </a:spcBef>
              <a:spcAft>
                <a:spcPct val="0"/>
              </a:spcAft>
              <a:buNone/>
            </a:pPr>
            <a:r>
              <a:rPr lang="en-US" altLang="en-US" sz="4000" dirty="0">
                <a:latin typeface="Roboto"/>
              </a:rPr>
              <a:t>D/ Stop</a:t>
            </a:r>
            <a:endParaRPr lang="en-US" altLang="en-US" sz="4000" dirty="0">
              <a:latin typeface="Arial" panose="020B0604020202020204" pitchFamily="34" charset="0"/>
            </a:endParaRPr>
          </a:p>
          <a:p>
            <a:endParaRPr lang="en-GB" dirty="0"/>
          </a:p>
        </p:txBody>
      </p:sp>
      <p:sp>
        <p:nvSpPr>
          <p:cNvPr id="4" name="Rectangle 1">
            <a:extLst>
              <a:ext uri="{FF2B5EF4-FFF2-40B4-BE49-F238E27FC236}">
                <a16:creationId xmlns:a16="http://schemas.microsoft.com/office/drawing/2014/main" id="{A1AC1C39-8DCF-4852-A67F-A891B77F5D23}"/>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Option1" r:id="rId1" imgW="209520" imgH="266760"/>
        </mc:Choice>
        <mc:Fallback>
          <p:control name="HTMLOption1" r:id="rId1" imgW="209520" imgH="266760">
            <p:pic>
              <p:nvPicPr>
                <p:cNvPr id="5" name="HTMLOption1">
                  <a:extLst>
                    <a:ext uri="{FF2B5EF4-FFF2-40B4-BE49-F238E27FC236}">
                      <a16:creationId xmlns:a16="http://schemas.microsoft.com/office/drawing/2014/main" id="{0F254DDD-AAD6-484B-B5AB-40CCBF1D706D}"/>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09520" imgH="266760"/>
        </mc:Choice>
        <mc:Fallback>
          <p:control name="HTMLOption2" r:id="rId2" imgW="209520" imgH="266760">
            <p:pic>
              <p:nvPicPr>
                <p:cNvPr id="6" name="HTMLOption2">
                  <a:extLst>
                    <a:ext uri="{FF2B5EF4-FFF2-40B4-BE49-F238E27FC236}">
                      <a16:creationId xmlns:a16="http://schemas.microsoft.com/office/drawing/2014/main" id="{07EA7F07-FC51-4D60-9814-D8B830A9AF48}"/>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3" imgW="209520" imgH="266760"/>
        </mc:Choice>
        <mc:Fallback>
          <p:control name="HTMLOption3" r:id="rId3" imgW="209520" imgH="266760">
            <p:pic>
              <p:nvPicPr>
                <p:cNvPr id="7" name="HTMLOption3">
                  <a:extLst>
                    <a:ext uri="{FF2B5EF4-FFF2-40B4-BE49-F238E27FC236}">
                      <a16:creationId xmlns:a16="http://schemas.microsoft.com/office/drawing/2014/main" id="{4AEA98F2-7F0F-4414-996B-71DF7D5BB341}"/>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3403931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1437</Words>
  <Application>Microsoft Office PowerPoint</Application>
  <PresentationFormat>Widescreen</PresentationFormat>
  <Paragraphs>204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EOSIVF+NunitoSans-Regular</vt:lpstr>
      <vt:lpstr>Lato</vt:lpstr>
      <vt:lpstr>Roboto</vt:lpstr>
      <vt:lpstr>Verdana</vt:lpstr>
      <vt:lpstr>Office Theme</vt:lpstr>
      <vt:lpstr>           Road Safely Badge</vt:lpstr>
      <vt:lpstr> 10 different traffic signs. Explain what they mean.</vt:lpstr>
      <vt:lpstr>PowerPoint Presentation</vt:lpstr>
      <vt:lpstr>PowerPoint Presentation</vt:lpstr>
      <vt:lpstr>Which of these is NOT  a safe place to cross?</vt:lpstr>
      <vt:lpstr>PowerPoint Presentation</vt:lpstr>
      <vt:lpstr>Where should you stand  before crossing the road?  </vt:lpstr>
      <vt:lpstr>Where should you look first  before crossing the road?  </vt:lpstr>
      <vt:lpstr>What is step three of the Green Cross Code?</vt:lpstr>
      <vt:lpstr>If traffic is coming  what should you do?  </vt:lpstr>
      <vt:lpstr> What else should you do  if you can't see traffic? </vt:lpstr>
      <vt:lpstr> At which crossing should  you wait for the green man to show?   </vt:lpstr>
      <vt:lpstr>In which direction should  you cross the road in?  </vt:lpstr>
      <vt:lpstr>Who should you look out for  as you may not hear them?  </vt:lpstr>
      <vt:lpstr>What should you do if there is  no pavement for you to stand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 that you know how to behave safely as a car passenger</vt:lpstr>
      <vt:lpstr>PowerPoint Presentation</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Safely Badge</dc:title>
  <dc:creator>Patrick Brennan</dc:creator>
  <cp:lastModifiedBy>Julian Greer</cp:lastModifiedBy>
  <cp:revision>23</cp:revision>
  <dcterms:created xsi:type="dcterms:W3CDTF">2020-05-15T13:05:46Z</dcterms:created>
  <dcterms:modified xsi:type="dcterms:W3CDTF">2021-03-23T11:50:54Z</dcterms:modified>
</cp:coreProperties>
</file>