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00" r:id="rId2"/>
    <p:sldMasterId id="2147483648" r:id="rId3"/>
    <p:sldMasterId id="2147483719" r:id="rId4"/>
    <p:sldMasterId id="2147483684" r:id="rId5"/>
  </p:sldMasterIdLst>
  <p:notesMasterIdLst>
    <p:notesMasterId r:id="rId12"/>
  </p:notesMasterIdLst>
  <p:sldIdLst>
    <p:sldId id="287" r:id="rId6"/>
    <p:sldId id="338" r:id="rId7"/>
    <p:sldId id="339" r:id="rId8"/>
    <p:sldId id="340" r:id="rId9"/>
    <p:sldId id="341" r:id="rId10"/>
    <p:sldId id="34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1911F-4774-48B6-9EC0-39FECF41C606}" v="2101" dt="2020-11-16T12:46:38.062"/>
    <p1510:client id="{21AA3907-9A41-4C8A-A250-6B094F2A25AA}" v="58" dt="2020-09-26T08:35:24.194"/>
    <p1510:client id="{24D9F939-E1D3-4CA4-A4B9-C87CD30080ED}" v="127" dt="2020-11-17T21:35:51.238"/>
    <p1510:client id="{254DF163-D071-4724-33DD-B311D5A5D7F0}" v="12" dt="2020-09-14T20:51:58.511"/>
    <p1510:client id="{72794B6D-E032-408C-80E1-9A31B4A0F53C}" v="12" dt="2020-11-10T16:16:59.321"/>
    <p1510:client id="{7C572E1F-7802-48C7-B264-F81D525D917D}" v="96" dt="2020-11-17T16:35:08.007"/>
    <p1510:client id="{A7984622-1FB8-43EE-57A9-090B53746FD9}" v="388" dt="2020-09-13T17:23:26.169"/>
    <p1510:client id="{C179CAE0-C63D-4327-9C08-D41D072F2F79}" v="1" dt="2020-10-13T14:52:01.454"/>
    <p1510:client id="{C544CBAF-3727-420F-C565-6290F2891F3A}" v="42" dt="2020-09-13T17:28:35.740"/>
    <p1510:client id="{D0D1D6A2-7B1B-47F2-978E-4AD838D89512}" v="1567" dt="2020-11-07T22:00:01.661"/>
    <p1510:client id="{EBBE337A-9D79-4669-89E5-5A9E99CBE72A}" v="553" dt="2020-09-25T19:51:16.204"/>
    <p1510:client id="{EDF80131-8B40-45CD-AC44-06E6AEB4D2C9}" v="7" dt="2020-11-10T16:41:53.847"/>
    <p1510:client id="{FD5A96A9-0B66-4AF0-A982-B03DE1A59604}" v="99" dt="2020-10-11T21:14:09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31B1A-5E6A-4AF7-B58C-5AC6AB14C798}" type="datetimeFigureOut">
              <a:rPr lang="en-GB"/>
              <a:t>20/03/2021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15E8-C21F-4561-80DC-0C684CFD7221}" type="slidenum">
              <a:rPr lang="en-GB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364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188DC-49ED-4E31-93F0-18EEE6E56B71}" type="slidenum">
              <a:rPr lang="en-GB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203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515E8-C21F-4561-80DC-0C684CFD7221}" type="slidenum">
              <a:rPr lang="en-GB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4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5515E8-C21F-4561-80DC-0C684CFD7221}" type="slidenum">
              <a:rPr lang="en-GB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680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188DC-49ED-4E31-93F0-18EEE6E56B71}" type="slidenum">
              <a:rPr lang="en-GB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3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188DC-49ED-4E31-93F0-18EEE6E56B71}" type="slidenum">
              <a:rPr lang="en-GB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8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FA3A-04FF-41B6-BBED-3E8C268F8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477576-FA4F-4645-9BA6-D37C9F804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83CBB-281F-4467-BA6C-196A0889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91913-79AD-44B1-8294-7846CDDA9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897F68-3CC1-4001-9E1F-112094B1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09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FF140-6218-47D4-BBE0-6A0CE451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9E215A-C1B0-487A-8CBC-20778CD1F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4CEC1-EEBB-4D09-8F69-48A1F089E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24AE-B133-446F-AAD0-CBD54B8E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1F6A6-CE2E-4D6C-A5AE-1FDA490AF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1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6744B5-70DC-4F0D-9843-45A453DC6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DF430-3327-452B-BCB7-777B7E4BA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46ADC-3294-48B7-875E-6B05C37D7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0A9ED-3B1A-44E3-A31F-25A2E132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661D4-36A5-463C-A713-265EBC40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04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68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41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03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44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81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56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07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3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10577-4427-40CF-A74F-1D73B0713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67B6D-0830-4478-A415-5BA432BCC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F4C7D-A8A0-4F24-BDBE-659B2BA2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843DC-95EA-4491-91AC-8A79EB0B7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C2810-2EDB-41B5-9A19-86E46E79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08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86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0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68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AFAAD-716C-4207-939E-569AFC2C3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7DFFA-1DE5-4D93-96D0-8A93B46DE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94C34-F606-47F6-8C2F-795EF98D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B20E-E074-4989-9126-8A75F7890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D160F-E999-48D2-926E-B9744FDD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047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1D0B9-6638-41D2-8B07-173974A8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1004-F85A-4BBC-A8EA-C0457BD30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106F0-4E87-4A5E-96E7-6D68F734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87B7F-3A88-497D-82D1-B2CEDFC97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C6536-AB56-46F4-9D45-199FEC6A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13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7AEB-7FC3-44BA-A4D1-2C1D9CC61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CE8C3-E53D-4C27-A149-37C8C20D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FBBB7-7160-4C44-9BF7-F2B1BF38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C39FF-7038-4D6A-9AE2-F42AAED72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9A4A9-E052-4866-A89C-7EDA6F07F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1766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BDF7-3E1E-41E1-B46F-EE31DB02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F3E38-9878-4547-9352-BED911B7F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7E686-0B0A-4A83-A6DA-A12EB3891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56380F-0633-4A2E-AC63-97CD01CBE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059D2-A402-4326-A1E9-1813570D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1DC7-1F4D-4968-8DD0-B8588BAB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293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403C8-B728-4A85-B272-B5D2A6202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D7C74-3369-484C-ADB0-AB6F72E5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15F30-B9CB-4737-818F-17171C2E8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5DDF4-71B7-4D05-A25D-3733F295F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32D3EE-B50D-4F9F-B25C-6797B97FF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6B3F64-C4A9-41F5-ABC7-A39FCAD3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96BC13-8DE8-4E86-8E17-71F94C26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8E1D6A-65B1-46F1-8113-58EBC718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4705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1AB30-784C-420B-B8D0-5C171CAA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A3F0E-E498-4667-9C1B-EC63405C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0FA8A-89FA-4727-8CBC-D07AB126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985A57-0A3E-4E85-90B5-74545B89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407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FD2322-0895-4792-A3C9-1BA4682E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D4DFE0-75A7-49D0-B527-8A2082E04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6B400-3963-47A5-8F9F-83C5DD4D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1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E280-E128-4701-993F-FFE1825E9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0F1A5-9F23-46BF-9758-AEFDB2C83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7AC49-7581-4F60-95DA-7ED091BC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63318-3BDE-4981-B7F6-E9A88D0E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58989-8A88-477A-97B0-D8E52851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497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12C7-E9AB-40D7-AB56-E6EED58E8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CA795-00BF-4568-8BF0-7BDFC9C4C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1F32FB-E497-4FDC-83BE-667F5DAED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38E733-756E-4EF9-87BB-EBC953DE7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9451B-3CEC-4984-8870-AFAA2834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A3449-B550-41FC-B4FC-14881663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24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4562-3EB5-4D13-A203-AA9113DE8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7061F-B7CD-410D-BC44-932CF2806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81280-D6CD-43FE-924E-A719B8B75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07AE1F-0217-4DB9-9F58-1A8989DF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8F4D9-2871-42E9-A7B7-2FC7DC1D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4D976-D679-4D29-BF7E-8FE45A7B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965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F0FA4-EBDD-48CD-832C-BC943D7C1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E3D4B-9B2F-4842-9D06-A2683AA62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E4B3C-9C8B-4FB5-BBC6-D6053D213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7A8E0-EC74-44BD-8112-4973EC3B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FBDCD-32B6-4777-B60E-CADF144C9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104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631F9-00C1-40B7-8537-93F100563D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838BD-527F-4333-955A-CCF2FD892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6B713-9964-46BE-8C22-65506AB32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071BA-0171-4146-B1F3-32B6261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DED-175D-4A26-9AE4-92353F18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281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084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684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7416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033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449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8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41B67-CA74-42EB-8AB1-60F9003D6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0EB4E-06E1-4D44-866C-28E612564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73DEF-2822-4F8A-95EF-E22ADD667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3E182-3F45-4CD3-AC91-83D01C1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DD418-D188-45EA-B61C-E38E73F3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77363-C1BC-4604-83AE-6ED614D47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524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562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072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302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866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003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6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3C0A-16F6-4AE0-B2AD-D32259F1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2C1B0-7806-47D9-870A-EE7DFA81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08A1F8-C581-4D14-B4E6-BA4E530F2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ACA1E-5EFB-496D-9D66-59BBA2301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E961E-F387-45B6-AD47-57B2F3E3C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CD5888-3937-4CC1-97D2-CFFB2BF0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48D18-A432-474F-AFBC-A110D6D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BBB0FF-D266-457F-AADD-00CAFD0B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8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A6D5F-375F-48B2-B9F8-0D55D2B3B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51739-7EC9-402A-A625-E857CE2C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998B5E-9323-40C3-B5A4-9431E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0CA5-C1E6-4BDA-99B5-8E374332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63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983F8-2804-4AF6-986C-82F0F900D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7B9415-5AB1-49AD-A43D-D1314EF5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DB108-525F-4FC6-A1EC-937F0FB9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3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BB863-0F67-4E25-9BAC-29E83773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AEF64-4B99-4712-92F4-B66E660C3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5F47A-7116-4DAE-8037-D49463A50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5760D-F34D-42BC-8602-EAA73D9B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44A3E-C390-439E-9C3C-8A41DED86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7A616-D0F0-436A-8667-633A28DA9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18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F475E-5D80-4CDC-8B2B-305CB0CA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A3023-262B-43A3-A7D3-BCC9CD95E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63144-70ED-4BE4-A121-4EF7A935B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235E0-2954-4668-8939-7C1E985B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617EC-2A6C-4FD6-B3F0-BE30D656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F4A51-08BC-4C58-8801-9513352CA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05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4F26D-C0AF-405F-98C8-D95C902C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3D477-29A3-4B3B-AA83-C9D5341DC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6BD86-E602-4898-9AA2-8DE00C512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9858-2631-4EA7-8D74-DF6B9867D246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2B732-EC68-424E-A935-4AC6B9F4BA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D7595-64D1-43A5-A7C1-439F5E8E7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2865D-8CFA-4565-82A3-141B253617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0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7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89" r:id="rId5"/>
    <p:sldLayoutId id="2147483690" r:id="rId6"/>
    <p:sldLayoutId id="2147483691" r:id="rId7"/>
    <p:sldLayoutId id="2147483692" r:id="rId8"/>
    <p:sldLayoutId id="214748371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3AA64-83AE-457F-84D4-6E3BDC4E8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AAF92-8EBF-4AFC-B0C3-6E3D6DA46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5CEA-6BCE-4BD0-B1D1-F32D8ACE2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CABD-A569-4D32-A10D-32CDEC4A65F8}" type="datetimeFigureOut">
              <a:rPr lang="en-GB" smtClean="0"/>
              <a:t>20/03/2021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A9ACD-A0A5-408E-8051-2813B726F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8B6ED-3259-4132-BE9A-CC6987FBD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9DE82-EAFE-4FEA-927C-61648C245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2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7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5" r:id="rId5"/>
    <p:sldLayoutId id="2147483716" r:id="rId6"/>
    <p:sldLayoutId id="2147483717" r:id="rId7"/>
    <p:sldLayoutId id="2147483718" r:id="rId8"/>
    <p:sldLayoutId id="2147483693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://Warhttps:/www.youtube.com/watch?v=St19GmgIJFY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hyperlink" Target="https://www.greenboxfirstaidtraining.co.uk/first-aid-quizes-for-scout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51FC21DE-9CC6-4B88-AC55-DFF0FA784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722" y="51464"/>
            <a:ext cx="1663608" cy="1604413"/>
          </a:xfrm>
          <a:prstGeom prst="rect">
            <a:avLst/>
          </a:prstGeom>
        </p:spPr>
      </p:pic>
      <p:pic>
        <p:nvPicPr>
          <p:cNvPr id="6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009E29A-731D-49E1-92CF-04DFE0581A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8960" y="5072260"/>
            <a:ext cx="4103597" cy="108554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75613B-9AC4-4749-9036-5E8F2660694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027E36F3-1512-4E89-962F-49D25E73F0C6}"/>
              </a:ext>
            </a:extLst>
          </p:cNvPr>
          <p:cNvSpPr txBox="1"/>
          <p:nvPr/>
        </p:nvSpPr>
        <p:spPr>
          <a:xfrm>
            <a:off x="1532627" y="1288211"/>
            <a:ext cx="3203274" cy="163121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000" b="1" dirty="0">
                <a:cs typeface="Calibri"/>
              </a:rPr>
              <a:t>Emergency Aid</a:t>
            </a:r>
            <a:endParaRPr lang="en-US" dirty="0"/>
          </a:p>
        </p:txBody>
      </p:sp>
      <p:pic>
        <p:nvPicPr>
          <p:cNvPr id="5" name="Picture 6" descr="Icon&#10;&#10;Description automatically generated">
            <a:extLst>
              <a:ext uri="{FF2B5EF4-FFF2-40B4-BE49-F238E27FC236}">
                <a16:creationId xmlns:a16="http://schemas.microsoft.com/office/drawing/2014/main" id="{1B5A8A8B-FAFA-43DA-91D0-A37CEB14BF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5499" y="3793556"/>
            <a:ext cx="16287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4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214608C9-A4BC-4208-A3EF-2B85B16D4D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23" t="18482" r="28439" b="7261"/>
          <a:stretch/>
        </p:blipFill>
        <p:spPr>
          <a:xfrm>
            <a:off x="411193" y="1220114"/>
            <a:ext cx="5462130" cy="5153709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73304213-5EA3-4AC6-8673-25D977D458C6}"/>
              </a:ext>
            </a:extLst>
          </p:cNvPr>
          <p:cNvSpPr txBox="1"/>
          <p:nvPr/>
        </p:nvSpPr>
        <p:spPr>
          <a:xfrm>
            <a:off x="6162135" y="5572664"/>
            <a:ext cx="2743200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Ask the injured person if they’re OK and comfort them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AC373A3-6E21-4769-B6C2-E685ED658A8F}"/>
              </a:ext>
            </a:extLst>
          </p:cNvPr>
          <p:cNvSpPr txBox="1"/>
          <p:nvPr/>
        </p:nvSpPr>
        <p:spPr>
          <a:xfrm>
            <a:off x="6162136" y="4134929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Check it’s safe to help</a:t>
            </a: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28826DC5-2FB4-43DB-9DCD-F3C5608C13B4}"/>
              </a:ext>
            </a:extLst>
          </p:cNvPr>
          <p:cNvSpPr txBox="1"/>
          <p:nvPr/>
        </p:nvSpPr>
        <p:spPr>
          <a:xfrm>
            <a:off x="9095117" y="3214778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If possible, tell an adult</a:t>
            </a:r>
          </a:p>
        </p:txBody>
      </p:sp>
      <p:sp>
        <p:nvSpPr>
          <p:cNvPr id="12" name="TextBox 8">
            <a:extLst>
              <a:ext uri="{FF2B5EF4-FFF2-40B4-BE49-F238E27FC236}">
                <a16:creationId xmlns:a16="http://schemas.microsoft.com/office/drawing/2014/main" id="{9D385558-2D0B-468A-8288-27D7457B4DE7}"/>
              </a:ext>
            </a:extLst>
          </p:cNvPr>
          <p:cNvSpPr txBox="1"/>
          <p:nvPr/>
        </p:nvSpPr>
        <p:spPr>
          <a:xfrm>
            <a:off x="6205267" y="2567797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Put on disposable gloves, if available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B0052265-BB46-4B1D-932B-55892384C0DF}"/>
              </a:ext>
            </a:extLst>
          </p:cNvPr>
          <p:cNvSpPr txBox="1"/>
          <p:nvPr/>
        </p:nvSpPr>
        <p:spPr>
          <a:xfrm>
            <a:off x="6320287" y="78500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Clean the cut </a:t>
            </a:r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and pat the </a:t>
            </a:r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wound dry</a:t>
            </a:r>
          </a:p>
        </p:txBody>
      </p:sp>
      <p:sp>
        <p:nvSpPr>
          <p:cNvPr id="15" name="TextBox 11">
            <a:extLst>
              <a:ext uri="{FF2B5EF4-FFF2-40B4-BE49-F238E27FC236}">
                <a16:creationId xmlns:a16="http://schemas.microsoft.com/office/drawing/2014/main" id="{67548495-0541-45B3-9DEB-0D2F53C4ED46}"/>
              </a:ext>
            </a:extLst>
          </p:cNvPr>
          <p:cNvSpPr txBox="1"/>
          <p:nvPr/>
        </p:nvSpPr>
        <p:spPr>
          <a:xfrm>
            <a:off x="8778815" y="4781910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Cover with a plaster or adhesive dressing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BAE1A2DB-36E5-435C-AB3E-B8424F5D82D4}"/>
              </a:ext>
            </a:extLst>
          </p:cNvPr>
          <p:cNvSpPr txBox="1"/>
          <p:nvPr/>
        </p:nvSpPr>
        <p:spPr>
          <a:xfrm>
            <a:off x="8735682" y="1791417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Put pressure on the wound</a:t>
            </a: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35BE7A07-0110-4D67-A152-98662D269334}"/>
              </a:ext>
            </a:extLst>
          </p:cNvPr>
          <p:cNvSpPr txBox="1"/>
          <p:nvPr/>
        </p:nvSpPr>
        <p:spPr>
          <a:xfrm>
            <a:off x="583721" y="396814"/>
            <a:ext cx="5244859" cy="47604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Lucida Sans Unicode"/>
                <a:cs typeface="Lucida Sans Unicode"/>
              </a:rPr>
              <a:t>Dealing with Bleeding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A8BDED-841C-48BF-B1D8-F7EBE51FDC65}"/>
              </a:ext>
            </a:extLst>
          </p:cNvPr>
          <p:cNvSpPr txBox="1"/>
          <p:nvPr/>
        </p:nvSpPr>
        <p:spPr>
          <a:xfrm>
            <a:off x="6147758" y="166777"/>
            <a:ext cx="553240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Watch video: https://www.youtube.com/watch?v=St19GmgIJFY</a:t>
            </a:r>
            <a:endParaRPr lang="en-GB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8800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9" descr="Shape, square&#10;&#10;Description automatically generated">
            <a:extLst>
              <a:ext uri="{FF2B5EF4-FFF2-40B4-BE49-F238E27FC236}">
                <a16:creationId xmlns:a16="http://schemas.microsoft.com/office/drawing/2014/main" id="{68680E65-0ABE-4092-A843-69CC79C6B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438" y="1594857"/>
            <a:ext cx="4899803" cy="4919114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35BE7A07-0110-4D67-A152-98662D269334}"/>
              </a:ext>
            </a:extLst>
          </p:cNvPr>
          <p:cNvSpPr txBox="1"/>
          <p:nvPr/>
        </p:nvSpPr>
        <p:spPr>
          <a:xfrm>
            <a:off x="583721" y="396814"/>
            <a:ext cx="4583501" cy="83099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/>
                <a:cs typeface="Lucida Sans Unicode"/>
              </a:rPr>
              <a:t>Dealing with someone </a:t>
            </a:r>
            <a:endParaRPr lang="en-US"/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Lucida Sans Unicode"/>
                <a:cs typeface="Lucida Sans Unicode"/>
              </a:rPr>
              <a:t>who is unconscious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F582ED-CE38-43D7-B466-498E1C702526}"/>
              </a:ext>
            </a:extLst>
          </p:cNvPr>
          <p:cNvSpPr txBox="1"/>
          <p:nvPr/>
        </p:nvSpPr>
        <p:spPr>
          <a:xfrm>
            <a:off x="5960854" y="3689230"/>
            <a:ext cx="2915728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7030A0"/>
                </a:solidFill>
                <a:latin typeface="Lucida Sans Unicode"/>
                <a:ea typeface="+mn-lt"/>
                <a:cs typeface="Lucida Sans Unicode"/>
              </a:rPr>
              <a:t>Run away and pretend not to have seen anything.</a:t>
            </a:r>
            <a:endParaRPr lang="en-US" b="1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E5240566-028F-46A6-987B-BBF28E211D03}"/>
              </a:ext>
            </a:extLst>
          </p:cNvPr>
          <p:cNvSpPr txBox="1"/>
          <p:nvPr/>
        </p:nvSpPr>
        <p:spPr>
          <a:xfrm>
            <a:off x="5989606" y="411192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Shake </a:t>
            </a:r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them</a:t>
            </a:r>
            <a:endParaRPr lang="en-US" b="1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F08393C8-91A5-4ED7-B116-906BB8D6439B}"/>
              </a:ext>
            </a:extLst>
          </p:cNvPr>
          <p:cNvSpPr txBox="1"/>
          <p:nvPr/>
        </p:nvSpPr>
        <p:spPr>
          <a:xfrm>
            <a:off x="9080739" y="33930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Point and laugh at them.</a:t>
            </a:r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501C0017-46E6-404E-9191-22C0BD92C138}"/>
              </a:ext>
            </a:extLst>
          </p:cNvPr>
          <p:cNvSpPr txBox="1"/>
          <p:nvPr/>
        </p:nvSpPr>
        <p:spPr>
          <a:xfrm>
            <a:off x="5960852" y="2654060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Ask someone to ring 999</a:t>
            </a: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E170D5D9-E302-47D3-BAE2-E9D5CD5EBD7F}"/>
              </a:ext>
            </a:extLst>
          </p:cNvPr>
          <p:cNvSpPr txBox="1"/>
          <p:nvPr/>
        </p:nvSpPr>
        <p:spPr>
          <a:xfrm>
            <a:off x="8980098" y="1590136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Check it’s safe to help</a:t>
            </a:r>
          </a:p>
        </p:txBody>
      </p:sp>
      <p:sp>
        <p:nvSpPr>
          <p:cNvPr id="14" name="TextBox 7">
            <a:extLst>
              <a:ext uri="{FF2B5EF4-FFF2-40B4-BE49-F238E27FC236}">
                <a16:creationId xmlns:a16="http://schemas.microsoft.com/office/drawing/2014/main" id="{BFC26243-B00B-47F4-A340-9FF5C12991E2}"/>
              </a:ext>
            </a:extLst>
          </p:cNvPr>
          <p:cNvSpPr txBox="1"/>
          <p:nvPr/>
        </p:nvSpPr>
        <p:spPr>
          <a:xfrm>
            <a:off x="9138249" y="3717985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If possible, tell an adult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32D4A8E4-38BB-4805-B1A2-428A0CCB1BB9}"/>
              </a:ext>
            </a:extLst>
          </p:cNvPr>
          <p:cNvSpPr txBox="1"/>
          <p:nvPr/>
        </p:nvSpPr>
        <p:spPr>
          <a:xfrm>
            <a:off x="5960852" y="1216324"/>
            <a:ext cx="2513162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7030A0"/>
                </a:solidFill>
                <a:latin typeface="Lucida Sans Unicode"/>
                <a:cs typeface="Lucida Sans Unicode"/>
              </a:rPr>
              <a:t>Ask the injured person if they’re OK and comfort them</a:t>
            </a: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E58F7789-29BC-4BEC-B4E9-CD32F0719793}"/>
              </a:ext>
            </a:extLst>
          </p:cNvPr>
          <p:cNvSpPr txBox="1"/>
          <p:nvPr/>
        </p:nvSpPr>
        <p:spPr>
          <a:xfrm>
            <a:off x="9023229" y="2553417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rgbClr val="7030A0"/>
                </a:solidFill>
                <a:latin typeface="Lucida Sans Unicode"/>
                <a:cs typeface="Lucida Sans Unicode"/>
              </a:rPr>
              <a:t>Put them in the recovery position</a:t>
            </a:r>
            <a:endParaRPr lang="en-US" b="1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pic>
        <p:nvPicPr>
          <p:cNvPr id="29" name="Picture 29" descr="Diagram&#10;&#10;Description automatically generated">
            <a:extLst>
              <a:ext uri="{FF2B5EF4-FFF2-40B4-BE49-F238E27FC236}">
                <a16:creationId xmlns:a16="http://schemas.microsoft.com/office/drawing/2014/main" id="{1AEBA16C-821D-4B34-AC7C-13B94E1B2E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513" y="4625825"/>
            <a:ext cx="3864633" cy="1574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FF9408-1E5D-4CAC-ACAF-AB014E402981}"/>
              </a:ext>
            </a:extLst>
          </p:cNvPr>
          <p:cNvSpPr txBox="1"/>
          <p:nvPr/>
        </p:nvSpPr>
        <p:spPr>
          <a:xfrm>
            <a:off x="5788324" y="6320287"/>
            <a:ext cx="6208143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cs typeface="Calibri"/>
              </a:rPr>
              <a:t>Watch video: </a:t>
            </a:r>
            <a:r>
              <a:rPr lang="en-US" sz="1600" dirty="0">
                <a:ea typeface="+mn-lt"/>
                <a:cs typeface="+mn-lt"/>
              </a:rPr>
              <a:t>https://www.youtube.com/watch?v=TRQePNmR66w&amp;t=6s</a:t>
            </a:r>
            <a:endParaRPr lang="en-GB" sz="1600" dirty="0">
              <a:cs typeface="Calibri" panose="020F0502020204030204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:p14="http://schemas.microsoft.com/office/powerpoint/2010/main" val="46649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>
            <a:extLst>
              <a:ext uri="{FF2B5EF4-FFF2-40B4-BE49-F238E27FC236}">
                <a16:creationId xmlns:a16="http://schemas.microsoft.com/office/drawing/2014/main" id="{75FC4BE6-F323-44E0-84D0-E04359746798}"/>
              </a:ext>
            </a:extLst>
          </p:cNvPr>
          <p:cNvSpPr txBox="1"/>
          <p:nvPr/>
        </p:nvSpPr>
        <p:spPr>
          <a:xfrm>
            <a:off x="3703608" y="396814"/>
            <a:ext cx="4583501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u="sng" dirty="0">
                <a:solidFill>
                  <a:srgbClr val="7030A0"/>
                </a:solidFill>
                <a:latin typeface="Lucida Sans Unicode"/>
                <a:cs typeface="Lucida Sans Unicode"/>
              </a:rPr>
              <a:t>When to call 999</a:t>
            </a:r>
            <a:endParaRPr lang="en-US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3BF908-3EB0-4B88-BA16-C22C63741880}"/>
              </a:ext>
            </a:extLst>
          </p:cNvPr>
          <p:cNvSpPr txBox="1"/>
          <p:nvPr/>
        </p:nvSpPr>
        <p:spPr>
          <a:xfrm>
            <a:off x="5227607" y="1963946"/>
            <a:ext cx="989162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Lucida Sans Unicode"/>
                <a:cs typeface="Lucida Sans Unicode"/>
              </a:rPr>
              <a:t>YES</a:t>
            </a:r>
            <a:endParaRPr lang="en-US" sz="2400" b="1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E4D39A-47E5-4313-8813-FB445EB5E2FE}"/>
              </a:ext>
            </a:extLst>
          </p:cNvPr>
          <p:cNvSpPr txBox="1"/>
          <p:nvPr/>
        </p:nvSpPr>
        <p:spPr>
          <a:xfrm>
            <a:off x="5299493" y="3818624"/>
            <a:ext cx="989162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>
                <a:solidFill>
                  <a:srgbClr val="7030A0"/>
                </a:solidFill>
                <a:latin typeface="Lucida Sans Unicode"/>
                <a:cs typeface="Lucida Sans Unicode"/>
              </a:rPr>
              <a:t>NO</a:t>
            </a:r>
            <a:endParaRPr lang="en-US" sz="2400" b="1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961BE5C1-BA73-4B68-8F58-E2EB43CBC4E8}"/>
              </a:ext>
            </a:extLst>
          </p:cNvPr>
          <p:cNvSpPr txBox="1"/>
          <p:nvPr/>
        </p:nvSpPr>
        <p:spPr>
          <a:xfrm>
            <a:off x="8893834" y="3991156"/>
            <a:ext cx="186618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There is a fire</a:t>
            </a:r>
            <a:endParaRPr lang="en-US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23E6CF2E-CCC0-4EBB-8002-391DC8B67B32}"/>
              </a:ext>
            </a:extLst>
          </p:cNvPr>
          <p:cNvSpPr txBox="1"/>
          <p:nvPr/>
        </p:nvSpPr>
        <p:spPr>
          <a:xfrm>
            <a:off x="7527985" y="3013495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I have a headache</a:t>
            </a:r>
            <a:endParaRPr lang="en-US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13" name="TextBox 6">
            <a:extLst>
              <a:ext uri="{FF2B5EF4-FFF2-40B4-BE49-F238E27FC236}">
                <a16:creationId xmlns:a16="http://schemas.microsoft.com/office/drawing/2014/main" id="{75834083-D1C1-4D32-BEAB-41187A45F004}"/>
              </a:ext>
            </a:extLst>
          </p:cNvPr>
          <p:cNvSpPr txBox="1"/>
          <p:nvPr/>
        </p:nvSpPr>
        <p:spPr>
          <a:xfrm>
            <a:off x="3545457" y="5299494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Someone is not breathing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DF9B8FBA-63CA-4B14-90E5-C00EB4A26B45}"/>
              </a:ext>
            </a:extLst>
          </p:cNvPr>
          <p:cNvSpPr txBox="1"/>
          <p:nvPr/>
        </p:nvSpPr>
        <p:spPr>
          <a:xfrm>
            <a:off x="698739" y="2912852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  <a:latin typeface="Lucida Sans Unicode"/>
                <a:cs typeface="Lucida Sans Unicode"/>
              </a:rPr>
              <a:t>Someone has fallen off </a:t>
            </a:r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their bike and is crying</a:t>
            </a:r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B12831B7-1BD8-4D83-9E4B-73C50639357C}"/>
              </a:ext>
            </a:extLst>
          </p:cNvPr>
          <p:cNvSpPr txBox="1"/>
          <p:nvPr/>
        </p:nvSpPr>
        <p:spPr>
          <a:xfrm>
            <a:off x="1331343" y="1489494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  <a:latin typeface="Lucida Sans Unicode"/>
                <a:cs typeface="Lucida Sans Unicode"/>
              </a:rPr>
              <a:t>I have seen a car </a:t>
            </a:r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accident</a:t>
            </a:r>
            <a:endParaRPr lang="en-US" dirty="0">
              <a:solidFill>
                <a:srgbClr val="7030A0"/>
              </a:solidFill>
              <a:latin typeface="Lucida Sans Unicode"/>
              <a:cs typeface="Lucida Sans Unicode"/>
            </a:endParaRPr>
          </a:p>
        </p:txBody>
      </p:sp>
      <p:sp>
        <p:nvSpPr>
          <p:cNvPr id="16" name="TextBox 6">
            <a:extLst>
              <a:ext uri="{FF2B5EF4-FFF2-40B4-BE49-F238E27FC236}">
                <a16:creationId xmlns:a16="http://schemas.microsoft.com/office/drawing/2014/main" id="{41925BEE-1637-427A-BAAC-49BCA2C5E366}"/>
              </a:ext>
            </a:extLst>
          </p:cNvPr>
          <p:cNvSpPr txBox="1"/>
          <p:nvPr/>
        </p:nvSpPr>
        <p:spPr>
          <a:xfrm>
            <a:off x="6722851" y="5026323"/>
            <a:ext cx="2743200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7030A0"/>
                </a:solidFill>
                <a:latin typeface="Lucida Sans Unicode"/>
                <a:cs typeface="Lucida Sans Unicode"/>
              </a:rPr>
              <a:t>Someone has fallen </a:t>
            </a:r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over and I can't wake them up</a:t>
            </a:r>
          </a:p>
        </p:txBody>
      </p:sp>
      <p:sp>
        <p:nvSpPr>
          <p:cNvPr id="17" name="TextBox 6">
            <a:extLst>
              <a:ext uri="{FF2B5EF4-FFF2-40B4-BE49-F238E27FC236}">
                <a16:creationId xmlns:a16="http://schemas.microsoft.com/office/drawing/2014/main" id="{5C3D317A-86AF-4FCF-985D-2D227F428A34}"/>
              </a:ext>
            </a:extLst>
          </p:cNvPr>
          <p:cNvSpPr txBox="1"/>
          <p:nvPr/>
        </p:nvSpPr>
        <p:spPr>
          <a:xfrm>
            <a:off x="7758022" y="1446362"/>
            <a:ext cx="2743200" cy="64633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Someone has broken their leg</a:t>
            </a:r>
          </a:p>
        </p:txBody>
      </p:sp>
      <p:sp>
        <p:nvSpPr>
          <p:cNvPr id="18" name="TextBox 6">
            <a:extLst>
              <a:ext uri="{FF2B5EF4-FFF2-40B4-BE49-F238E27FC236}">
                <a16:creationId xmlns:a16="http://schemas.microsoft.com/office/drawing/2014/main" id="{2F50E5F1-5D76-40AE-9863-35DC37D9B4F5}"/>
              </a:ext>
            </a:extLst>
          </p:cNvPr>
          <p:cNvSpPr txBox="1"/>
          <p:nvPr/>
        </p:nvSpPr>
        <p:spPr>
          <a:xfrm>
            <a:off x="1144437" y="4350588"/>
            <a:ext cx="274320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rgbClr val="7030A0"/>
                </a:solidFill>
                <a:latin typeface="Lucida Sans Unicode"/>
                <a:cs typeface="Lucida Sans Unicode"/>
              </a:rPr>
              <a:t>I have a cut on my arm</a:t>
            </a:r>
          </a:p>
        </p:txBody>
      </p:sp>
      <p:sp>
        <p:nvSpPr>
          <p:cNvPr id="2" name="Explosion: 8 Points 1">
            <a:extLst>
              <a:ext uri="{FF2B5EF4-FFF2-40B4-BE49-F238E27FC236}">
                <a16:creationId xmlns:a16="http://schemas.microsoft.com/office/drawing/2014/main" id="{903A19BC-895F-41DB-B8EE-EE2FD353B960}"/>
              </a:ext>
            </a:extLst>
          </p:cNvPr>
          <p:cNvSpPr/>
          <p:nvPr/>
        </p:nvSpPr>
        <p:spPr>
          <a:xfrm>
            <a:off x="5006197" y="3446253"/>
            <a:ext cx="1538376" cy="1164564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Explosion: 8 Points 18">
            <a:extLst>
              <a:ext uri="{FF2B5EF4-FFF2-40B4-BE49-F238E27FC236}">
                <a16:creationId xmlns:a16="http://schemas.microsoft.com/office/drawing/2014/main" id="{123305B2-BD65-497C-8265-ED2D7C769606}"/>
              </a:ext>
            </a:extLst>
          </p:cNvPr>
          <p:cNvSpPr/>
          <p:nvPr/>
        </p:nvSpPr>
        <p:spPr>
          <a:xfrm>
            <a:off x="4948688" y="1548442"/>
            <a:ext cx="1567130" cy="1265205"/>
          </a:xfrm>
          <a:prstGeom prst="irregularSeal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881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009E29A-731D-49E1-92CF-04DFE0581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960" y="5072260"/>
            <a:ext cx="4103597" cy="1085547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027E36F3-1512-4E89-962F-49D25E73F0C6}"/>
              </a:ext>
            </a:extLst>
          </p:cNvPr>
          <p:cNvSpPr txBox="1"/>
          <p:nvPr/>
        </p:nvSpPr>
        <p:spPr>
          <a:xfrm>
            <a:off x="971911" y="1288211"/>
            <a:ext cx="4180933" cy="1631216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000" b="1">
                <a:cs typeface="Calibri"/>
              </a:rPr>
              <a:t>First Aid Kit Memory </a:t>
            </a:r>
            <a:r>
              <a:rPr lang="en-GB" sz="5000" b="1" dirty="0">
                <a:cs typeface="Calibri"/>
              </a:rPr>
              <a:t>Game</a:t>
            </a:r>
          </a:p>
        </p:txBody>
      </p:sp>
      <p:pic>
        <p:nvPicPr>
          <p:cNvPr id="5" name="Picture 6" descr="Icon&#10;&#10;Description automatically generated">
            <a:extLst>
              <a:ext uri="{FF2B5EF4-FFF2-40B4-BE49-F238E27FC236}">
                <a16:creationId xmlns:a16="http://schemas.microsoft.com/office/drawing/2014/main" id="{1B5A8A8B-FAFA-43DA-91D0-A37CEB14BF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1763" y="3534764"/>
            <a:ext cx="1628775" cy="1628775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A322502F-EC8D-40AB-9A16-B26C1F2D26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728" y="-3726"/>
            <a:ext cx="2030267" cy="19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125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Freeform: Shape 14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4009E29A-731D-49E1-92CF-04DFE0581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960" y="5072260"/>
            <a:ext cx="4103597" cy="1085547"/>
          </a:xfrm>
          <a:prstGeom prst="rect">
            <a:avLst/>
          </a:prstGeom>
        </p:spPr>
      </p:pic>
      <p:sp>
        <p:nvSpPr>
          <p:cNvPr id="11" name="TextBox 3">
            <a:extLst>
              <a:ext uri="{FF2B5EF4-FFF2-40B4-BE49-F238E27FC236}">
                <a16:creationId xmlns:a16="http://schemas.microsoft.com/office/drawing/2014/main" id="{027E36F3-1512-4E89-962F-49D25E73F0C6}"/>
              </a:ext>
            </a:extLst>
          </p:cNvPr>
          <p:cNvSpPr txBox="1"/>
          <p:nvPr/>
        </p:nvSpPr>
        <p:spPr>
          <a:xfrm>
            <a:off x="971911" y="1288211"/>
            <a:ext cx="4180933" cy="209288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000" b="1" dirty="0">
                <a:cs typeface="Calibri"/>
              </a:rPr>
              <a:t>Quiz</a:t>
            </a:r>
          </a:p>
          <a:p>
            <a:pPr algn="ctr"/>
            <a:endParaRPr lang="en-GB" sz="2000" dirty="0">
              <a:ea typeface="+mn-lt"/>
              <a:cs typeface="+mn-lt"/>
            </a:endParaRPr>
          </a:p>
          <a:p>
            <a:pPr algn="ctr"/>
            <a:r>
              <a:rPr lang="en-GB" sz="2000" dirty="0">
                <a:ea typeface="+mn-lt"/>
                <a:cs typeface="+mn-lt"/>
                <a:hlinkClick r:id="rId5"/>
              </a:rPr>
              <a:t>https://www.greenboxfirstaidtraining.co.uk/first-aid-quizes-for-scouts</a:t>
            </a:r>
            <a:endParaRPr lang="en-GB">
              <a:ea typeface="+mn-lt"/>
              <a:cs typeface="+mn-lt"/>
            </a:endParaRPr>
          </a:p>
          <a:p>
            <a:pPr algn="ctr"/>
            <a:endParaRPr lang="en-GB" sz="2000" dirty="0">
              <a:cs typeface="Calibri" panose="020F0502020204030204"/>
            </a:endParaRPr>
          </a:p>
        </p:txBody>
      </p:sp>
      <p:pic>
        <p:nvPicPr>
          <p:cNvPr id="5" name="Picture 6" descr="Icon&#10;&#10;Description automatically generated">
            <a:extLst>
              <a:ext uri="{FF2B5EF4-FFF2-40B4-BE49-F238E27FC236}">
                <a16:creationId xmlns:a16="http://schemas.microsoft.com/office/drawing/2014/main" id="{1B5A8A8B-FAFA-43DA-91D0-A37CEB14BF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8631" y="4627443"/>
            <a:ext cx="1628775" cy="16287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142BE28-377D-4BAD-B328-230F60CD22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728" y="-3726"/>
            <a:ext cx="2030267" cy="192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56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BrushVTI">
  <a:themeElements>
    <a:clrScheme name="Custom 17">
      <a:dk1>
        <a:sysClr val="windowText" lastClr="000000"/>
      </a:dk1>
      <a:lt1>
        <a:sysClr val="window" lastClr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5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222</Words>
  <Application>Microsoft Office PowerPoint</Application>
  <PresentationFormat>Widescreen</PresentationFormat>
  <Paragraphs>41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Elephant</vt:lpstr>
      <vt:lpstr>Lucida Sans Unicode</vt:lpstr>
      <vt:lpstr>Office Theme</vt:lpstr>
      <vt:lpstr>Office Theme</vt:lpstr>
      <vt:lpstr>Office Theme</vt:lpstr>
      <vt:lpstr>BrushVTI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Fruity Facts</dc:title>
  <dc:creator>Kirrily Swan</dc:creator>
  <cp:lastModifiedBy>Julian Greer</cp:lastModifiedBy>
  <cp:revision>1335</cp:revision>
  <dcterms:created xsi:type="dcterms:W3CDTF">2020-06-18T21:29:44Z</dcterms:created>
  <dcterms:modified xsi:type="dcterms:W3CDTF">2021-03-20T19:13:56Z</dcterms:modified>
</cp:coreProperties>
</file>