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7" r:id="rId3"/>
    <p:sldId id="256" r:id="rId4"/>
    <p:sldId id="269" r:id="rId5"/>
    <p:sldId id="258" r:id="rId6"/>
    <p:sldId id="270" r:id="rId7"/>
    <p:sldId id="260" r:id="rId8"/>
    <p:sldId id="272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4" autoAdjust="0"/>
    <p:restoredTop sz="74531" autoAdjust="0"/>
  </p:normalViewPr>
  <p:slideViewPr>
    <p:cSldViewPr snapToGrid="0">
      <p:cViewPr varScale="1">
        <p:scale>
          <a:sx n="30" d="100"/>
          <a:sy n="30" d="100"/>
        </p:scale>
        <p:origin x="9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5898-239F-43D1-B667-B7F4A4D335D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D1B20-7D5F-440E-92CB-32A51BC5F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6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– think carefully whether there is anyone you wouldn’t want to see what you share/post/send/type – if there is then don’t do it.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1B20-7D5F-440E-92CB-32A51BC5F60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5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People can be much less careful about the feelings of others when they aren’t in the room - don’t allow bullying and don’t become a bully yourself – in chat and text your cheeky comments can easily be misinterpreted. Treat everyone like you’d treat your grandparents. Treat everyone with respect – Be kind to noobs</a:t>
            </a:r>
          </a:p>
          <a:p>
            <a:r>
              <a:rPr lang="en-GB" dirty="0"/>
              <a:t>Talk to someone</a:t>
            </a:r>
          </a:p>
          <a:p>
            <a:r>
              <a:rPr lang="en-GB" dirty="0"/>
              <a:t>Dealing with trolls – report, don’t engage. don’t amplify their voice</a:t>
            </a:r>
          </a:p>
          <a:p>
            <a:r>
              <a:rPr lang="en-GB" dirty="0"/>
              <a:t>Ask your parents before purchasing skins, bonus features and extras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Be very sceptical of strangers – especially those who are always complimenting you or trying to give you gifts to get you to trust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1B20-7D5F-440E-92CB-32A51BC5F60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3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1B20-7D5F-440E-92CB-32A51BC5F60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3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1B20-7D5F-440E-92CB-32A51BC5F60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5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1B20-7D5F-440E-92CB-32A51BC5F60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4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96470-60F2-4960-9B11-9817740F4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BE71A-91EA-4B01-9625-0FBA6DAC6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1F15-1CF1-450F-AEC8-A97EEC3E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92F89-2A63-4DC9-9EDE-BAAD4DE7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EF33E-AC40-46AF-8BA8-AE897BBE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6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04FA-E37F-4ADB-B977-5BCAD075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47A72-02FB-4639-904E-BD6B1DE58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FFB41-014C-4F00-B17A-3A0EF1EB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48335-1D3E-450D-A0E2-D324869B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74A11-DA28-4172-B9AD-5D4811EF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56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40AAD-BA1C-432C-BA85-8B8F7518D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1C7E-3DFD-4010-A584-32D7A33AC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F54E-9321-4AD0-BD5E-CBC541D0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D854D-9938-433C-A69E-971B0FF5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19D38-6356-4E71-B95A-EB580238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5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25D7-F274-42ED-B55F-53A9D4F2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DA33-D181-4CAD-A4DF-FC9D9A806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CA912-B4DD-4849-B549-03499A76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F2CE4-CF80-4328-B73B-40C149B0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9950B-33BE-415E-B9C5-6B7B14A7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1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23EE-57BF-4E6D-AABD-C540A8F2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B68A0-7C86-44AF-9A55-889199B65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F94F-4597-4C1A-A494-BE7B80FA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859B9-39A4-45ED-B67D-E22F2A71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C9B5C-AF6C-4703-9FB7-590CE42F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21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DBEF-892D-474A-BA85-98710E71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17FF4-47A5-47EB-9974-C6D1A40F6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C59DF-5813-4EF4-9B4D-5207DD1B1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3EE3A-CCB7-452A-8287-96013E26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428EE-B0EC-4967-AA1D-2D78AE99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AA5AD-4A12-4BB1-B1B4-10F63546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5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1740-6708-4405-99F7-E85A1F5F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E0358-4B64-4762-8728-3EFA5BCCF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7745B-5B63-4EAC-BBE8-BFA1414FF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0CD0E-27BF-45AD-9AEB-8B39CBBA1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0D1F2-1AF0-4A05-919C-433900214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2EBACC-4EA6-42C4-95B2-16F199DB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C82B9-D948-4698-94A8-269ED451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7E738D-E65E-4590-9D17-C87DF328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5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44E-D843-4E6D-B8BB-174BAA81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D5EF4-082E-4692-BD5D-C1E59EB2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F82E-7AD0-4E2E-A9B5-AFAC83E2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0D8F9-8D4E-4CC7-AE07-BEA04495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6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F4FE0-D13F-4072-ADFD-51C6DE1F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A90E5-5DCF-4067-9E26-BD6A21F0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A0A6A-4DFB-437A-9545-833A2C5C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1306-F8EE-4EA4-82C5-D5C146B5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47164-A382-47DE-9593-A53023AB5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4DE92-7061-42DD-81C9-34FF3DDDA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BD1A9-91DD-4118-B024-FACF4599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CCE9A-FEDE-4B25-A595-AE1C8801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F4A20-FC2A-431A-B270-AEB2E856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7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01F6-D4C5-4499-85E3-A559DCCE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04EB6-97EB-46D7-A4CD-272BDF82A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FBB9E-B419-40C7-AF97-7D49091A8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33ED6-2387-4FB5-AACC-27A0537E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75B7C-348F-4385-B1BA-2E254B96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8A37C-B9C5-4839-8DB1-D24D49CB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6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BAD5F4-7A4F-4E36-A9B4-3755DFACD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1F97D-AD74-4F99-A3EE-1EA631274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E7CA-7C65-48C2-8175-98CB35FB1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AE49-B9D5-4F66-931B-6FC8159C5771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A845-A925-4829-9F65-6647799D6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3955A-8A39-46F7-8E3E-D28CA8BA2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B0F3-638A-455E-B27F-AF69D331F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3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CE24B-72AF-456D-BAD8-D915C5733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667A1-FDEF-4954-8ED5-F2F9C1BB0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Picture">
            <a:extLst>
              <a:ext uri="{FF2B5EF4-FFF2-40B4-BE49-F238E27FC236}">
                <a16:creationId xmlns:a16="http://schemas.microsoft.com/office/drawing/2014/main" id="{E3098E51-D864-414C-843E-A8A6E1AFA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6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61909"/>
            <a:ext cx="5314543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Another player in your game starts swearing at you and trying to get others to gang up on you.</a:t>
            </a:r>
          </a:p>
          <a:p>
            <a:endParaRPr lang="en-GB" sz="1800" dirty="0"/>
          </a:p>
          <a:p>
            <a:r>
              <a:rPr lang="en-GB" sz="2000" dirty="0"/>
              <a:t>What do you do?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000" dirty="0"/>
              <a:t>Argue back in the chat?</a:t>
            </a:r>
          </a:p>
          <a:p>
            <a:pPr marL="800100" lvl="1" indent="-342900">
              <a:buFont typeface="+mj-lt"/>
              <a:buAutoNum type="alphaUcPeriod"/>
            </a:pPr>
            <a:endParaRPr lang="en-GB" sz="2000" dirty="0"/>
          </a:p>
          <a:p>
            <a:pPr marL="800100" lvl="1" indent="-342900">
              <a:buFont typeface="+mj-lt"/>
              <a:buAutoNum type="alphaUcPeriod"/>
            </a:pPr>
            <a:r>
              <a:rPr lang="en-GB" sz="2000" dirty="0"/>
              <a:t>Report the player and mute them?</a:t>
            </a:r>
          </a:p>
          <a:p>
            <a:pPr marL="800100" lvl="1" indent="-342900">
              <a:buFont typeface="+mj-lt"/>
              <a:buAutoNum type="alphaUcPeriod"/>
            </a:pPr>
            <a:endParaRPr lang="en-GB" sz="2000" dirty="0"/>
          </a:p>
          <a:p>
            <a:pPr marL="800100" lvl="1" indent="-342900">
              <a:buFont typeface="+mj-lt"/>
              <a:buAutoNum type="alphaUcPeriod"/>
            </a:pPr>
            <a:r>
              <a:rPr lang="en-GB" sz="2000" dirty="0"/>
              <a:t>Do everything you can to ruin their game?</a:t>
            </a:r>
          </a:p>
          <a:p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8ABE471A-D513-4F4E-ABAB-D1F78B04B0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126" y="4439792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29CBD3-BBFA-458E-82E8-D4B59B3FCCAF}"/>
              </a:ext>
            </a:extLst>
          </p:cNvPr>
          <p:cNvCxnSpPr/>
          <p:nvPr/>
        </p:nvCxnSpPr>
        <p:spPr>
          <a:xfrm>
            <a:off x="1195057" y="4865002"/>
            <a:ext cx="4139513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333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61909"/>
            <a:ext cx="5314543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You click on a link to a page and see something which makes you uncomfortable. Do you:</a:t>
            </a:r>
          </a:p>
          <a:p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000" dirty="0"/>
              <a:t>Send it to a friend to see what they think?</a:t>
            </a:r>
          </a:p>
          <a:p>
            <a:pPr marL="457200" indent="-457200">
              <a:buFont typeface="+mj-lt"/>
              <a:buAutoNum type="alphaUcPeriod"/>
            </a:pPr>
            <a:endParaRPr lang="en-GB" sz="2000" dirty="0"/>
          </a:p>
          <a:p>
            <a:pPr marL="457200" indent="-457200">
              <a:buFont typeface="+mj-lt"/>
              <a:buAutoNum type="alphaUcPeriod"/>
            </a:pPr>
            <a:r>
              <a:rPr lang="en-GB" sz="2000" dirty="0"/>
              <a:t>Quickly close the computer and act like nothing happened?</a:t>
            </a:r>
          </a:p>
          <a:p>
            <a:pPr marL="457200" indent="-457200">
              <a:buFont typeface="+mj-lt"/>
              <a:buAutoNum type="alphaUcPeriod"/>
            </a:pPr>
            <a:endParaRPr lang="en-GB" sz="2000" dirty="0"/>
          </a:p>
          <a:p>
            <a:pPr marL="457200" indent="-457200">
              <a:buFont typeface="+mj-lt"/>
              <a:buAutoNum type="alphaUcPeriod"/>
            </a:pPr>
            <a:r>
              <a:rPr lang="en-GB" sz="2000" dirty="0"/>
              <a:t>Look away and fetch your parents?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5FF12016-8E98-484B-A657-8E085D630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308" y="5314504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D9C814-128A-47AA-A2DA-CE714C10BD3A}"/>
              </a:ext>
            </a:extLst>
          </p:cNvPr>
          <p:cNvCxnSpPr/>
          <p:nvPr/>
        </p:nvCxnSpPr>
        <p:spPr>
          <a:xfrm>
            <a:off x="1343338" y="5857103"/>
            <a:ext cx="4139513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288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61909"/>
            <a:ext cx="5314543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You fall out with your best friend at school. Is it a good idea to share a message to tell everyone what an idiot they are?</a:t>
            </a:r>
          </a:p>
          <a:p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400" dirty="0"/>
              <a:t>Yes</a:t>
            </a:r>
          </a:p>
          <a:p>
            <a:pPr marL="457200" indent="-457200">
              <a:buFont typeface="+mj-lt"/>
              <a:buAutoNum type="alphaUcPeriod"/>
            </a:pPr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400" dirty="0"/>
              <a:t>No</a:t>
            </a:r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650DAF79-6376-4A83-9117-FAB5551335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918" y="4644934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44D0F2-22E6-4148-A026-DAA96A939126}"/>
              </a:ext>
            </a:extLst>
          </p:cNvPr>
          <p:cNvCxnSpPr>
            <a:cxnSpLocks/>
          </p:cNvCxnSpPr>
          <p:nvPr/>
        </p:nvCxnSpPr>
        <p:spPr>
          <a:xfrm>
            <a:off x="1233948" y="5187533"/>
            <a:ext cx="743133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38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61909"/>
            <a:ext cx="5314543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An online quiz says your cowboy name is the colour of your front door and the name of your street. It asks you to type the answer.</a:t>
            </a:r>
          </a:p>
          <a:p>
            <a:endParaRPr lang="en-GB" sz="2400" dirty="0"/>
          </a:p>
          <a:p>
            <a:r>
              <a:rPr lang="en-GB" sz="2400" dirty="0"/>
              <a:t>Should you continue with the quiz?</a:t>
            </a:r>
          </a:p>
          <a:p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400" dirty="0"/>
              <a:t>Yes</a:t>
            </a:r>
          </a:p>
          <a:p>
            <a:pPr marL="457200" indent="-457200">
              <a:buFont typeface="+mj-lt"/>
              <a:buAutoNum type="alphaUcPeriod"/>
            </a:pPr>
            <a:r>
              <a:rPr lang="en-GB" sz="2400" dirty="0"/>
              <a:t>No</a:t>
            </a:r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0510B3C4-138E-4D88-9F4D-C3DDF35428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308" y="5081449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3CD366-5CDC-4322-A79E-EA4DE86C5E24}"/>
              </a:ext>
            </a:extLst>
          </p:cNvPr>
          <p:cNvCxnSpPr>
            <a:cxnSpLocks/>
          </p:cNvCxnSpPr>
          <p:nvPr/>
        </p:nvCxnSpPr>
        <p:spPr>
          <a:xfrm>
            <a:off x="1112108" y="5654938"/>
            <a:ext cx="889690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47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53" y="1961909"/>
            <a:ext cx="6071627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You want a cool skin for your character but it costs 1000 </a:t>
            </a:r>
            <a:r>
              <a:rPr lang="en-GB" sz="2400" dirty="0" err="1"/>
              <a:t>Robux</a:t>
            </a:r>
            <a:r>
              <a:rPr lang="en-GB" sz="2400" dirty="0"/>
              <a:t>. Do you:</a:t>
            </a:r>
          </a:p>
          <a:p>
            <a:pPr marL="0" indent="0">
              <a:buNone/>
            </a:pPr>
            <a:endParaRPr lang="en-GB" sz="24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Ask your parents?</a:t>
            </a:r>
          </a:p>
          <a:p>
            <a:pPr marL="914400" lvl="1" indent="-457200">
              <a:buFont typeface="+mj-lt"/>
              <a:buAutoNum type="alphaUcPeriod"/>
            </a:pPr>
            <a:endParaRPr lang="en-GB" sz="20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Click an advert for 10000 free </a:t>
            </a:r>
            <a:r>
              <a:rPr lang="en-GB" sz="2000" dirty="0" err="1"/>
              <a:t>Robux</a:t>
            </a:r>
            <a:r>
              <a:rPr lang="en-GB" sz="2000" dirty="0"/>
              <a:t>? </a:t>
            </a:r>
          </a:p>
          <a:p>
            <a:pPr marL="914400" lvl="1" indent="-457200">
              <a:buFont typeface="+mj-lt"/>
              <a:buAutoNum type="alphaUcPeriod"/>
            </a:pPr>
            <a:endParaRPr lang="en-GB" sz="20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Borrow your Mum’s credit card when she’s not looking?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301B42A6-9EA0-4F8F-A15F-B33E081D8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308" y="3016147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2552FB-E797-497B-804D-21DCDBCFBB06}"/>
              </a:ext>
            </a:extLst>
          </p:cNvPr>
          <p:cNvCxnSpPr/>
          <p:nvPr/>
        </p:nvCxnSpPr>
        <p:spPr>
          <a:xfrm>
            <a:off x="1343338" y="3558746"/>
            <a:ext cx="4139513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13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53" y="1961909"/>
            <a:ext cx="6071627" cy="4676171"/>
          </a:xfrm>
        </p:spPr>
        <p:txBody>
          <a:bodyPr anchor="t">
            <a:normAutofit/>
          </a:bodyPr>
          <a:lstStyle/>
          <a:p>
            <a:r>
              <a:rPr lang="en-GB" sz="2400" dirty="0"/>
              <a:t>Your schoolfriend wants to play Minecraft with you after school. What’s the best way to arrange this?</a:t>
            </a:r>
          </a:p>
          <a:p>
            <a:pPr marL="0" indent="0">
              <a:buNone/>
            </a:pPr>
            <a:endParaRPr lang="en-GB" sz="24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Get them to ask their parents to send your parents an invitation</a:t>
            </a:r>
          </a:p>
          <a:p>
            <a:pPr marL="914400" lvl="1" indent="-457200">
              <a:buFont typeface="+mj-lt"/>
              <a:buAutoNum type="alphaUcPeriod"/>
            </a:pPr>
            <a:endParaRPr lang="en-GB" sz="20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Turn off the privacy settings so that your friend can search for you online</a:t>
            </a:r>
          </a:p>
          <a:p>
            <a:pPr marL="914400" lvl="1" indent="-457200">
              <a:buFont typeface="+mj-lt"/>
              <a:buAutoNum type="alphaUcPeriod"/>
            </a:pPr>
            <a:endParaRPr lang="en-GB" sz="2000" dirty="0"/>
          </a:p>
          <a:p>
            <a:pPr marL="914400" lvl="1" indent="-457200">
              <a:buFont typeface="+mj-lt"/>
              <a:buAutoNum type="alphaUcPeriod"/>
            </a:pPr>
            <a:r>
              <a:rPr lang="en-GB" sz="2000" dirty="0"/>
              <a:t>Look out for someone with the same name on a public server.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A902F4F1-23BF-4764-9EED-AFF450E116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308" y="3613403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D49D65-2AE1-4A12-B1D6-156BDE82A186}"/>
              </a:ext>
            </a:extLst>
          </p:cNvPr>
          <p:cNvCxnSpPr>
            <a:cxnSpLocks/>
          </p:cNvCxnSpPr>
          <p:nvPr/>
        </p:nvCxnSpPr>
        <p:spPr>
          <a:xfrm>
            <a:off x="1343338" y="4156002"/>
            <a:ext cx="4631154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615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19608-D2A4-4400-B2C9-CCF10414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579997"/>
            <a:ext cx="5712824" cy="843689"/>
          </a:xfrm>
        </p:spPr>
        <p:txBody>
          <a:bodyPr>
            <a:normAutofit/>
          </a:bodyPr>
          <a:lstStyle/>
          <a:p>
            <a:r>
              <a:rPr lang="en-GB" dirty="0"/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8196-BEBE-4502-B3AA-54B9CB8B3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23" y="1475773"/>
            <a:ext cx="5362377" cy="4577894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6"/>
                </a:solidFill>
              </a:rPr>
              <a:t>Involve your parents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5"/>
                </a:solidFill>
              </a:rPr>
              <a:t>Don’t give away your personal information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4"/>
                </a:solidFill>
              </a:rPr>
              <a:t>Think before you click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2"/>
                </a:solidFill>
              </a:rPr>
              <a:t>Beware free stuff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B0F0"/>
                </a:solidFill>
              </a:rPr>
              <a:t>Use good passwords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FFFF00"/>
                </a:solidFill>
              </a:rPr>
              <a:t>Don’t be the bully!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Have Fun!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0" descr="Snapchat Logo | The most famous brands and company logos in the world">
            <a:extLst>
              <a:ext uri="{FF2B5EF4-FFF2-40B4-BE49-F238E27FC236}">
                <a16:creationId xmlns:a16="http://schemas.microsoft.com/office/drawing/2014/main" id="{7DD3B7BE-5F91-407D-A961-880870780D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3" r="21820" b="-13"/>
          <a:stretch/>
        </p:blipFill>
        <p:spPr bwMode="auto"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id you know that you can see your Outlook or Hotmail mail from MSN? |  Web24 News">
            <a:extLst>
              <a:ext uri="{FF2B5EF4-FFF2-40B4-BE49-F238E27FC236}">
                <a16:creationId xmlns:a16="http://schemas.microsoft.com/office/drawing/2014/main" id="{700865AD-51FF-4ADC-BEEC-768F48B9C7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4" r="21065" b="-1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2" name="Picture 2" descr="Facebook logo and symbol, meaning, history, PNG">
            <a:extLst>
              <a:ext uri="{FF2B5EF4-FFF2-40B4-BE49-F238E27FC236}">
                <a16:creationId xmlns:a16="http://schemas.microsoft.com/office/drawing/2014/main" id="{55150646-6F8B-4141-B3E3-9D3DB8E90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6" r="8784" b="23"/>
          <a:stretch/>
        </p:blipFill>
        <p:spPr bwMode="auto"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9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7259-D5AD-4FA3-8794-5B497786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8967" y="396563"/>
            <a:ext cx="3142527" cy="6064874"/>
          </a:xfrm>
          <a:solidFill>
            <a:srgbClr val="3F3F3F"/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4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People are not always who they seem to be …</a:t>
            </a:r>
            <a:br>
              <a:rPr lang="en-GB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GB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GB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GB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en-GB" sz="3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36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  <a:r>
              <a:rPr lang="en-GB" sz="3600" i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especially</a:t>
            </a:r>
            <a:r>
              <a:rPr lang="en-GB" sz="36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3600" i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online</a:t>
            </a:r>
          </a:p>
        </p:txBody>
      </p:sp>
      <p:pic>
        <p:nvPicPr>
          <p:cNvPr id="4" name="Picture 14" descr="On the internet nobody knows you are a dog - Imgflip">
            <a:extLst>
              <a:ext uri="{FF2B5EF4-FFF2-40B4-BE49-F238E27FC236}">
                <a16:creationId xmlns:a16="http://schemas.microsoft.com/office/drawing/2014/main" id="{F490DB2B-020D-41F0-B1F3-228F46EC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050" y="1001210"/>
            <a:ext cx="6176062" cy="486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3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AFEAC9-5C07-49B7-94DD-B6652D1F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63" y="426477"/>
            <a:ext cx="5712824" cy="1325563"/>
          </a:xfrm>
        </p:spPr>
        <p:txBody>
          <a:bodyPr>
            <a:normAutofit/>
          </a:bodyPr>
          <a:lstStyle/>
          <a:p>
            <a:r>
              <a:rPr lang="en-GB" dirty="0"/>
              <a:t>Do you know who you’re playing with?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21AD2E-2EFA-4403-A646-84659ACF4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2070847"/>
            <a:ext cx="5405597" cy="3982819"/>
          </a:xfrm>
        </p:spPr>
        <p:txBody>
          <a:bodyPr anchor="t">
            <a:normAutofit/>
          </a:bodyPr>
          <a:lstStyle/>
          <a:p>
            <a:pPr marL="715963" lvl="2" indent="-447675"/>
            <a:r>
              <a:rPr lang="en-GB" sz="2400" dirty="0">
                <a:solidFill>
                  <a:srgbClr val="92D050"/>
                </a:solidFill>
              </a:rPr>
              <a:t>Friends?</a:t>
            </a:r>
          </a:p>
          <a:p>
            <a:pPr marL="715963" lvl="2" indent="-447675"/>
            <a:r>
              <a:rPr lang="en-GB" sz="2400" dirty="0">
                <a:solidFill>
                  <a:srgbClr val="FFFF00"/>
                </a:solidFill>
              </a:rPr>
              <a:t>Friends of Friends?</a:t>
            </a:r>
          </a:p>
          <a:p>
            <a:pPr marL="715963" lvl="2" indent="-447675"/>
            <a:r>
              <a:rPr lang="en-GB" sz="2400" dirty="0">
                <a:solidFill>
                  <a:schemeClr val="accent2"/>
                </a:solidFill>
              </a:rPr>
              <a:t>Friends of Friends of Friends?</a:t>
            </a:r>
          </a:p>
          <a:p>
            <a:pPr marL="715963" lvl="2" indent="-447675"/>
            <a:r>
              <a:rPr lang="en-GB" sz="2400" dirty="0">
                <a:solidFill>
                  <a:srgbClr val="FF0000"/>
                </a:solidFill>
              </a:rPr>
              <a:t>Strangers?</a:t>
            </a:r>
          </a:p>
          <a:p>
            <a:pPr marL="715963" lvl="2" indent="-447675"/>
            <a:endParaRPr lang="en-GB" sz="2400" dirty="0"/>
          </a:p>
          <a:p>
            <a:pPr marL="0" indent="0">
              <a:buNone/>
            </a:pPr>
            <a:endParaRPr lang="en-GB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Ask a parent before messaging someone you don’t know well in real life </a:t>
            </a:r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pPr marL="0" indent="0">
              <a:buNone/>
            </a:pPr>
            <a:endParaRPr lang="en-GB" sz="600" dirty="0"/>
          </a:p>
        </p:txBody>
      </p:sp>
      <p:sp>
        <p:nvSpPr>
          <p:cNvPr id="2054" name="Oval 72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6" descr="Brand Resources - YouTube">
            <a:extLst>
              <a:ext uri="{FF2B5EF4-FFF2-40B4-BE49-F238E27FC236}">
                <a16:creationId xmlns:a16="http://schemas.microsoft.com/office/drawing/2014/main" id="{ED951058-88F5-48B0-BF90-A99195BCCF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7" r="16696"/>
          <a:stretch/>
        </p:blipFill>
        <p:spPr bwMode="auto"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 descr="Tik Tok Logo Transparent in 2020 | New instagram logo, Instagram logo,  Youtube logo">
            <a:extLst>
              <a:ext uri="{FF2B5EF4-FFF2-40B4-BE49-F238E27FC236}">
                <a16:creationId xmlns:a16="http://schemas.microsoft.com/office/drawing/2014/main" id="{8BF80509-E86D-4C74-B626-1FF46B360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-4"/>
          <a:stretch/>
        </p:blipFill>
        <p:spPr bwMode="auto">
          <a:xfrm>
            <a:off x="9382512" y="452910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Among Us">
            <a:extLst>
              <a:ext uri="{FF2B5EF4-FFF2-40B4-BE49-F238E27FC236}">
                <a16:creationId xmlns:a16="http://schemas.microsoft.com/office/drawing/2014/main" id="{389F16D1-E7CB-45E2-BDEF-F6F8107B06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r="13788" b="-1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53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2" name="Rectangle 7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Solar Powered 'Smart Stop Sign' Developed To Curb Rural Traffic Crashes">
            <a:extLst>
              <a:ext uri="{FF2B5EF4-FFF2-40B4-BE49-F238E27FC236}">
                <a16:creationId xmlns:a16="http://schemas.microsoft.com/office/drawing/2014/main" id="{E4C6455B-11E3-495E-A67E-6ED49907C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9" t="9091" r="13130"/>
          <a:stretch/>
        </p:blipFill>
        <p:spPr bwMode="auto">
          <a:xfrm>
            <a:off x="3504219" y="0"/>
            <a:ext cx="8669532" cy="684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7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4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95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DA65EA-7163-4078-A8C1-BD22A5D0701B}"/>
              </a:ext>
            </a:extLst>
          </p:cNvPr>
          <p:cNvSpPr/>
          <p:nvPr/>
        </p:nvSpPr>
        <p:spPr>
          <a:xfrm>
            <a:off x="268941" y="494852"/>
            <a:ext cx="3528508" cy="2033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F93AA-0F2F-4249-8C7B-6CEA4C7E7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198613"/>
            <a:ext cx="4442953" cy="681497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Don’t Share…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37AB2-7BBE-4315-A2B6-EF14A4E8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078387"/>
            <a:ext cx="5827059" cy="5581000"/>
          </a:xfrm>
        </p:spPr>
        <p:txBody>
          <a:bodyPr anchor="t">
            <a:normAutofit/>
          </a:bodyPr>
          <a:lstStyle/>
          <a:p>
            <a:pPr lvl="1"/>
            <a:r>
              <a:rPr lang="en-GB" dirty="0">
                <a:solidFill>
                  <a:schemeClr val="accent6"/>
                </a:solidFill>
              </a:rPr>
              <a:t>Full name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Address </a:t>
            </a:r>
          </a:p>
          <a:p>
            <a:pPr lvl="1"/>
            <a:r>
              <a:rPr lang="en-GB" dirty="0">
                <a:solidFill>
                  <a:srgbClr val="FFFF00"/>
                </a:solidFill>
              </a:rPr>
              <a:t>Age / birthday</a:t>
            </a:r>
          </a:p>
          <a:p>
            <a:pPr lvl="1"/>
            <a:r>
              <a:rPr lang="en-GB" dirty="0">
                <a:solidFill>
                  <a:schemeClr val="accent4"/>
                </a:solidFill>
              </a:rPr>
              <a:t>School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Email address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Phone number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Passwords</a:t>
            </a:r>
          </a:p>
          <a:p>
            <a:pPr lvl="1"/>
            <a:r>
              <a:rPr lang="en-GB" dirty="0">
                <a:solidFill>
                  <a:schemeClr val="tx1">
                    <a:lumMod val="95000"/>
                  </a:schemeClr>
                </a:solidFill>
              </a:rPr>
              <a:t>Personal and family details</a:t>
            </a:r>
          </a:p>
          <a:p>
            <a:pPr marL="457200" lvl="1" indent="0">
              <a:buNone/>
            </a:pPr>
            <a:endParaRPr lang="en-GB" sz="1800" dirty="0"/>
          </a:p>
          <a:p>
            <a:endParaRPr lang="en-GB" sz="24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Assume anything you share will be online forever</a:t>
            </a:r>
          </a:p>
          <a:p>
            <a:endParaRPr lang="en-GB" sz="24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6773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C931-6F44-4F0E-9DDB-D16B26D3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01" y="499537"/>
            <a:ext cx="5712824" cy="1325563"/>
          </a:xfrm>
        </p:spPr>
        <p:txBody>
          <a:bodyPr>
            <a:normAutofit/>
          </a:bodyPr>
          <a:lstStyle/>
          <a:p>
            <a:r>
              <a:rPr lang="en-GB" dirty="0"/>
              <a:t>Games &amp;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3AC2-22AA-4449-8322-B00FCC496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1603095"/>
            <a:ext cx="4558309" cy="4450572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6"/>
                </a:solidFill>
              </a:rPr>
              <a:t>Use a gaming handle – not your real name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5"/>
                </a:solidFill>
              </a:rPr>
              <a:t>Keep your chat about the game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4"/>
                </a:solidFill>
              </a:rPr>
              <a:t>Report inappropriate behaviour in the app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rgbClr val="00B0F0"/>
                </a:solidFill>
              </a:rPr>
              <a:t>Ask before buying extras </a:t>
            </a:r>
          </a:p>
          <a:p>
            <a:pPr>
              <a:lnSpc>
                <a:spcPct val="150000"/>
              </a:lnSpc>
            </a:pPr>
            <a:r>
              <a:rPr lang="en-GB" sz="1800" dirty="0">
                <a:solidFill>
                  <a:schemeClr val="accent2"/>
                </a:solidFill>
              </a:rPr>
              <a:t>Beware free gaming credits – scams</a:t>
            </a:r>
          </a:p>
          <a:p>
            <a:endParaRPr lang="en-GB" sz="1700" dirty="0"/>
          </a:p>
          <a:p>
            <a:pPr marL="0" indent="0">
              <a:buNone/>
            </a:pPr>
            <a:r>
              <a:rPr lang="en-GB" sz="36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make sure you’re not the bully!</a:t>
            </a:r>
          </a:p>
          <a:p>
            <a:pPr marL="0" indent="0">
              <a:buNone/>
            </a:pPr>
            <a:endParaRPr lang="en-GB" sz="1700" dirty="0"/>
          </a:p>
          <a:p>
            <a:endParaRPr lang="en-GB" sz="1700" dirty="0"/>
          </a:p>
          <a:p>
            <a:endParaRPr lang="en-GB" sz="17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Discord, logo, logos icon - Free download on Iconfinder">
            <a:extLst>
              <a:ext uri="{FF2B5EF4-FFF2-40B4-BE49-F238E27FC236}">
                <a16:creationId xmlns:a16="http://schemas.microsoft.com/office/drawing/2014/main" id="{34CFD8B7-E507-466D-862F-84B5AAEDF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Picture 1 of 1">
            <a:extLst>
              <a:ext uri="{FF2B5EF4-FFF2-40B4-BE49-F238E27FC236}">
                <a16:creationId xmlns:a16="http://schemas.microsoft.com/office/drawing/2014/main" id="{26583D96-29EB-48BD-9BA9-7AAD40216E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2" r="-4" b="3617"/>
          <a:stretch/>
        </p:blipFill>
        <p:spPr bwMode="auto"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Yes, Google has a new logo – but why?">
            <a:extLst>
              <a:ext uri="{FF2B5EF4-FFF2-40B4-BE49-F238E27FC236}">
                <a16:creationId xmlns:a16="http://schemas.microsoft.com/office/drawing/2014/main" id="{81C89B1E-67C8-4308-AE80-14DBD7A0A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4" r="-2" b="6175"/>
          <a:stretch/>
        </p:blipFill>
        <p:spPr bwMode="auto">
          <a:xfrm>
            <a:off x="8157684" y="0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99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F2ADD94A-4DBE-4461-9E52-87EBACE5CF91}"/>
              </a:ext>
            </a:extLst>
          </p:cNvPr>
          <p:cNvSpPr/>
          <p:nvPr/>
        </p:nvSpPr>
        <p:spPr>
          <a:xfrm>
            <a:off x="-1104968" y="1980191"/>
            <a:ext cx="6076640" cy="59914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90C6D4E-3803-4F8D-BD43-4D12468C4529}"/>
              </a:ext>
            </a:extLst>
          </p:cNvPr>
          <p:cNvSpPr txBox="1">
            <a:spLocks/>
          </p:cNvSpPr>
          <p:nvPr/>
        </p:nvSpPr>
        <p:spPr>
          <a:xfrm>
            <a:off x="174168" y="2985398"/>
            <a:ext cx="4503098" cy="32635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latin typeface="Aharoni" panose="02010803020104030203" pitchFamily="2" charset="-79"/>
                <a:cs typeface="Aharoni" panose="02010803020104030203" pitchFamily="2" charset="-79"/>
              </a:rPr>
              <a:t>Seen something upsetting?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EB1CF4-326C-4CBA-82EA-A2699C9A1FB2}"/>
              </a:ext>
            </a:extLst>
          </p:cNvPr>
          <p:cNvSpPr txBox="1">
            <a:spLocks/>
          </p:cNvSpPr>
          <p:nvPr/>
        </p:nvSpPr>
        <p:spPr>
          <a:xfrm>
            <a:off x="5141229" y="2385943"/>
            <a:ext cx="6920141" cy="43059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</a:rPr>
              <a:t>Think before you click:</a:t>
            </a:r>
          </a:p>
          <a:p>
            <a:pPr marL="358775" lvl="1">
              <a:lnSpc>
                <a:spcPct val="160000"/>
              </a:lnSpc>
            </a:pPr>
            <a:r>
              <a:rPr lang="en-GB" sz="1700" dirty="0">
                <a:solidFill>
                  <a:schemeClr val="accent4"/>
                </a:solidFill>
              </a:rPr>
              <a:t>You wouldn’t go down a dark alley alone; take the same care online</a:t>
            </a:r>
          </a:p>
          <a:p>
            <a:pPr marL="358775" lvl="1">
              <a:lnSpc>
                <a:spcPct val="160000"/>
              </a:lnSpc>
            </a:pPr>
            <a:r>
              <a:rPr lang="en-GB" sz="1700" dirty="0">
                <a:solidFill>
                  <a:srgbClr val="92D050"/>
                </a:solidFill>
              </a:rPr>
              <a:t>If something seems not quite right then check with an adult</a:t>
            </a:r>
          </a:p>
          <a:p>
            <a:pPr marL="130175" lvl="1" indent="0">
              <a:lnSpc>
                <a:spcPct val="160000"/>
              </a:lnSpc>
              <a:buNone/>
            </a:pPr>
            <a:endParaRPr lang="en-GB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</a:rPr>
              <a:t>If you see something that makes you uncomfortable:</a:t>
            </a:r>
          </a:p>
          <a:p>
            <a:pPr marL="358775" lvl="1">
              <a:lnSpc>
                <a:spcPct val="150000"/>
              </a:lnSpc>
            </a:pPr>
            <a:r>
              <a:rPr lang="en-GB" sz="1800" dirty="0">
                <a:solidFill>
                  <a:schemeClr val="accent5"/>
                </a:solidFill>
              </a:rPr>
              <a:t>Tell a parent or trusted adult immediately</a:t>
            </a:r>
          </a:p>
          <a:p>
            <a:pPr marL="358775" lvl="1">
              <a:lnSpc>
                <a:spcPct val="150000"/>
              </a:lnSpc>
            </a:pPr>
            <a:r>
              <a:rPr lang="en-GB" sz="1800" dirty="0">
                <a:solidFill>
                  <a:srgbClr val="FF0000"/>
                </a:solidFill>
              </a:rPr>
              <a:t>Don’t respond or try to click it away</a:t>
            </a:r>
          </a:p>
          <a:p>
            <a:pPr marL="358775" lvl="1">
              <a:lnSpc>
                <a:spcPct val="150000"/>
              </a:lnSpc>
            </a:pPr>
            <a:r>
              <a:rPr lang="en-GB" sz="1800" dirty="0">
                <a:solidFill>
                  <a:srgbClr val="FFFF00"/>
                </a:solidFill>
                <a:highlight>
                  <a:srgbClr val="3F3F3F"/>
                </a:highlight>
              </a:rPr>
              <a:t>Don’t be embarrassed - mistakes happen</a:t>
            </a:r>
          </a:p>
          <a:p>
            <a:endParaRPr lang="en-GB" sz="1500" dirty="0">
              <a:solidFill>
                <a:srgbClr val="FFFF00"/>
              </a:solidFill>
            </a:endParaRPr>
          </a:p>
        </p:txBody>
      </p:sp>
      <p:pic>
        <p:nvPicPr>
          <p:cNvPr id="6" name="Picture 2" descr="social media round icons">
            <a:extLst>
              <a:ext uri="{FF2B5EF4-FFF2-40B4-BE49-F238E27FC236}">
                <a16:creationId xmlns:a16="http://schemas.microsoft.com/office/drawing/2014/main" id="{2CA7B014-1564-4DA7-8FDB-192051D1B5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9"/>
          <a:stretch/>
        </p:blipFill>
        <p:spPr bwMode="auto">
          <a:xfrm>
            <a:off x="2881156" y="136456"/>
            <a:ext cx="9309319" cy="194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2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70AB-E55A-4091-BA9D-2F3C44DF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76" y="182882"/>
            <a:ext cx="5712824" cy="1111825"/>
          </a:xfrm>
        </p:spPr>
        <p:txBody>
          <a:bodyPr>
            <a:normAutofit/>
          </a:bodyPr>
          <a:lstStyle/>
          <a:p>
            <a:r>
              <a:rPr lang="en-GB" dirty="0"/>
              <a:t>Dodgy Downloads?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EBBE0-A733-4DC7-A1DE-2F3E5B9D7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869" y="5613423"/>
            <a:ext cx="3414532" cy="95944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Check with a responsible adult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10" descr="Apple logo | Logok">
            <a:extLst>
              <a:ext uri="{FF2B5EF4-FFF2-40B4-BE49-F238E27FC236}">
                <a16:creationId xmlns:a16="http://schemas.microsoft.com/office/drawing/2014/main" id="{3654D8DC-27B1-4450-BAE4-6BE7CFEE4E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9" r="12728" b="-4"/>
          <a:stretch/>
        </p:blipFill>
        <p:spPr bwMode="auto"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Twitch Logo Maker - Design a Twitch Logo in 5 Minutes in 2020 | Logos,  Twitch, Logo maker">
            <a:extLst>
              <a:ext uri="{FF2B5EF4-FFF2-40B4-BE49-F238E27FC236}">
                <a16:creationId xmlns:a16="http://schemas.microsoft.com/office/drawing/2014/main" id="{D0AEEE17-6ECE-4ED6-838F-3E54BBC8EC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" r="3896" b="1"/>
          <a:stretch/>
        </p:blipFill>
        <p:spPr bwMode="auto"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rrow: Down 13">
            <a:extLst>
              <a:ext uri="{FF2B5EF4-FFF2-40B4-BE49-F238E27FC236}">
                <a16:creationId xmlns:a16="http://schemas.microsoft.com/office/drawing/2014/main" id="{D11AA75B-B6A4-454A-BCD9-5C9000CF0579}"/>
              </a:ext>
            </a:extLst>
          </p:cNvPr>
          <p:cNvSpPr/>
          <p:nvPr/>
        </p:nvSpPr>
        <p:spPr>
          <a:xfrm>
            <a:off x="2025718" y="2321793"/>
            <a:ext cx="341837" cy="485491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D28FE6-7578-4FAD-9EF4-C05F801EED3F}"/>
              </a:ext>
            </a:extLst>
          </p:cNvPr>
          <p:cNvSpPr/>
          <p:nvPr/>
        </p:nvSpPr>
        <p:spPr>
          <a:xfrm>
            <a:off x="489371" y="1356983"/>
            <a:ext cx="3414531" cy="85956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a</a:t>
            </a:r>
            <a:r>
              <a:rPr lang="en-GB" sz="1800" dirty="0"/>
              <a:t>ttachments, downloads, mods and resource packs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59385FC-351E-4022-89B2-097EA4E67E30}"/>
              </a:ext>
            </a:extLst>
          </p:cNvPr>
          <p:cNvSpPr/>
          <p:nvPr/>
        </p:nvSpPr>
        <p:spPr>
          <a:xfrm>
            <a:off x="489371" y="2907232"/>
            <a:ext cx="3414531" cy="48549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1800" dirty="0"/>
              <a:t>may contain viruses or scams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1C06FFA-7A8E-4E11-B79D-2D4AFE057FB2}"/>
              </a:ext>
            </a:extLst>
          </p:cNvPr>
          <p:cNvSpPr/>
          <p:nvPr/>
        </p:nvSpPr>
        <p:spPr>
          <a:xfrm>
            <a:off x="489371" y="4093801"/>
            <a:ext cx="3414531" cy="132556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1800" dirty="0"/>
              <a:t>which delete your files, break your device, install spyware or demand money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27FFCADF-4EA4-4E9F-AEFB-5688D9AB57C9}"/>
              </a:ext>
            </a:extLst>
          </p:cNvPr>
          <p:cNvSpPr/>
          <p:nvPr/>
        </p:nvSpPr>
        <p:spPr>
          <a:xfrm>
            <a:off x="2025718" y="3546034"/>
            <a:ext cx="341837" cy="485491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559BAB-6619-4EFF-A643-B9E533E4791D}"/>
              </a:ext>
            </a:extLst>
          </p:cNvPr>
          <p:cNvSpPr txBox="1"/>
          <p:nvPr/>
        </p:nvSpPr>
        <p:spPr>
          <a:xfrm>
            <a:off x="4559653" y="1356983"/>
            <a:ext cx="22762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Beware of free stuff</a:t>
            </a:r>
          </a:p>
        </p:txBody>
      </p:sp>
      <p:pic>
        <p:nvPicPr>
          <p:cNvPr id="21" name="Picture 4" descr="Logo Minecraft Stock Illustrations – 44 Logo Minecraft Stock Illustrations,  Vectors &amp; Clipart - Dreamstime">
            <a:extLst>
              <a:ext uri="{FF2B5EF4-FFF2-40B4-BE49-F238E27FC236}">
                <a16:creationId xmlns:a16="http://schemas.microsoft.com/office/drawing/2014/main" id="{85E4DCBD-BACF-4E0B-AF2B-9B9034189D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" r="-2" b="8911"/>
          <a:stretch/>
        </p:blipFill>
        <p:spPr bwMode="auto">
          <a:xfrm>
            <a:off x="8128344" y="19349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529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97EF9-06D7-41B0-87A9-B86F4491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4" y="4522156"/>
            <a:ext cx="6654171" cy="190179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11500" kern="1200" dirty="0">
                <a:solidFill>
                  <a:schemeClr val="tx1"/>
                </a:solidFill>
                <a:latin typeface="Bauhaus 93" panose="04030905020B02020C02" pitchFamily="82" charset="0"/>
              </a:rPr>
              <a:t>Quiz Time!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13091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F7EC360-6246-4B0C-AFAB-99A7E644D1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72" b="20336"/>
          <a:stretch/>
        </p:blipFill>
        <p:spPr bwMode="auto">
          <a:xfrm>
            <a:off x="1246574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Pin on Social Media Svg Cut Logo">
            <a:extLst>
              <a:ext uri="{FF2B5EF4-FFF2-40B4-BE49-F238E27FC236}">
                <a16:creationId xmlns:a16="http://schemas.microsoft.com/office/drawing/2014/main" id="{92D6169B-22F1-46D2-A72D-7C93DAE72E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r="11287" b="2"/>
          <a:stretch/>
        </p:blipFill>
        <p:spPr bwMode="auto">
          <a:xfrm>
            <a:off x="20" y="2279205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7279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Zoom Unveils Slew of New Features at Zoomtopia 2020 - eWEEK">
            <a:extLst>
              <a:ext uri="{FF2B5EF4-FFF2-40B4-BE49-F238E27FC236}">
                <a16:creationId xmlns:a16="http://schemas.microsoft.com/office/drawing/2014/main" id="{0069304D-2E6D-46CF-B440-649D485605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16642" b="-1"/>
          <a:stretch/>
        </p:blipFill>
        <p:spPr bwMode="auto">
          <a:xfrm>
            <a:off x="5511871" y="780500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12" descr="WhatsApp Logo History | The most famous brands and company logos in the  world">
            <a:extLst>
              <a:ext uri="{FF2B5EF4-FFF2-40B4-BE49-F238E27FC236}">
                <a16:creationId xmlns:a16="http://schemas.microsoft.com/office/drawing/2014/main" id="{B9F42264-8DE9-49A9-B4B0-2B0F26754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8" r="24242" b="-27"/>
          <a:stretch/>
        </p:blipFill>
        <p:spPr bwMode="auto">
          <a:xfrm>
            <a:off x="8918761" y="-4331"/>
            <a:ext cx="3273238" cy="3618965"/>
          </a:xfrm>
          <a:custGeom>
            <a:avLst/>
            <a:gdLst/>
            <a:ahLst/>
            <a:cxnLst/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806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CB0-8365-45AB-8CA3-91A45413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C6B-7F7D-47BD-B2AA-6185B751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 fontScale="92500" lnSpcReduction="20000"/>
          </a:bodyPr>
          <a:lstStyle/>
          <a:p>
            <a:r>
              <a:rPr lang="en-GB" sz="3200" dirty="0"/>
              <a:t>Which of these would be the best password?</a:t>
            </a:r>
          </a:p>
          <a:p>
            <a:endParaRPr lang="en-GB" sz="3200" dirty="0"/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Tomstalbans2011</a:t>
            </a:r>
          </a:p>
          <a:p>
            <a:pPr marL="914400" lvl="1" indent="-457200">
              <a:buFont typeface="+mj-lt"/>
              <a:buAutoNum type="alphaUcPeriod"/>
            </a:pPr>
            <a:endParaRPr lang="en-GB" dirty="0"/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Password1234</a:t>
            </a:r>
          </a:p>
          <a:p>
            <a:pPr marL="914400" lvl="1" indent="-457200">
              <a:buFont typeface="+mj-lt"/>
              <a:buAutoNum type="alphaUcPeriod"/>
            </a:pPr>
            <a:endParaRPr lang="en-GB" dirty="0"/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monk3y ch1psh0p balcony*</a:t>
            </a:r>
          </a:p>
          <a:p>
            <a:pPr marL="914400" lvl="1" indent="-457200">
              <a:buFont typeface="+mj-lt"/>
              <a:buAutoNum type="alphaUcPeriod"/>
            </a:pPr>
            <a:endParaRPr lang="en-GB" dirty="0"/>
          </a:p>
          <a:p>
            <a:pPr marL="914400" lvl="1" indent="-457200">
              <a:buFont typeface="+mj-lt"/>
              <a:buAutoNum type="alphaUcPeriod"/>
            </a:pPr>
            <a:r>
              <a:rPr lang="en-GB" dirty="0"/>
              <a:t>fortnite4ever</a:t>
            </a:r>
          </a:p>
          <a:p>
            <a:endParaRPr lang="en-GB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FEF31C5-DFFA-44C5-9106-B358C82AD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D316B306-B159-45DE-876D-8323B95F0F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887" y="4507754"/>
            <a:ext cx="479402" cy="47940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E1F2C0-4F18-4A46-90CD-3856D1A05259}"/>
              </a:ext>
            </a:extLst>
          </p:cNvPr>
          <p:cNvCxnSpPr/>
          <p:nvPr/>
        </p:nvCxnSpPr>
        <p:spPr>
          <a:xfrm>
            <a:off x="1210966" y="4917989"/>
            <a:ext cx="4139513" cy="0"/>
          </a:xfrm>
          <a:prstGeom prst="line">
            <a:avLst/>
          </a:prstGeom>
          <a:solidFill>
            <a:srgbClr val="FFFF00"/>
          </a:solidFill>
          <a:ln w="4961" cap="flat">
            <a:solidFill>
              <a:srgbClr val="FFFF00"/>
            </a:solidFill>
            <a:prstDash val="solid"/>
            <a:miter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485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Widescreen</PresentationFormat>
  <Paragraphs>123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Arial</vt:lpstr>
      <vt:lpstr>Bauhaus 93</vt:lpstr>
      <vt:lpstr>Bradley Hand ITC</vt:lpstr>
      <vt:lpstr>Calibri</vt:lpstr>
      <vt:lpstr>Calibri Light</vt:lpstr>
      <vt:lpstr>Office Theme</vt:lpstr>
      <vt:lpstr>PowerPoint Presentation</vt:lpstr>
      <vt:lpstr>People are not always who they seem to be …     …especially online</vt:lpstr>
      <vt:lpstr>Do you know who you’re playing with?</vt:lpstr>
      <vt:lpstr>Don’t Share…</vt:lpstr>
      <vt:lpstr>Games &amp; Social Media</vt:lpstr>
      <vt:lpstr>PowerPoint Presentation</vt:lpstr>
      <vt:lpstr>Dodgy Downloads?</vt:lpstr>
      <vt:lpstr>Quiz Time!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Remember…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Crowdell</dc:creator>
  <cp:lastModifiedBy>Julian Greer</cp:lastModifiedBy>
  <cp:revision>11</cp:revision>
  <dcterms:created xsi:type="dcterms:W3CDTF">2020-11-20T21:44:23Z</dcterms:created>
  <dcterms:modified xsi:type="dcterms:W3CDTF">2021-03-20T19:31:21Z</dcterms:modified>
</cp:coreProperties>
</file>