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8" r:id="rId4"/>
    <p:sldId id="260" r:id="rId5"/>
    <p:sldId id="269" r:id="rId6"/>
    <p:sldId id="292" r:id="rId7"/>
    <p:sldId id="270" r:id="rId8"/>
    <p:sldId id="293" r:id="rId9"/>
    <p:sldId id="271" r:id="rId10"/>
    <p:sldId id="294" r:id="rId11"/>
    <p:sldId id="272" r:id="rId12"/>
    <p:sldId id="295" r:id="rId13"/>
    <p:sldId id="273" r:id="rId14"/>
    <p:sldId id="296" r:id="rId15"/>
    <p:sldId id="274" r:id="rId16"/>
    <p:sldId id="297" r:id="rId17"/>
    <p:sldId id="275" r:id="rId18"/>
    <p:sldId id="298" r:id="rId19"/>
    <p:sldId id="278" r:id="rId20"/>
    <p:sldId id="299" r:id="rId21"/>
    <p:sldId id="280" r:id="rId22"/>
    <p:sldId id="300" r:id="rId23"/>
    <p:sldId id="279" r:id="rId24"/>
    <p:sldId id="301" r:id="rId25"/>
    <p:sldId id="282" r:id="rId26"/>
    <p:sldId id="302" r:id="rId27"/>
    <p:sldId id="283" r:id="rId28"/>
    <p:sldId id="303" r:id="rId29"/>
    <p:sldId id="284" r:id="rId30"/>
    <p:sldId id="304" r:id="rId31"/>
    <p:sldId id="285" r:id="rId32"/>
    <p:sldId id="305" r:id="rId33"/>
    <p:sldId id="27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9F98-1073-435F-8528-AEFB1D808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37DDD-99FB-49BF-9F59-0F2E5C2CD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E1C83-EA90-44E5-9DB9-E02CF7B9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F565-3D6D-4F6D-8FC5-10AB402C7D2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03331-2230-4B3D-BB2E-80ED70A6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7455E-6C18-4511-A457-FFAB2947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6683-3E1A-4274-A1D0-DE412CD43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93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C5C44-B1EF-453C-A97E-CF7636F7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7EFC9-55C2-4822-AC32-94B380484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69BE8-2939-4302-A928-060DFB50C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F565-3D6D-4F6D-8FC5-10AB402C7D2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C161B-E7F9-4092-83FD-41C1E02FE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7BDA1-BFBE-4760-B4E9-A23FF311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6683-3E1A-4274-A1D0-DE412CD43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64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A18DBF-186E-441C-8419-F4FEBB92F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3D8818-840C-40B9-A294-A807156B1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5A95A-262A-4F49-AAE4-F00F3492D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F565-3D6D-4F6D-8FC5-10AB402C7D2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BB263-854D-43E1-86AA-7D96D79A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B7E9D-71AB-4FD3-9F75-AF9D9D49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6683-3E1A-4274-A1D0-DE412CD43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3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C13CE-D6CD-4D14-AEC3-D57822E9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25BEC-961F-48F7-81AC-A708C51A4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77FB6-F317-43B9-AB15-14170593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F565-3D6D-4F6D-8FC5-10AB402C7D2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FE14C-6CB3-4543-BE80-F06D2A43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42E30-4113-4580-9CD5-92A1E891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6683-3E1A-4274-A1D0-DE412CD43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2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A09D6-089F-47CE-81AC-6498BF49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4B47A-8CD6-471D-A50D-C78B95201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C76BF-90F4-49FE-AF59-9F7A7A95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F565-3D6D-4F6D-8FC5-10AB402C7D2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C518E-B988-4E86-82AB-01F667BC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423BF-93BD-4F73-9EFA-5EAE5F12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6683-3E1A-4274-A1D0-DE412CD43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09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61214-5EFA-497F-AD02-E07FB305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AD045-B24A-42AD-B90F-B6449B24B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B90B7-9854-4208-ACF1-EBDC2F222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FB24E-E595-4B60-80FF-13402A33F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F565-3D6D-4F6D-8FC5-10AB402C7D2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A5C1A-8425-494B-84BE-2D7E6D80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116CC-1AFD-4E95-80A9-92AD2743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6683-3E1A-4274-A1D0-DE412CD43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57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605AD-A6A0-4CE9-9A09-FE6EDA8B6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34E86-941C-4F2A-843E-A28D5DDEF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410DB-5F17-46B5-BD9B-92F030FC3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86DF9D-A267-476B-9450-661A2FC74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773ED-36DD-4E06-A176-D1ED6B31F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8FD048-650E-40E5-8AC3-FFF0A20F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F565-3D6D-4F6D-8FC5-10AB402C7D2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68F305-1CC6-4483-9673-0F70A8A0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76D7B2-B391-4AED-8022-3C5102EB5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6683-3E1A-4274-A1D0-DE412CD43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01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8EBB4-84CB-46FE-9288-8289D407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8BA57-63FD-4AF9-B7EC-0107C3FF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F565-3D6D-4F6D-8FC5-10AB402C7D2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9BB5B-0C68-4704-A805-445D1BB2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E7342-C68F-4711-B20D-D7C1F271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6683-3E1A-4274-A1D0-DE412CD43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92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86E16B-6FD3-4112-9CB3-AD0BCC529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F565-3D6D-4F6D-8FC5-10AB402C7D2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5A0D4B-DF08-4BE8-9FB1-2C246004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68691-D72E-4BE8-A032-BA72ECB6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6683-3E1A-4274-A1D0-DE412CD43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0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680F-A075-4737-B506-DEA7D82A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61491-A9DA-44F2-970B-F529671AC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8FF31-436E-4C6A-B5FD-2C883F71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D09A4-C9F7-4941-9F09-D76FB9CB0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F565-3D6D-4F6D-8FC5-10AB402C7D2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D010B-A103-4044-8E1F-2642EEFC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283A-51C2-4217-A81E-66431C96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6683-3E1A-4274-A1D0-DE412CD43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97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94F1-C8AF-4EF5-9191-25055208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D1CB46-5D04-4A56-9293-EDE569170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8FE27-3532-4DA5-AE0B-CA2FE6E80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A1309-2558-4C5C-9FAE-671796A68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F565-3D6D-4F6D-8FC5-10AB402C7D2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E8511-2552-4940-AED3-580C6E49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DD7B8-5547-4542-9ED7-28BE00E9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6683-3E1A-4274-A1D0-DE412CD43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77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8DCAFD-0500-4155-91CC-F02BCED7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23DF5-13F4-424A-8E6A-55CD97BE3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2220E-743E-4E3A-9BA3-6F4BC1F65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4F565-3D6D-4F6D-8FC5-10AB402C7D2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06A9E-ABF0-495F-A3E2-A2442130C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A7613-CB9D-4EC0-BF2A-27E411A9E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76683-3E1A-4274-A1D0-DE412CD43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9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usic" TargetMode="External"/><Relationship Id="rId3" Type="http://schemas.openxmlformats.org/officeDocument/2006/relationships/hyperlink" Target="https://en.wikipedia.org/wiki/Marine_Science" TargetMode="External"/><Relationship Id="rId7" Type="http://schemas.openxmlformats.org/officeDocument/2006/relationships/hyperlink" Target="https://en.wikipedia.org/wiki/Film_studies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odern_Hebrew" TargetMode="External"/><Relationship Id="rId5" Type="http://schemas.openxmlformats.org/officeDocument/2006/relationships/hyperlink" Target="https://en.wikipedia.org/wiki/Media_Studies" TargetMode="External"/><Relationship Id="rId10" Type="http://schemas.openxmlformats.org/officeDocument/2006/relationships/image" Target="../media/image38.jpeg"/><Relationship Id="rId4" Type="http://schemas.openxmlformats.org/officeDocument/2006/relationships/hyperlink" Target="https://en.wikipedia.org/wiki/Mathematics" TargetMode="External"/><Relationship Id="rId9" Type="http://schemas.openxmlformats.org/officeDocument/2006/relationships/hyperlink" Target="https://en.wikipedia.org/wiki/Music_Technology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The Alphabet | TeachingEnglish | British Council | BBC">
            <a:extLst>
              <a:ext uri="{FF2B5EF4-FFF2-40B4-BE49-F238E27FC236}">
                <a16:creationId xmlns:a16="http://schemas.microsoft.com/office/drawing/2014/main" id="{09163C82-8D4C-394C-9ECD-9A4AEB6D3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B8651E-46FE-4B7F-A00B-8F7D9AB56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sz="6600" dirty="0"/>
              <a:t>The Pointless Alphabet Game</a:t>
            </a:r>
            <a:br>
              <a:rPr lang="en-GB" sz="6600" dirty="0"/>
            </a:br>
            <a:endParaRPr lang="en-GB" sz="6600" dirty="0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3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Upcoming rugby fixtures, including English Premiership and the Pro14">
            <a:extLst>
              <a:ext uri="{FF2B5EF4-FFF2-40B4-BE49-F238E27FC236}">
                <a16:creationId xmlns:a16="http://schemas.microsoft.com/office/drawing/2014/main" id="{46EC7533-7F82-2C40-AE2F-2E70524DC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75"/>
          <a:stretch/>
        </p:blipFill>
        <p:spPr bwMode="auto"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verything You Need To Know About White Water Rafting In Ubud - Ithaka">
            <a:extLst>
              <a:ext uri="{FF2B5EF4-FFF2-40B4-BE49-F238E27FC236}">
                <a16:creationId xmlns:a16="http://schemas.microsoft.com/office/drawing/2014/main" id="{24F23126-E132-5340-B079-512AE02AD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r="12882" b="1"/>
          <a:stretch/>
        </p:blipFill>
        <p:spPr bwMode="auto">
          <a:xfrm>
            <a:off x="20" y="4069976"/>
            <a:ext cx="3535311" cy="27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hat I learnt from a year of reading only books by women | Financial Times">
            <a:extLst>
              <a:ext uri="{FF2B5EF4-FFF2-40B4-BE49-F238E27FC236}">
                <a16:creationId xmlns:a16="http://schemas.microsoft.com/office/drawing/2014/main" id="{7852FAF5-E58A-5848-A9CA-59450E6F3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" r="18395" b="-2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unning - Wikipedia">
            <a:extLst>
              <a:ext uri="{FF2B5EF4-FFF2-40B4-BE49-F238E27FC236}">
                <a16:creationId xmlns:a16="http://schemas.microsoft.com/office/drawing/2014/main" id="{86370505-722D-6F49-979E-9ABA4CD3E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1" r="-2" b="13503"/>
          <a:stretch/>
        </p:blipFill>
        <p:spPr bwMode="auto"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5BB1B56-B1EC-F847-B537-440DA64FC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0" r="-5" b="13308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13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D804C3-0811-48F8-83C1-3F310E29B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423" y="1731297"/>
            <a:ext cx="11645153" cy="1222573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	</a:t>
            </a:r>
            <a:r>
              <a:rPr lang="en-GB" sz="38400" dirty="0">
                <a:solidFill>
                  <a:srgbClr val="00B0F0"/>
                </a:solidFill>
              </a:rPr>
              <a:t>Something you find in the kitchen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pPr algn="l"/>
            <a:r>
              <a:rPr lang="en-GB" sz="12000" dirty="0"/>
              <a:t>		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C9018C-29C9-4DCF-93A2-3F9CB36C2F74}"/>
              </a:ext>
            </a:extLst>
          </p:cNvPr>
          <p:cNvSpPr txBox="1">
            <a:spLocks/>
          </p:cNvSpPr>
          <p:nvPr/>
        </p:nvSpPr>
        <p:spPr>
          <a:xfrm>
            <a:off x="1179773" y="4148051"/>
            <a:ext cx="9664674" cy="1222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600" dirty="0"/>
              <a:t>	Beginning with the letter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r>
              <a:rPr lang="en-GB" sz="38400" dirty="0">
                <a:solidFill>
                  <a:srgbClr val="FF0000"/>
                </a:solidFill>
              </a:rPr>
              <a:t>S</a:t>
            </a:r>
          </a:p>
          <a:p>
            <a:pPr algn="l"/>
            <a:r>
              <a:rPr lang="en-GB" sz="1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8746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>
            <a:extLst>
              <a:ext uri="{FF2B5EF4-FFF2-40B4-BE49-F238E27FC236}">
                <a16:creationId xmlns:a16="http://schemas.microsoft.com/office/drawing/2014/main" id="{06A4BC87-B29D-944D-950E-716F0F310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281" y="643466"/>
            <a:ext cx="2624663" cy="26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ohn Lewis &amp; Partners Arc Latte Spoons, Set of 6">
            <a:extLst>
              <a:ext uri="{FF2B5EF4-FFF2-40B4-BE49-F238E27FC236}">
                <a16:creationId xmlns:a16="http://schemas.microsoft.com/office/drawing/2014/main" id="{C3205131-1DBD-7145-8E99-90AB71C7B0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8241" y="643466"/>
            <a:ext cx="3714041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keland Everyday Slotted Turner">
            <a:extLst>
              <a:ext uri="{FF2B5EF4-FFF2-40B4-BE49-F238E27FC236}">
                <a16:creationId xmlns:a16="http://schemas.microsoft.com/office/drawing/2014/main" id="{239DCAE4-1E6F-0745-9D97-D8264F5DC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6317" y="643466"/>
            <a:ext cx="2624662" cy="26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pider season: How to tackle an influx of arachnids - BBC News">
            <a:extLst>
              <a:ext uri="{FF2B5EF4-FFF2-40B4-BE49-F238E27FC236}">
                <a16:creationId xmlns:a16="http://schemas.microsoft.com/office/drawing/2014/main" id="{864AAC3F-DBF8-364D-8CFA-AD01D15A4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3980176"/>
            <a:ext cx="3278292" cy="184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ouble Walled Stainless Steel Sieve 20cm - ProCook">
            <a:extLst>
              <a:ext uri="{FF2B5EF4-FFF2-40B4-BE49-F238E27FC236}">
                <a16:creationId xmlns:a16="http://schemas.microsoft.com/office/drawing/2014/main" id="{CB70D865-0793-1247-AB28-8387F4F49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4003" y="3589863"/>
            <a:ext cx="2589288" cy="264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012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D804C3-0811-48F8-83C1-3F310E29B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423" y="1731297"/>
            <a:ext cx="11645153" cy="1222573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	</a:t>
            </a:r>
            <a:r>
              <a:rPr lang="en-GB" sz="38400" dirty="0">
                <a:solidFill>
                  <a:srgbClr val="00B0F0"/>
                </a:solidFill>
              </a:rPr>
              <a:t>Things you might like to do at the weekend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pPr algn="l"/>
            <a:r>
              <a:rPr lang="en-GB" sz="12000" dirty="0"/>
              <a:t>		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C9018C-29C9-4DCF-93A2-3F9CB36C2F74}"/>
              </a:ext>
            </a:extLst>
          </p:cNvPr>
          <p:cNvSpPr txBox="1">
            <a:spLocks/>
          </p:cNvSpPr>
          <p:nvPr/>
        </p:nvSpPr>
        <p:spPr>
          <a:xfrm>
            <a:off x="1179773" y="4148051"/>
            <a:ext cx="9664674" cy="1222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600" dirty="0"/>
              <a:t>	Beginning with the letter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r>
              <a:rPr lang="en-GB" sz="38400" dirty="0">
                <a:solidFill>
                  <a:srgbClr val="FF0000"/>
                </a:solidFill>
              </a:rPr>
              <a:t>W</a:t>
            </a:r>
          </a:p>
          <a:p>
            <a:pPr algn="l"/>
            <a:r>
              <a:rPr lang="en-GB" sz="1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017997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4" name="Picture 4" descr="The Great Debate: Should pro wrestling be deemed a sport? | The National">
            <a:extLst>
              <a:ext uri="{FF2B5EF4-FFF2-40B4-BE49-F238E27FC236}">
                <a16:creationId xmlns:a16="http://schemas.microsoft.com/office/drawing/2014/main" id="{A6EDF52C-86A0-0B4E-9865-BA1F396B2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" r="-2" b="-2"/>
          <a:stretch/>
        </p:blipFill>
        <p:spPr bwMode="auto">
          <a:xfrm>
            <a:off x="321734" y="321733"/>
            <a:ext cx="5674894" cy="30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Walks in Sidmouth">
            <a:extLst>
              <a:ext uri="{FF2B5EF4-FFF2-40B4-BE49-F238E27FC236}">
                <a16:creationId xmlns:a16="http://schemas.microsoft.com/office/drawing/2014/main" id="{BBB1AB8E-EDE5-7949-8679-D3B1B7150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r="12025" b="-1"/>
          <a:stretch/>
        </p:blipFill>
        <p:spPr bwMode="auto">
          <a:xfrm>
            <a:off x="321735" y="3524289"/>
            <a:ext cx="2676579" cy="277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7 Writing Style Lessons We Learned From Linguist Steven Pinker | Radio  Boston">
            <a:extLst>
              <a:ext uri="{FF2B5EF4-FFF2-40B4-BE49-F238E27FC236}">
                <a16:creationId xmlns:a16="http://schemas.microsoft.com/office/drawing/2014/main" id="{37ACD3DE-3FED-204C-9DAA-1B535B027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5" r="15595" b="1"/>
          <a:stretch/>
        </p:blipFill>
        <p:spPr bwMode="auto">
          <a:xfrm>
            <a:off x="3159553" y="3514855"/>
            <a:ext cx="2837076" cy="27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For The First Time In Almost 10 Years, Time Watching TV Is Up">
            <a:extLst>
              <a:ext uri="{FF2B5EF4-FFF2-40B4-BE49-F238E27FC236}">
                <a16:creationId xmlns:a16="http://schemas.microsoft.com/office/drawing/2014/main" id="{01A8F5BD-98AC-3B47-BAB8-5F5895CD5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r="19943" b="-1"/>
          <a:stretch/>
        </p:blipFill>
        <p:spPr bwMode="auto">
          <a:xfrm>
            <a:off x="6195373" y="321733"/>
            <a:ext cx="5674892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7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D804C3-0811-48F8-83C1-3F310E29B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423" y="1731297"/>
            <a:ext cx="11645153" cy="1222573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	</a:t>
            </a:r>
            <a:r>
              <a:rPr lang="en-GB" sz="38400" dirty="0">
                <a:solidFill>
                  <a:srgbClr val="00B0F0"/>
                </a:solidFill>
              </a:rPr>
              <a:t>Four letter word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pPr algn="l"/>
            <a:r>
              <a:rPr lang="en-GB" sz="12000" dirty="0"/>
              <a:t>		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C9018C-29C9-4DCF-93A2-3F9CB36C2F74}"/>
              </a:ext>
            </a:extLst>
          </p:cNvPr>
          <p:cNvSpPr txBox="1">
            <a:spLocks/>
          </p:cNvSpPr>
          <p:nvPr/>
        </p:nvSpPr>
        <p:spPr>
          <a:xfrm>
            <a:off x="1179773" y="4148051"/>
            <a:ext cx="9664674" cy="1222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600" dirty="0"/>
              <a:t>	Beginning with the letter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r>
              <a:rPr lang="en-GB" sz="38400" dirty="0">
                <a:solidFill>
                  <a:srgbClr val="FF0000"/>
                </a:solidFill>
              </a:rPr>
              <a:t>L</a:t>
            </a:r>
          </a:p>
          <a:p>
            <a:pPr algn="l"/>
            <a:r>
              <a:rPr lang="en-GB" sz="1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23599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6C387499-19B2-B045-8B9B-567B308DC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111674"/>
            <a:ext cx="10905066" cy="46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61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D804C3-0811-48F8-83C1-3F310E29B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423" y="1731297"/>
            <a:ext cx="11645153" cy="1222573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	</a:t>
            </a:r>
            <a:r>
              <a:rPr lang="en-GB" sz="38400" dirty="0">
                <a:solidFill>
                  <a:srgbClr val="00B0F0"/>
                </a:solidFill>
              </a:rPr>
              <a:t>Farm Animal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pPr algn="l"/>
            <a:r>
              <a:rPr lang="en-GB" sz="12000" dirty="0"/>
              <a:t>		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C9018C-29C9-4DCF-93A2-3F9CB36C2F74}"/>
              </a:ext>
            </a:extLst>
          </p:cNvPr>
          <p:cNvSpPr txBox="1">
            <a:spLocks/>
          </p:cNvSpPr>
          <p:nvPr/>
        </p:nvSpPr>
        <p:spPr>
          <a:xfrm>
            <a:off x="1179773" y="4148051"/>
            <a:ext cx="9664674" cy="1222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600" dirty="0"/>
              <a:t>	Beginning with the letter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r>
              <a:rPr lang="en-GB" sz="38400" dirty="0">
                <a:solidFill>
                  <a:srgbClr val="FF0000"/>
                </a:solidFill>
              </a:rPr>
              <a:t>C</a:t>
            </a:r>
          </a:p>
          <a:p>
            <a:pPr algn="l"/>
            <a:r>
              <a:rPr lang="en-GB" sz="1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24361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rtoon Caterpillar | Alphabetimals.com">
            <a:extLst>
              <a:ext uri="{FF2B5EF4-FFF2-40B4-BE49-F238E27FC236}">
                <a16:creationId xmlns:a16="http://schemas.microsoft.com/office/drawing/2014/main" id="{8BD5A749-DC76-0743-A7A2-15895FA5A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2145767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Cartoon Chicken | Alphabetimals.com">
            <a:extLst>
              <a:ext uri="{FF2B5EF4-FFF2-40B4-BE49-F238E27FC236}">
                <a16:creationId xmlns:a16="http://schemas.microsoft.com/office/drawing/2014/main" id="{01DC45F7-3328-DE4F-BEF9-787D84552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631" y="2145767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Cartoon Cow | Alphabetimals.com">
            <a:extLst>
              <a:ext uri="{FF2B5EF4-FFF2-40B4-BE49-F238E27FC236}">
                <a16:creationId xmlns:a16="http://schemas.microsoft.com/office/drawing/2014/main" id="{AC2689E3-7C91-C542-A0F5-EB4E6D2CC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145767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8" descr="Cartoon Cat | Alphabetimals.com">
            <a:extLst>
              <a:ext uri="{FF2B5EF4-FFF2-40B4-BE49-F238E27FC236}">
                <a16:creationId xmlns:a16="http://schemas.microsoft.com/office/drawing/2014/main" id="{A129C649-E461-2B4E-A1B9-A8DA2EEDA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662" y="2145767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19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D804C3-0811-48F8-83C1-3F310E29B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423" y="1731297"/>
            <a:ext cx="11645153" cy="1222573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	</a:t>
            </a:r>
            <a:r>
              <a:rPr lang="en-GB" sz="38400" dirty="0">
                <a:solidFill>
                  <a:srgbClr val="00B0F0"/>
                </a:solidFill>
              </a:rPr>
              <a:t>At school</a:t>
            </a:r>
            <a:endParaRPr lang="en-GB" sz="12000" dirty="0"/>
          </a:p>
          <a:p>
            <a:pPr algn="l"/>
            <a:r>
              <a:rPr lang="en-GB" sz="12000" dirty="0"/>
              <a:t>			</a:t>
            </a:r>
          </a:p>
          <a:p>
            <a:pPr algn="l"/>
            <a:r>
              <a:rPr lang="en-GB" sz="12000" dirty="0"/>
              <a:t>		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C9018C-29C9-4DCF-93A2-3F9CB36C2F74}"/>
              </a:ext>
            </a:extLst>
          </p:cNvPr>
          <p:cNvSpPr txBox="1">
            <a:spLocks/>
          </p:cNvSpPr>
          <p:nvPr/>
        </p:nvSpPr>
        <p:spPr>
          <a:xfrm>
            <a:off x="1179773" y="4148051"/>
            <a:ext cx="9664674" cy="1222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600" dirty="0"/>
              <a:t>	Beginning with the letter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r>
              <a:rPr lang="en-GB" sz="38400" dirty="0">
                <a:solidFill>
                  <a:srgbClr val="FF0000"/>
                </a:solidFill>
              </a:rPr>
              <a:t>M</a:t>
            </a:r>
          </a:p>
          <a:p>
            <a:pPr algn="l"/>
            <a:r>
              <a:rPr lang="en-GB" sz="1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89503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D804C3-0811-48F8-83C1-3F310E29B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3663" y="2446744"/>
            <a:ext cx="9664674" cy="1222573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	</a:t>
            </a:r>
            <a:r>
              <a:rPr lang="en-GB" sz="48000" dirty="0">
                <a:solidFill>
                  <a:srgbClr val="00B0F0"/>
                </a:solidFill>
              </a:rPr>
              <a:t>Super Hero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pPr algn="l"/>
            <a:r>
              <a:rPr lang="en-GB" sz="12000" dirty="0"/>
              <a:t>		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C9018C-29C9-4DCF-93A2-3F9CB36C2F74}"/>
              </a:ext>
            </a:extLst>
          </p:cNvPr>
          <p:cNvSpPr txBox="1">
            <a:spLocks/>
          </p:cNvSpPr>
          <p:nvPr/>
        </p:nvSpPr>
        <p:spPr>
          <a:xfrm>
            <a:off x="1263663" y="4207021"/>
            <a:ext cx="9664674" cy="1222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600" dirty="0"/>
              <a:t>	Beginning with the letter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r>
              <a:rPr lang="en-GB" sz="38400" dirty="0">
                <a:solidFill>
                  <a:srgbClr val="FF0000"/>
                </a:solidFill>
              </a:rPr>
              <a:t>S</a:t>
            </a:r>
          </a:p>
          <a:p>
            <a:pPr algn="l"/>
            <a:r>
              <a:rPr lang="en-GB" sz="12000" dirty="0"/>
              <a:t>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BC785-8EDE-43FC-B169-6812A8D9677F}"/>
              </a:ext>
            </a:extLst>
          </p:cNvPr>
          <p:cNvSpPr txBox="1"/>
          <p:nvPr/>
        </p:nvSpPr>
        <p:spPr>
          <a:xfrm>
            <a:off x="1490444" y="1688548"/>
            <a:ext cx="926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C000"/>
                </a:solidFill>
              </a:rPr>
              <a:t>(Write your answer down, don’t say it out loud)</a:t>
            </a:r>
          </a:p>
        </p:txBody>
      </p:sp>
    </p:spTree>
    <p:extLst>
      <p:ext uri="{BB962C8B-B14F-4D97-AF65-F5344CB8AC3E}">
        <p14:creationId xmlns:p14="http://schemas.microsoft.com/office/powerpoint/2010/main" val="13762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36BB3C5-822B-45E1-A81E-5CC3176C6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Our fixation with maths doesn't add up | Mathematics | The Guardian">
            <a:extLst>
              <a:ext uri="{FF2B5EF4-FFF2-40B4-BE49-F238E27FC236}">
                <a16:creationId xmlns:a16="http://schemas.microsoft.com/office/drawing/2014/main" id="{568F1831-1E55-5E4C-AD02-E1B5F471B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7" r="2" b="14578"/>
          <a:stretch/>
        </p:blipFill>
        <p:spPr bwMode="auto">
          <a:xfrm>
            <a:off x="579264" y="365141"/>
            <a:ext cx="6288262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B39ECA9-4CDE-4883-98E8-287E905E9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630934"/>
            <a:ext cx="6288261" cy="254602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67483D0-BAEB-4927-88AD-76F5DA846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94" y="45657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DBB7B12-4298-4CFB-B539-44A91C93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489305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D54E50-65AC-7F43-8009-553A3EFDB2B3}"/>
              </a:ext>
            </a:extLst>
          </p:cNvPr>
          <p:cNvSpPr/>
          <p:nvPr/>
        </p:nvSpPr>
        <p:spPr>
          <a:xfrm>
            <a:off x="3360563" y="3849688"/>
            <a:ext cx="3315810" cy="2105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linkClick r:id="rId3" tooltip="Marine Science"/>
              </a:rPr>
              <a:t>Marine Science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linkClick r:id="rId4" tooltip="Mathematics"/>
              </a:rPr>
              <a:t>Mathematics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linkClick r:id="rId5" tooltip="Media Studies"/>
              </a:rPr>
              <a:t>Media Studies</a:t>
            </a:r>
            <a:r>
              <a:rPr lang="en-US" sz="1600" dirty="0"/>
              <a:t>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linkClick r:id="rId6" tooltip="Modern Hebrew"/>
              </a:rPr>
              <a:t>Modern Hebrew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linkClick r:id="rId7" tooltip="Film studies"/>
              </a:rPr>
              <a:t>Moving Image Arts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linkClick r:id="rId8" tooltip="Music"/>
              </a:rPr>
              <a:t>Music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linkClick r:id="rId9" tooltip="Music Technology"/>
              </a:rPr>
              <a:t>Music Technology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</a:rPr>
              <a:t>Mandarin</a:t>
            </a:r>
          </a:p>
        </p:txBody>
      </p:sp>
      <p:pic>
        <p:nvPicPr>
          <p:cNvPr id="8196" name="Picture 4" descr="Jukebox">
            <a:extLst>
              <a:ext uri="{FF2B5EF4-FFF2-40B4-BE49-F238E27FC236}">
                <a16:creationId xmlns:a16="http://schemas.microsoft.com/office/drawing/2014/main" id="{19F8A904-5597-1A41-88E0-1E14C6B72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 r="-2" b="-2"/>
          <a:stretch/>
        </p:blipFill>
        <p:spPr bwMode="auto">
          <a:xfrm>
            <a:off x="7048500" y="365109"/>
            <a:ext cx="4621006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46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D804C3-0811-48F8-83C1-3F310E29B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423" y="1731297"/>
            <a:ext cx="11645153" cy="1222573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	</a:t>
            </a:r>
            <a:r>
              <a:rPr lang="en-GB" sz="38400" dirty="0">
                <a:solidFill>
                  <a:srgbClr val="00B0F0"/>
                </a:solidFill>
              </a:rPr>
              <a:t>In the bathroom</a:t>
            </a:r>
            <a:endParaRPr lang="en-GB" sz="12000" dirty="0"/>
          </a:p>
          <a:p>
            <a:pPr algn="l"/>
            <a:r>
              <a:rPr lang="en-GB" sz="12000" dirty="0"/>
              <a:t>			</a:t>
            </a:r>
          </a:p>
          <a:p>
            <a:pPr algn="l"/>
            <a:r>
              <a:rPr lang="en-GB" sz="12000" dirty="0"/>
              <a:t>		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C9018C-29C9-4DCF-93A2-3F9CB36C2F74}"/>
              </a:ext>
            </a:extLst>
          </p:cNvPr>
          <p:cNvSpPr txBox="1">
            <a:spLocks/>
          </p:cNvSpPr>
          <p:nvPr/>
        </p:nvSpPr>
        <p:spPr>
          <a:xfrm>
            <a:off x="1179773" y="4148051"/>
            <a:ext cx="9664674" cy="1222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600" dirty="0"/>
              <a:t>	Beginning with the letter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r>
              <a:rPr lang="en-GB" sz="38400" dirty="0">
                <a:solidFill>
                  <a:srgbClr val="FF0000"/>
                </a:solidFill>
              </a:rPr>
              <a:t>B</a:t>
            </a:r>
          </a:p>
          <a:p>
            <a:pPr algn="l"/>
            <a:r>
              <a:rPr lang="en-GB" sz="1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781252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Best Hair Brushes 2021 - Best Round, Paddle, and Detangling Hair Brush Picks">
            <a:extLst>
              <a:ext uri="{FF2B5EF4-FFF2-40B4-BE49-F238E27FC236}">
                <a16:creationId xmlns:a16="http://schemas.microsoft.com/office/drawing/2014/main" id="{3B10CF68-DC1C-8742-BDF6-F41243589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3" r="11930"/>
          <a:stretch/>
        </p:blipFill>
        <p:spPr bwMode="auto"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Banbury Single Ended Bath">
            <a:extLst>
              <a:ext uri="{FF2B5EF4-FFF2-40B4-BE49-F238E27FC236}">
                <a16:creationId xmlns:a16="http://schemas.microsoft.com/office/drawing/2014/main" id="{C30DCC0B-2510-EF4D-8FD6-5806B2454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3" r="1" b="1635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ow to Make a Bubble Bath with Lots of Bubbles - Behind The Shower">
            <a:extLst>
              <a:ext uri="{FF2B5EF4-FFF2-40B4-BE49-F238E27FC236}">
                <a16:creationId xmlns:a16="http://schemas.microsoft.com/office/drawing/2014/main" id="{4CBD695F-2B04-5F4B-87DC-727201354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18883"/>
          <a:stretch/>
        </p:blipFill>
        <p:spPr bwMode="auto"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064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D804C3-0811-48F8-83C1-3F310E29B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423" y="1731297"/>
            <a:ext cx="11645153" cy="1222573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	</a:t>
            </a:r>
            <a:r>
              <a:rPr lang="en-GB" sz="38400" dirty="0">
                <a:solidFill>
                  <a:srgbClr val="00B0F0"/>
                </a:solidFill>
              </a:rPr>
              <a:t>Games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pPr algn="l"/>
            <a:r>
              <a:rPr lang="en-GB" sz="12000" dirty="0"/>
              <a:t>		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C9018C-29C9-4DCF-93A2-3F9CB36C2F74}"/>
              </a:ext>
            </a:extLst>
          </p:cNvPr>
          <p:cNvSpPr txBox="1">
            <a:spLocks/>
          </p:cNvSpPr>
          <p:nvPr/>
        </p:nvSpPr>
        <p:spPr>
          <a:xfrm>
            <a:off x="1179773" y="4148051"/>
            <a:ext cx="9664674" cy="1222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600" dirty="0"/>
              <a:t>	Beginning with the letter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r>
              <a:rPr lang="en-GB" sz="38400" dirty="0">
                <a:solidFill>
                  <a:srgbClr val="FF0000"/>
                </a:solidFill>
              </a:rPr>
              <a:t>S</a:t>
            </a:r>
          </a:p>
          <a:p>
            <a:pPr algn="l"/>
            <a:r>
              <a:rPr lang="en-GB" sz="1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051796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uy Scrabble Original Board Game | Board games | Argos">
            <a:extLst>
              <a:ext uri="{FF2B5EF4-FFF2-40B4-BE49-F238E27FC236}">
                <a16:creationId xmlns:a16="http://schemas.microsoft.com/office/drawing/2014/main" id="{C2A9D9AA-F9FC-644A-8D17-86E45BC0A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r="2188"/>
          <a:stretch/>
        </p:blipFill>
        <p:spPr bwMode="auto"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6C1FC76-2886-FC48-B4A6-5B69D5A3C9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5" r="5415" b="-4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10244" name="Picture 4" descr="Math Games:Sudoku Variations">
            <a:extLst>
              <a:ext uri="{FF2B5EF4-FFF2-40B4-BE49-F238E27FC236}">
                <a16:creationId xmlns:a16="http://schemas.microsoft.com/office/drawing/2014/main" id="{41BB0B0D-0B05-CA44-8EBA-508E2CAFA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2" r="19520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treet Fighter V: Champion Edition – Announcement Trailer - YouTube">
            <a:extLst>
              <a:ext uri="{FF2B5EF4-FFF2-40B4-BE49-F238E27FC236}">
                <a16:creationId xmlns:a16="http://schemas.microsoft.com/office/drawing/2014/main" id="{EBCCBAD2-3B05-AF46-85F2-B8A8507EA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r="8693" b="2"/>
          <a:stretch/>
        </p:blipFill>
        <p:spPr bwMode="auto"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ingStar The Dome - Wikipedia">
            <a:extLst>
              <a:ext uri="{FF2B5EF4-FFF2-40B4-BE49-F238E27FC236}">
                <a16:creationId xmlns:a16="http://schemas.microsoft.com/office/drawing/2014/main" id="{5575B8FB-1DCB-E543-909F-DADB078CC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7" r="-3" b="30717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628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D804C3-0811-48F8-83C1-3F310E29B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423" y="1731297"/>
            <a:ext cx="11645153" cy="1222573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	</a:t>
            </a:r>
            <a:r>
              <a:rPr lang="en-GB" sz="38400" dirty="0">
                <a:solidFill>
                  <a:srgbClr val="00B0F0"/>
                </a:solidFill>
              </a:rPr>
              <a:t>In the fridge</a:t>
            </a:r>
            <a:endParaRPr lang="en-GB" sz="12000" dirty="0"/>
          </a:p>
          <a:p>
            <a:pPr algn="l"/>
            <a:r>
              <a:rPr lang="en-GB" sz="12000" dirty="0"/>
              <a:t>			</a:t>
            </a:r>
          </a:p>
          <a:p>
            <a:pPr algn="l"/>
            <a:r>
              <a:rPr lang="en-GB" sz="12000" dirty="0"/>
              <a:t>		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C9018C-29C9-4DCF-93A2-3F9CB36C2F74}"/>
              </a:ext>
            </a:extLst>
          </p:cNvPr>
          <p:cNvSpPr txBox="1">
            <a:spLocks/>
          </p:cNvSpPr>
          <p:nvPr/>
        </p:nvSpPr>
        <p:spPr>
          <a:xfrm>
            <a:off x="1179773" y="4148051"/>
            <a:ext cx="9664674" cy="1222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600" dirty="0"/>
              <a:t>	Beginning with the letter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r>
              <a:rPr lang="en-GB" sz="38400" dirty="0">
                <a:solidFill>
                  <a:srgbClr val="FF0000"/>
                </a:solidFill>
              </a:rPr>
              <a:t>B</a:t>
            </a:r>
          </a:p>
          <a:p>
            <a:pPr algn="l"/>
            <a:r>
              <a:rPr lang="en-GB" sz="1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468570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ood That Starts with B (Complete with Explanation) - Usefull Information">
            <a:extLst>
              <a:ext uri="{FF2B5EF4-FFF2-40B4-BE49-F238E27FC236}">
                <a16:creationId xmlns:a16="http://schemas.microsoft.com/office/drawing/2014/main" id="{ED63EAF0-D01E-B447-BC7E-8770D336E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4" r="-2" b="3225"/>
          <a:stretch/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6C2F0981-B169-5F41-87C6-0FB5597DC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1" b="4037"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75 Food That Starts With B ideas | food, food lists, baked alaska">
            <a:extLst>
              <a:ext uri="{FF2B5EF4-FFF2-40B4-BE49-F238E27FC236}">
                <a16:creationId xmlns:a16="http://schemas.microsoft.com/office/drawing/2014/main" id="{69CB555C-5026-BE40-AF2C-78124C041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2" r="1" b="5807"/>
          <a:stretch/>
        </p:blipFill>
        <p:spPr bwMode="auto">
          <a:xfrm>
            <a:off x="7458302" y="-22547"/>
            <a:ext cx="3809132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A993FFEF-9326-644F-93AF-FC7FC6AB3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38"/>
          <a:stretch/>
        </p:blipFill>
        <p:spPr bwMode="auto">
          <a:xfrm>
            <a:off x="1" y="4065775"/>
            <a:ext cx="5001186" cy="2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9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D804C3-0811-48F8-83C1-3F310E29B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423" y="1731297"/>
            <a:ext cx="11645153" cy="1222573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	</a:t>
            </a:r>
            <a:r>
              <a:rPr lang="en-GB" sz="38400" dirty="0">
                <a:solidFill>
                  <a:srgbClr val="00B0F0"/>
                </a:solidFill>
              </a:rPr>
              <a:t>Chocolate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pPr algn="l"/>
            <a:r>
              <a:rPr lang="en-GB" sz="12000" dirty="0"/>
              <a:t>		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C9018C-29C9-4DCF-93A2-3F9CB36C2F74}"/>
              </a:ext>
            </a:extLst>
          </p:cNvPr>
          <p:cNvSpPr txBox="1">
            <a:spLocks/>
          </p:cNvSpPr>
          <p:nvPr/>
        </p:nvSpPr>
        <p:spPr>
          <a:xfrm>
            <a:off x="1179773" y="4148051"/>
            <a:ext cx="9664674" cy="1222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600" dirty="0"/>
              <a:t>	Beginning with the letter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r>
              <a:rPr lang="en-GB" sz="38400" dirty="0">
                <a:solidFill>
                  <a:srgbClr val="FF0000"/>
                </a:solidFill>
              </a:rPr>
              <a:t>C</a:t>
            </a:r>
          </a:p>
          <a:p>
            <a:pPr algn="l"/>
            <a:r>
              <a:rPr lang="en-GB" sz="1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269699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6" name="Picture 8" descr="Cadbury Dairy Milk Chocolate Bar">
            <a:extLst>
              <a:ext uri="{FF2B5EF4-FFF2-40B4-BE49-F238E27FC236}">
                <a16:creationId xmlns:a16="http://schemas.microsoft.com/office/drawing/2014/main" id="{9E5A8384-F8FB-204C-9CA6-BCCEB2EB4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6" r="2" b="22373"/>
          <a:stretch/>
        </p:blipFill>
        <p:spPr bwMode="auto">
          <a:xfrm>
            <a:off x="1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urly Wurly - 5 bars">
            <a:extLst>
              <a:ext uri="{FF2B5EF4-FFF2-40B4-BE49-F238E27FC236}">
                <a16:creationId xmlns:a16="http://schemas.microsoft.com/office/drawing/2014/main" id="{655678A5-9ADB-3F47-93EE-E1F33E49E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3" r="2" b="22077"/>
          <a:stretch/>
        </p:blipFill>
        <p:spPr bwMode="auto">
          <a:xfrm>
            <a:off x="6092952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adbury Chomp | Cadbury.co.uk">
            <a:extLst>
              <a:ext uri="{FF2B5EF4-FFF2-40B4-BE49-F238E27FC236}">
                <a16:creationId xmlns:a16="http://schemas.microsoft.com/office/drawing/2014/main" id="{664B35A4-2EF0-A64C-8B08-5FB0BFDF4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r="11942" b="2"/>
          <a:stretch/>
        </p:blipFill>
        <p:spPr bwMode="auto">
          <a:xfrm>
            <a:off x="1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ADBURY CRUNCHIE BAR (40G) - Irish Crossroads">
            <a:extLst>
              <a:ext uri="{FF2B5EF4-FFF2-40B4-BE49-F238E27FC236}">
                <a16:creationId xmlns:a16="http://schemas.microsoft.com/office/drawing/2014/main" id="{A60A97A8-5450-EC4F-9C1D-A27FF6C22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7" r="-1" b="25626"/>
          <a:stretch/>
        </p:blipFill>
        <p:spPr bwMode="auto">
          <a:xfrm>
            <a:off x="6092952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41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D804C3-0811-48F8-83C1-3F310E29B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423" y="1731297"/>
            <a:ext cx="11645153" cy="1222573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	</a:t>
            </a:r>
            <a:r>
              <a:rPr lang="en-GB" sz="38400" dirty="0">
                <a:solidFill>
                  <a:srgbClr val="00B0F0"/>
                </a:solidFill>
              </a:rPr>
              <a:t>Colours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pPr algn="l"/>
            <a:r>
              <a:rPr lang="en-GB" sz="12000" dirty="0"/>
              <a:t>		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C9018C-29C9-4DCF-93A2-3F9CB36C2F74}"/>
              </a:ext>
            </a:extLst>
          </p:cNvPr>
          <p:cNvSpPr txBox="1">
            <a:spLocks/>
          </p:cNvSpPr>
          <p:nvPr/>
        </p:nvSpPr>
        <p:spPr>
          <a:xfrm>
            <a:off x="1179773" y="4148051"/>
            <a:ext cx="9664674" cy="1222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600" dirty="0"/>
              <a:t>	Beginning with the letter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r>
              <a:rPr lang="en-GB" sz="38400" dirty="0">
                <a:solidFill>
                  <a:srgbClr val="FF0000"/>
                </a:solidFill>
              </a:rPr>
              <a:t>P</a:t>
            </a:r>
          </a:p>
          <a:p>
            <a:pPr algn="l"/>
            <a:r>
              <a:rPr lang="en-GB" sz="1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33137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D804C3-0811-48F8-83C1-3F310E29B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224" y="1165876"/>
            <a:ext cx="10638263" cy="1222573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	</a:t>
            </a:r>
            <a:endParaRPr lang="en-GB" sz="48000" dirty="0"/>
          </a:p>
          <a:p>
            <a:r>
              <a:rPr lang="en-GB" sz="32000" dirty="0">
                <a:solidFill>
                  <a:srgbClr val="FF0000"/>
                </a:solidFill>
              </a:rPr>
              <a:t>Spiderman</a:t>
            </a:r>
          </a:p>
          <a:p>
            <a:endParaRPr lang="en-GB" sz="12800" dirty="0"/>
          </a:p>
          <a:p>
            <a:r>
              <a:rPr lang="en-GB" sz="12800" dirty="0"/>
              <a:t>Now take it in turns to read out what we have written.</a:t>
            </a:r>
          </a:p>
          <a:p>
            <a:endParaRPr lang="en-GB" sz="12800" dirty="0"/>
          </a:p>
          <a:p>
            <a:r>
              <a:rPr lang="en-GB" sz="12800" dirty="0"/>
              <a:t>If someone else has the same as you then you both cross it out. </a:t>
            </a:r>
          </a:p>
          <a:p>
            <a:endParaRPr lang="en-GB" sz="12800" dirty="0"/>
          </a:p>
          <a:p>
            <a:r>
              <a:rPr lang="en-GB" sz="12800" dirty="0"/>
              <a:t>Once everyone has shared their chosen word anyone who still has their word gains one point</a:t>
            </a:r>
          </a:p>
          <a:p>
            <a:endParaRPr lang="en-GB" sz="12800" dirty="0"/>
          </a:p>
          <a:p>
            <a:r>
              <a:rPr lang="en-GB" sz="12800" dirty="0"/>
              <a:t>Who will have the most points in the end</a:t>
            </a:r>
            <a:endParaRPr lang="en-GB" sz="12000" dirty="0"/>
          </a:p>
          <a:p>
            <a:pPr algn="l"/>
            <a:r>
              <a:rPr lang="en-GB" sz="12000" dirty="0"/>
              <a:t>			</a:t>
            </a:r>
          </a:p>
          <a:p>
            <a:pPr algn="l"/>
            <a:r>
              <a:rPr lang="en-GB" sz="12000" dirty="0"/>
              <a:t>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6D0C34-E3F2-448B-919D-76ED501EC02F}"/>
              </a:ext>
            </a:extLst>
          </p:cNvPr>
          <p:cNvSpPr txBox="1"/>
          <p:nvPr/>
        </p:nvSpPr>
        <p:spPr>
          <a:xfrm>
            <a:off x="1384219" y="519545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FFC000"/>
                </a:solidFill>
              </a:rPr>
              <a:t>I choose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07325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EB7746D1-371E-F445-BE9A-4C896A34F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19" y="643466"/>
            <a:ext cx="716536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95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D804C3-0811-48F8-83C1-3F310E29B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423" y="1731297"/>
            <a:ext cx="11645153" cy="1222573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	</a:t>
            </a:r>
            <a:r>
              <a:rPr lang="en-GB" sz="38400" dirty="0">
                <a:solidFill>
                  <a:srgbClr val="00B0F0"/>
                </a:solidFill>
              </a:rPr>
              <a:t>Cars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pPr algn="l"/>
            <a:r>
              <a:rPr lang="en-GB" sz="12000" dirty="0"/>
              <a:t>		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C9018C-29C9-4DCF-93A2-3F9CB36C2F74}"/>
              </a:ext>
            </a:extLst>
          </p:cNvPr>
          <p:cNvSpPr txBox="1">
            <a:spLocks/>
          </p:cNvSpPr>
          <p:nvPr/>
        </p:nvSpPr>
        <p:spPr>
          <a:xfrm>
            <a:off x="1179773" y="4148051"/>
            <a:ext cx="9664674" cy="1222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600" dirty="0"/>
              <a:t>	Beginning with the letter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r>
              <a:rPr lang="en-GB" sz="38400" dirty="0">
                <a:solidFill>
                  <a:srgbClr val="FF0000"/>
                </a:solidFill>
              </a:rPr>
              <a:t>A</a:t>
            </a:r>
          </a:p>
          <a:p>
            <a:pPr algn="l"/>
            <a:r>
              <a:rPr lang="en-GB" sz="1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82136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4169DD87-3EBE-44CA-9654-8AE0466B2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8" name="Picture 6" descr="Aston Martin Silent On Investor Bailout Reports">
            <a:extLst>
              <a:ext uri="{FF2B5EF4-FFF2-40B4-BE49-F238E27FC236}">
                <a16:creationId xmlns:a16="http://schemas.microsoft.com/office/drawing/2014/main" id="{2047D21D-7ACE-0742-9F27-26928B242E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8" r="2" b="14273"/>
          <a:stretch/>
        </p:blipFill>
        <p:spPr bwMode="auto">
          <a:xfrm>
            <a:off x="192526" y="550518"/>
            <a:ext cx="5799477" cy="27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udi RS3 Review | heycar">
            <a:extLst>
              <a:ext uri="{FF2B5EF4-FFF2-40B4-BE49-F238E27FC236}">
                <a16:creationId xmlns:a16="http://schemas.microsoft.com/office/drawing/2014/main" id="{6072B7F2-E627-0E4A-80DA-8AC62F8D2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6" r="1" b="13430"/>
          <a:stretch/>
        </p:blipFill>
        <p:spPr bwMode="auto">
          <a:xfrm>
            <a:off x="6191622" y="550517"/>
            <a:ext cx="5796945" cy="27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2017's Top Ten Tech Cars: Alfa Romeo Giulia - IEEE Spectrum">
            <a:extLst>
              <a:ext uri="{FF2B5EF4-FFF2-40B4-BE49-F238E27FC236}">
                <a16:creationId xmlns:a16="http://schemas.microsoft.com/office/drawing/2014/main" id="{5D5DEFB2-1B17-9944-B9CB-9BF2E681B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4" r="1" b="17479"/>
          <a:stretch/>
        </p:blipFill>
        <p:spPr bwMode="auto">
          <a:xfrm>
            <a:off x="196714" y="3514856"/>
            <a:ext cx="5799477" cy="27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Car brands that start with A">
            <a:extLst>
              <a:ext uri="{FF2B5EF4-FFF2-40B4-BE49-F238E27FC236}">
                <a16:creationId xmlns:a16="http://schemas.microsoft.com/office/drawing/2014/main" id="{587C10B0-01CF-D14B-AE1A-95CAE0EF9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r="-1" b="-1"/>
          <a:stretch/>
        </p:blipFill>
        <p:spPr bwMode="auto">
          <a:xfrm>
            <a:off x="6195810" y="3514855"/>
            <a:ext cx="5796945" cy="27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48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C60C9-CF21-4472-9D0C-2FF29EAB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Now add up your score</a:t>
            </a:r>
          </a:p>
        </p:txBody>
      </p:sp>
      <p:pic>
        <p:nvPicPr>
          <p:cNvPr id="1026" name="Picture 2" descr="Are Your Math Woes Adding Up? 11 Tips for Math Success ‹ Holman Success  Center – Eastern Michigan University">
            <a:extLst>
              <a:ext uri="{FF2B5EF4-FFF2-40B4-BE49-F238E27FC236}">
                <a16:creationId xmlns:a16="http://schemas.microsoft.com/office/drawing/2014/main" id="{0DABFF40-0096-4CF1-B6E3-19F137251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314836"/>
            <a:ext cx="6780700" cy="422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9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C60C9-CF21-4472-9D0C-2FF29EAB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/>
              <a:t>Now it’s your turn</a:t>
            </a:r>
          </a:p>
        </p:txBody>
      </p:sp>
      <p:pic>
        <p:nvPicPr>
          <p:cNvPr id="7" name="Picture 2" descr="1st Sawbridgeworth Scout Group » Volunteer">
            <a:extLst>
              <a:ext uri="{FF2B5EF4-FFF2-40B4-BE49-F238E27FC236}">
                <a16:creationId xmlns:a16="http://schemas.microsoft.com/office/drawing/2014/main" id="{17621D62-0198-A94C-9779-3154FDB26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99" b="-1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546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D804C3-0811-48F8-83C1-3F310E29B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424" y="1731297"/>
            <a:ext cx="11420830" cy="1222573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	</a:t>
            </a:r>
            <a:r>
              <a:rPr lang="en-GB" sz="38400" dirty="0">
                <a:solidFill>
                  <a:srgbClr val="00B0F0"/>
                </a:solidFill>
              </a:rPr>
              <a:t>Animals you see </a:t>
            </a:r>
          </a:p>
          <a:p>
            <a:r>
              <a:rPr lang="en-GB" sz="38400" dirty="0">
                <a:solidFill>
                  <a:srgbClr val="00B0F0"/>
                </a:solidFill>
              </a:rPr>
              <a:t>     at the zoo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pPr algn="l"/>
            <a:r>
              <a:rPr lang="en-GB" sz="12000" dirty="0"/>
              <a:t>		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C9018C-29C9-4DCF-93A2-3F9CB36C2F74}"/>
              </a:ext>
            </a:extLst>
          </p:cNvPr>
          <p:cNvSpPr txBox="1">
            <a:spLocks/>
          </p:cNvSpPr>
          <p:nvPr/>
        </p:nvSpPr>
        <p:spPr>
          <a:xfrm>
            <a:off x="1179773" y="4390098"/>
            <a:ext cx="9664674" cy="1222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600" dirty="0"/>
              <a:t>	Beginning with the letter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r>
              <a:rPr lang="en-GB" sz="38400" dirty="0">
                <a:solidFill>
                  <a:srgbClr val="FF0000"/>
                </a:solidFill>
              </a:rPr>
              <a:t>P</a:t>
            </a:r>
          </a:p>
          <a:p>
            <a:pPr algn="l"/>
            <a:r>
              <a:rPr lang="en-GB" sz="1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90512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Cartoon Penguin | Alphabetimals.com">
            <a:extLst>
              <a:ext uri="{FF2B5EF4-FFF2-40B4-BE49-F238E27FC236}">
                <a16:creationId xmlns:a16="http://schemas.microsoft.com/office/drawing/2014/main" id="{7D7B5482-1C3A-814E-8981-9C42D98EC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913" y="814039"/>
            <a:ext cx="1931988" cy="1931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Pig | Alphabetimals.com">
            <a:extLst>
              <a:ext uri="{FF2B5EF4-FFF2-40B4-BE49-F238E27FC236}">
                <a16:creationId xmlns:a16="http://schemas.microsoft.com/office/drawing/2014/main" id="{B24F7ADA-739B-8745-95C3-2A15A2DF7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460625"/>
            <a:ext cx="1931988" cy="1931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lican | Alphabetimals.com">
            <a:extLst>
              <a:ext uri="{FF2B5EF4-FFF2-40B4-BE49-F238E27FC236}">
                <a16:creationId xmlns:a16="http://schemas.microsoft.com/office/drawing/2014/main" id="{0B7206FC-4F08-2647-BD9D-CEE6B65FB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225" y="4464050"/>
            <a:ext cx="1931988" cy="1935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Parrot | Alphabetimals.com">
            <a:extLst>
              <a:ext uri="{FF2B5EF4-FFF2-40B4-BE49-F238E27FC236}">
                <a16:creationId xmlns:a16="http://schemas.microsoft.com/office/drawing/2014/main" id="{504756A3-A838-5E46-9FD3-590F5625D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r="8673"/>
          <a:stretch/>
        </p:blipFill>
        <p:spPr bwMode="auto">
          <a:xfrm>
            <a:off x="2787650" y="814039"/>
            <a:ext cx="2603500" cy="29352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rtoon Panther | Alphabetimals.com">
            <a:extLst>
              <a:ext uri="{FF2B5EF4-FFF2-40B4-BE49-F238E27FC236}">
                <a16:creationId xmlns:a16="http://schemas.microsoft.com/office/drawing/2014/main" id="{1D991642-E94B-3742-A88A-8E364BDCD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r="6140"/>
          <a:stretch/>
        </p:blipFill>
        <p:spPr bwMode="auto">
          <a:xfrm>
            <a:off x="2787650" y="3465513"/>
            <a:ext cx="2603500" cy="29352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Peacock | Alphabetimals.com">
            <a:extLst>
              <a:ext uri="{FF2B5EF4-FFF2-40B4-BE49-F238E27FC236}">
                <a16:creationId xmlns:a16="http://schemas.microsoft.com/office/drawing/2014/main" id="{23EE21C2-1F05-7849-9448-14CAF0D74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3300" y="713678"/>
            <a:ext cx="2935288" cy="29352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Pony | Alphabetimals.com">
            <a:extLst>
              <a:ext uri="{FF2B5EF4-FFF2-40B4-BE49-F238E27FC236}">
                <a16:creationId xmlns:a16="http://schemas.microsoft.com/office/drawing/2014/main" id="{0C678962-B703-7D42-AD7D-FD782D478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3465513"/>
            <a:ext cx="2935288" cy="29352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Pheasant | Alphabetimals.com">
            <a:extLst>
              <a:ext uri="{FF2B5EF4-FFF2-40B4-BE49-F238E27FC236}">
                <a16:creationId xmlns:a16="http://schemas.microsoft.com/office/drawing/2014/main" id="{793346DD-76FE-E34B-963A-0495B0FC9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209" y="814039"/>
            <a:ext cx="2935288" cy="29352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artoon Porcupine | Alphabetimals.com">
            <a:extLst>
              <a:ext uri="{FF2B5EF4-FFF2-40B4-BE49-F238E27FC236}">
                <a16:creationId xmlns:a16="http://schemas.microsoft.com/office/drawing/2014/main" id="{0C9B89AB-C2D4-BC40-874C-0EE892B61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3465513"/>
            <a:ext cx="2935288" cy="29352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D503EA0-97EA-884E-8634-8C30D8037A5B}"/>
              </a:ext>
            </a:extLst>
          </p:cNvPr>
          <p:cNvSpPr/>
          <p:nvPr/>
        </p:nvSpPr>
        <p:spPr>
          <a:xfrm>
            <a:off x="0" y="165179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+mj-lt"/>
              </a:rPr>
              <a:t>Panda, Panther, Parakeet, Parrot, Partridge, Peacock, Peccary, Pelican, Penguin, Pheasant, Pig, Pigeon, </a:t>
            </a:r>
          </a:p>
          <a:p>
            <a:pPr algn="ctr" fontAlgn="base"/>
            <a:r>
              <a:rPr lang="en-GB" dirty="0">
                <a:solidFill>
                  <a:schemeClr val="bg1"/>
                </a:solidFill>
                <a:latin typeface="+mj-lt"/>
              </a:rPr>
              <a:t>Pika, Pike, Piranha, Platypus, Poison Dart Frog, Polar Bear, Polecat, Porcupine, Prairie Dog, Prawn, </a:t>
            </a:r>
          </a:p>
          <a:p>
            <a:pPr algn="ctr" fontAlgn="base"/>
            <a:r>
              <a:rPr lang="en-GB" dirty="0">
                <a:solidFill>
                  <a:schemeClr val="bg1"/>
                </a:solidFill>
                <a:latin typeface="+mj-lt"/>
              </a:rPr>
              <a:t>Praying Mantis, Proboscis Monkey, Puff Adder, Puffer Fish, Puffin, Puma, Python</a:t>
            </a:r>
            <a:endParaRPr lang="en-GB" b="0" i="0" u="none" strike="noStrike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281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D804C3-0811-48F8-83C1-3F310E29B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423" y="1731297"/>
            <a:ext cx="11645153" cy="1222573"/>
          </a:xfrm>
        </p:spPr>
        <p:txBody>
          <a:bodyPr>
            <a:normAutofit fontScale="25000" lnSpcReduction="20000"/>
          </a:bodyPr>
          <a:lstStyle/>
          <a:p>
            <a:r>
              <a:rPr lang="en-GB"/>
              <a:t>	</a:t>
            </a:r>
            <a:r>
              <a:rPr lang="en-GB" sz="38400">
                <a:solidFill>
                  <a:srgbClr val="00B0F0"/>
                </a:solidFill>
              </a:rPr>
              <a:t>Something you have for breakfast</a:t>
            </a:r>
            <a:r>
              <a:rPr lang="en-GB" sz="12000"/>
              <a:t>	</a:t>
            </a:r>
          </a:p>
          <a:p>
            <a:pPr algn="l"/>
            <a:r>
              <a:rPr lang="en-GB" sz="12000"/>
              <a:t>			</a:t>
            </a:r>
          </a:p>
          <a:p>
            <a:pPr algn="l"/>
            <a:r>
              <a:rPr lang="en-GB" sz="12000"/>
              <a:t>		</a:t>
            </a:r>
            <a:endParaRPr lang="en-GB" sz="120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C9018C-29C9-4DCF-93A2-3F9CB36C2F74}"/>
              </a:ext>
            </a:extLst>
          </p:cNvPr>
          <p:cNvSpPr txBox="1">
            <a:spLocks/>
          </p:cNvSpPr>
          <p:nvPr/>
        </p:nvSpPr>
        <p:spPr>
          <a:xfrm>
            <a:off x="1179773" y="4524569"/>
            <a:ext cx="9664674" cy="1222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600"/>
              <a:t>	Beginning with the letter</a:t>
            </a:r>
            <a:r>
              <a:rPr lang="en-GB" sz="12000"/>
              <a:t>	</a:t>
            </a:r>
          </a:p>
          <a:p>
            <a:pPr algn="l"/>
            <a:r>
              <a:rPr lang="en-GB" sz="12000"/>
              <a:t>			</a:t>
            </a:r>
          </a:p>
          <a:p>
            <a:r>
              <a:rPr lang="en-GB" sz="38400">
                <a:solidFill>
                  <a:srgbClr val="FF0000"/>
                </a:solidFill>
              </a:rPr>
              <a:t>C</a:t>
            </a:r>
          </a:p>
          <a:p>
            <a:pPr algn="l"/>
            <a:r>
              <a:rPr lang="en-GB" sz="12000"/>
              <a:t>		</a:t>
            </a:r>
            <a:endParaRPr lang="en-GB" sz="12000" dirty="0"/>
          </a:p>
        </p:txBody>
      </p:sp>
    </p:spTree>
    <p:extLst>
      <p:ext uri="{BB962C8B-B14F-4D97-AF65-F5344CB8AC3E}">
        <p14:creationId xmlns:p14="http://schemas.microsoft.com/office/powerpoint/2010/main" val="389608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Easy Mini Cinnamon Rolls - Cooking Classy">
            <a:extLst>
              <a:ext uri="{FF2B5EF4-FFF2-40B4-BE49-F238E27FC236}">
                <a16:creationId xmlns:a16="http://schemas.microsoft.com/office/drawing/2014/main" id="{4AEDB808-AF96-9248-B74B-817FCFD09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5" r="3" b="23967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rnetti (Italian Croissants) - Recipes - delicious.com.au">
            <a:extLst>
              <a:ext uri="{FF2B5EF4-FFF2-40B4-BE49-F238E27FC236}">
                <a16:creationId xmlns:a16="http://schemas.microsoft.com/office/drawing/2014/main" id="{564B1305-F75A-6B4C-86C1-2C9274360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r="10400" b="-3"/>
          <a:stretch/>
        </p:blipFill>
        <p:spPr bwMode="auto">
          <a:xfrm>
            <a:off x="4094479" y="10"/>
            <a:ext cx="4014047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asic Crepes — Delish.com">
            <a:extLst>
              <a:ext uri="{FF2B5EF4-FFF2-40B4-BE49-F238E27FC236}">
                <a16:creationId xmlns:a16="http://schemas.microsoft.com/office/drawing/2014/main" id="{EDCB716E-DE86-3E4C-AAE2-F190A886E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7" r="4" b="889"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raditional English Crumpets Recipe">
            <a:extLst>
              <a:ext uri="{FF2B5EF4-FFF2-40B4-BE49-F238E27FC236}">
                <a16:creationId xmlns:a16="http://schemas.microsoft.com/office/drawing/2014/main" id="{82334F73-316C-C642-8460-01DF910B8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r="3" b="3"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tein Cereal Bar - Double Chocolate - 18 x 30g - Myprotein">
            <a:extLst>
              <a:ext uri="{FF2B5EF4-FFF2-40B4-BE49-F238E27FC236}">
                <a16:creationId xmlns:a16="http://schemas.microsoft.com/office/drawing/2014/main" id="{02C2D33A-3E3A-7240-B008-E7ACD22ED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2" r="-1" b="12428"/>
          <a:stretch/>
        </p:blipFill>
        <p:spPr bwMode="auto">
          <a:xfrm>
            <a:off x="4094479" y="3469102"/>
            <a:ext cx="4014047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ordans Country Crisp Strawberry">
            <a:extLst>
              <a:ext uri="{FF2B5EF4-FFF2-40B4-BE49-F238E27FC236}">
                <a16:creationId xmlns:a16="http://schemas.microsoft.com/office/drawing/2014/main" id="{CF3D8BF8-01EE-0649-A722-4087CCE54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-3" b="16123"/>
          <a:stretch/>
        </p:blipFill>
        <p:spPr bwMode="auto">
          <a:xfrm>
            <a:off x="8199966" y="3469102"/>
            <a:ext cx="3992034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29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D804C3-0811-48F8-83C1-3F310E29B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423" y="1731297"/>
            <a:ext cx="11645153" cy="1222573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	</a:t>
            </a:r>
            <a:r>
              <a:rPr lang="en-GB" sz="38400" dirty="0">
                <a:solidFill>
                  <a:srgbClr val="00B0F0"/>
                </a:solidFill>
              </a:rPr>
              <a:t>Sports and Hobbies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pPr algn="l"/>
            <a:r>
              <a:rPr lang="en-GB" sz="12000" dirty="0"/>
              <a:t>		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C9018C-29C9-4DCF-93A2-3F9CB36C2F74}"/>
              </a:ext>
            </a:extLst>
          </p:cNvPr>
          <p:cNvSpPr txBox="1">
            <a:spLocks/>
          </p:cNvSpPr>
          <p:nvPr/>
        </p:nvSpPr>
        <p:spPr>
          <a:xfrm>
            <a:off x="1179773" y="4148051"/>
            <a:ext cx="9664674" cy="1222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600" dirty="0"/>
              <a:t>	Beginning with the letter</a:t>
            </a:r>
            <a:r>
              <a:rPr lang="en-GB" sz="12000" dirty="0"/>
              <a:t>	</a:t>
            </a:r>
          </a:p>
          <a:p>
            <a:pPr algn="l"/>
            <a:r>
              <a:rPr lang="en-GB" sz="12000" dirty="0"/>
              <a:t>			</a:t>
            </a:r>
          </a:p>
          <a:p>
            <a:r>
              <a:rPr lang="en-GB" sz="38400" dirty="0">
                <a:solidFill>
                  <a:srgbClr val="FF0000"/>
                </a:solidFill>
              </a:rPr>
              <a:t>R</a:t>
            </a:r>
          </a:p>
          <a:p>
            <a:pPr algn="l"/>
            <a:r>
              <a:rPr lang="en-GB" sz="12000" dirty="0"/>
              <a:t>		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D728F1-C440-4744-9C45-C62337FC1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26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498</Words>
  <Application>Microsoft Office PowerPoint</Application>
  <PresentationFormat>Widescreen</PresentationFormat>
  <Paragraphs>134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The Pointless Alphabet Game </vt:lpstr>
      <vt:lpstr>PowerPoint Presentation</vt:lpstr>
      <vt:lpstr>PowerPoint Presentation</vt:lpstr>
      <vt:lpstr>Now it’s 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add up your score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Pointless Alphabet Game</dc:title>
  <dc:subject/>
  <dc:creator>Amy Martin</dc:creator>
  <cp:keywords/>
  <dc:description/>
  <cp:lastModifiedBy>Julian Greer</cp:lastModifiedBy>
  <cp:revision>11</cp:revision>
  <dcterms:created xsi:type="dcterms:W3CDTF">2021-01-22T17:09:31Z</dcterms:created>
  <dcterms:modified xsi:type="dcterms:W3CDTF">2021-03-23T12:07:24Z</dcterms:modified>
  <cp:category/>
</cp:coreProperties>
</file>